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0" r:id="rId4"/>
  </p:sldMasterIdLst>
  <p:notesMasterIdLst>
    <p:notesMasterId r:id="rId70"/>
  </p:notesMasterIdLst>
  <p:sldIdLst>
    <p:sldId id="2147309654" r:id="rId5"/>
    <p:sldId id="2147309682" r:id="rId6"/>
    <p:sldId id="2147309655" r:id="rId7"/>
    <p:sldId id="2147309695" r:id="rId8"/>
    <p:sldId id="2147309702" r:id="rId9"/>
    <p:sldId id="2147309696" r:id="rId10"/>
    <p:sldId id="2147309707" r:id="rId11"/>
    <p:sldId id="2147309673" r:id="rId12"/>
    <p:sldId id="2147309657" r:id="rId13"/>
    <p:sldId id="2147309662" r:id="rId14"/>
    <p:sldId id="2147309674" r:id="rId15"/>
    <p:sldId id="2147309658" r:id="rId16"/>
    <p:sldId id="2147309683" r:id="rId17"/>
    <p:sldId id="2147309676" r:id="rId18"/>
    <p:sldId id="2147309680" r:id="rId19"/>
    <p:sldId id="2147309705" r:id="rId20"/>
    <p:sldId id="2147309714" r:id="rId21"/>
    <p:sldId id="2147309697" r:id="rId22"/>
    <p:sldId id="2147309684" r:id="rId23"/>
    <p:sldId id="2147309692" r:id="rId24"/>
    <p:sldId id="2147309693" r:id="rId25"/>
    <p:sldId id="2147309685" r:id="rId26"/>
    <p:sldId id="2147309686" r:id="rId27"/>
    <p:sldId id="2147309687" r:id="rId28"/>
    <p:sldId id="2147309688" r:id="rId29"/>
    <p:sldId id="2147309689" r:id="rId30"/>
    <p:sldId id="2147309677" r:id="rId31"/>
    <p:sldId id="2147309668" r:id="rId32"/>
    <p:sldId id="2147309669" r:id="rId33"/>
    <p:sldId id="2147309663" r:id="rId34"/>
    <p:sldId id="2147309670" r:id="rId35"/>
    <p:sldId id="2147309671" r:id="rId36"/>
    <p:sldId id="2147309664" r:id="rId37"/>
    <p:sldId id="2147309665" r:id="rId38"/>
    <p:sldId id="2147309667" r:id="rId39"/>
    <p:sldId id="2147309703" r:id="rId40"/>
    <p:sldId id="3504" r:id="rId41"/>
    <p:sldId id="3503" r:id="rId42"/>
    <p:sldId id="2147309704" r:id="rId43"/>
    <p:sldId id="3490" r:id="rId44"/>
    <p:sldId id="264" r:id="rId45"/>
    <p:sldId id="265" r:id="rId46"/>
    <p:sldId id="266" r:id="rId47"/>
    <p:sldId id="267" r:id="rId48"/>
    <p:sldId id="268" r:id="rId49"/>
    <p:sldId id="3476" r:id="rId50"/>
    <p:sldId id="3496" r:id="rId51"/>
    <p:sldId id="3497" r:id="rId52"/>
    <p:sldId id="663" r:id="rId53"/>
    <p:sldId id="3498" r:id="rId54"/>
    <p:sldId id="2147309708" r:id="rId55"/>
    <p:sldId id="2147309716" r:id="rId56"/>
    <p:sldId id="3488" r:id="rId57"/>
    <p:sldId id="2147309690" r:id="rId58"/>
    <p:sldId id="2147309681" r:id="rId59"/>
    <p:sldId id="2147309699" r:id="rId60"/>
    <p:sldId id="2147309679" r:id="rId61"/>
    <p:sldId id="2147309666" r:id="rId62"/>
    <p:sldId id="2147309678" r:id="rId63"/>
    <p:sldId id="2147309691" r:id="rId64"/>
    <p:sldId id="2147309709" r:id="rId65"/>
    <p:sldId id="2147309698" r:id="rId66"/>
    <p:sldId id="2147309700" r:id="rId67"/>
    <p:sldId id="2147309675" r:id="rId68"/>
    <p:sldId id="2147309715"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78F90D-9AAC-65FF-AFEA-4C043A5FACC1}" name="Kate DeBartolo" initials="KD" userId="S::kdebartolo@ihi.org::a02ac182-d8f7-4a98-80ce-4ce565c3efd4" providerId="AD"/>
  <p188:author id="{68CC3C2E-4B8B-8DB4-17EB-089AA9135E03}" name="Shubhi Tandon" initials="ST" userId="S::standon@ihi.org::29d54b4e-ce83-465d-bd0a-92e20528af63" providerId="AD"/>
  <p188:author id="{36F57371-E8C8-CC95-98D3-F01540F0865C}" name="Patty Webster" initials="PW" userId="S::pwebster@ihi.org::a13ac4df-e17c-45d5-a63d-f1ef6ca89b54" providerId="AD"/>
  <p188:author id="{2F1BF88F-919A-6C0A-A07C-07A8B1620F9C}" name="Cayla Saret" initials="CS" userId="S::csaret@ihi.org::e2b06df6-60c5-47f3-9120-54075d5a69d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86E90B-70DD-44A1-9A20-8FA0817154A7}" v="27" dt="2025-10-31T14:30:17.2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131" autoAdjust="0"/>
  </p:normalViewPr>
  <p:slideViewPr>
    <p:cSldViewPr snapToGrid="0">
      <p:cViewPr>
        <p:scale>
          <a:sx n="59" d="100"/>
          <a:sy n="59" d="100"/>
        </p:scale>
        <p:origin x="565" y="-1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yla Saret" userId="e2b06df6-60c5-47f3-9120-54075d5a69d2" providerId="ADAL" clId="{F51239EA-0034-4EBF-8570-91652AF739E8}"/>
    <pc:docChg chg="undo redo custSel addSld delSld modSld modMainMaster">
      <pc:chgData name="Cayla Saret" userId="e2b06df6-60c5-47f3-9120-54075d5a69d2" providerId="ADAL" clId="{F51239EA-0034-4EBF-8570-91652AF739E8}" dt="2025-10-31T14:30:24.380" v="841" actId="20577"/>
      <pc:docMkLst>
        <pc:docMk/>
      </pc:docMkLst>
      <pc:sldChg chg="modNotesTx">
        <pc:chgData name="Cayla Saret" userId="e2b06df6-60c5-47f3-9120-54075d5a69d2" providerId="ADAL" clId="{F51239EA-0034-4EBF-8570-91652AF739E8}" dt="2025-10-29T20:18:40.297" v="310" actId="20577"/>
        <pc:sldMkLst>
          <pc:docMk/>
          <pc:sldMk cId="1838960642" sldId="264"/>
        </pc:sldMkLst>
      </pc:sldChg>
      <pc:sldChg chg="modNotesTx">
        <pc:chgData name="Cayla Saret" userId="e2b06df6-60c5-47f3-9120-54075d5a69d2" providerId="ADAL" clId="{F51239EA-0034-4EBF-8570-91652AF739E8}" dt="2025-10-29T20:19:09.978" v="337" actId="20577"/>
        <pc:sldMkLst>
          <pc:docMk/>
          <pc:sldMk cId="2118044142" sldId="268"/>
        </pc:sldMkLst>
      </pc:sldChg>
      <pc:sldChg chg="modNotesTx">
        <pc:chgData name="Cayla Saret" userId="e2b06df6-60c5-47f3-9120-54075d5a69d2" providerId="ADAL" clId="{F51239EA-0034-4EBF-8570-91652AF739E8}" dt="2025-10-29T20:19:44.496" v="384" actId="20577"/>
        <pc:sldMkLst>
          <pc:docMk/>
          <pc:sldMk cId="434946458" sldId="663"/>
        </pc:sldMkLst>
      </pc:sldChg>
      <pc:sldChg chg="modNotesTx">
        <pc:chgData name="Cayla Saret" userId="e2b06df6-60c5-47f3-9120-54075d5a69d2" providerId="ADAL" clId="{F51239EA-0034-4EBF-8570-91652AF739E8}" dt="2025-10-29T20:27:37.993" v="585" actId="20577"/>
        <pc:sldMkLst>
          <pc:docMk/>
          <pc:sldMk cId="1084434137" sldId="3490"/>
        </pc:sldMkLst>
      </pc:sldChg>
      <pc:sldChg chg="modNotesTx">
        <pc:chgData name="Cayla Saret" userId="e2b06df6-60c5-47f3-9120-54075d5a69d2" providerId="ADAL" clId="{F51239EA-0034-4EBF-8570-91652AF739E8}" dt="2025-10-29T20:19:33.878" v="365" actId="20577"/>
        <pc:sldMkLst>
          <pc:docMk/>
          <pc:sldMk cId="2022255406" sldId="3496"/>
        </pc:sldMkLst>
      </pc:sldChg>
      <pc:sldChg chg="modSp mod modNotesTx">
        <pc:chgData name="Cayla Saret" userId="e2b06df6-60c5-47f3-9120-54075d5a69d2" providerId="ADAL" clId="{F51239EA-0034-4EBF-8570-91652AF739E8}" dt="2025-10-29T20:20:51.086" v="466" actId="20577"/>
        <pc:sldMkLst>
          <pc:docMk/>
          <pc:sldMk cId="1058299216" sldId="3497"/>
        </pc:sldMkLst>
        <pc:spChg chg="mod">
          <ac:chgData name="Cayla Saret" userId="e2b06df6-60c5-47f3-9120-54075d5a69d2" providerId="ADAL" clId="{F51239EA-0034-4EBF-8570-91652AF739E8}" dt="2025-10-29T20:19:16.232" v="347" actId="20577"/>
          <ac:spMkLst>
            <pc:docMk/>
            <pc:sldMk cId="1058299216" sldId="3497"/>
            <ac:spMk id="3" creationId="{2E0985E2-5D23-548D-05E3-DA6C3ECB917F}"/>
          </ac:spMkLst>
        </pc:spChg>
      </pc:sldChg>
      <pc:sldChg chg="modSp mod">
        <pc:chgData name="Cayla Saret" userId="e2b06df6-60c5-47f3-9120-54075d5a69d2" providerId="ADAL" clId="{F51239EA-0034-4EBF-8570-91652AF739E8}" dt="2025-10-29T20:18:10.329" v="264" actId="20577"/>
        <pc:sldMkLst>
          <pc:docMk/>
          <pc:sldMk cId="272064778" sldId="3504"/>
        </pc:sldMkLst>
        <pc:spChg chg="mod">
          <ac:chgData name="Cayla Saret" userId="e2b06df6-60c5-47f3-9120-54075d5a69d2" providerId="ADAL" clId="{F51239EA-0034-4EBF-8570-91652AF739E8}" dt="2025-10-29T20:18:10.329" v="264" actId="20577"/>
          <ac:spMkLst>
            <pc:docMk/>
            <pc:sldMk cId="272064778" sldId="3504"/>
            <ac:spMk id="5" creationId="{2315774B-63FE-67E0-348A-2413EB3BE839}"/>
          </ac:spMkLst>
        </pc:spChg>
      </pc:sldChg>
      <pc:sldChg chg="modSp mod">
        <pc:chgData name="Cayla Saret" userId="e2b06df6-60c5-47f3-9120-54075d5a69d2" providerId="ADAL" clId="{F51239EA-0034-4EBF-8570-91652AF739E8}" dt="2025-10-23T16:59:36.168" v="51" actId="20577"/>
        <pc:sldMkLst>
          <pc:docMk/>
          <pc:sldMk cId="1348482628" sldId="2147309655"/>
        </pc:sldMkLst>
        <pc:spChg chg="mod">
          <ac:chgData name="Cayla Saret" userId="e2b06df6-60c5-47f3-9120-54075d5a69d2" providerId="ADAL" clId="{F51239EA-0034-4EBF-8570-91652AF739E8}" dt="2025-10-23T16:59:36.168" v="51" actId="20577"/>
          <ac:spMkLst>
            <pc:docMk/>
            <pc:sldMk cId="1348482628" sldId="2147309655"/>
            <ac:spMk id="3" creationId="{BDEC9799-3193-2CF7-B05F-B90F2C4788C7}"/>
          </ac:spMkLst>
        </pc:spChg>
      </pc:sldChg>
      <pc:sldChg chg="modSp mod">
        <pc:chgData name="Cayla Saret" userId="e2b06df6-60c5-47f3-9120-54075d5a69d2" providerId="ADAL" clId="{F51239EA-0034-4EBF-8570-91652AF739E8}" dt="2025-10-29T20:17:49.158" v="227" actId="20577"/>
        <pc:sldMkLst>
          <pc:docMk/>
          <pc:sldMk cId="3168392446" sldId="2147309657"/>
        </pc:sldMkLst>
        <pc:spChg chg="mod">
          <ac:chgData name="Cayla Saret" userId="e2b06df6-60c5-47f3-9120-54075d5a69d2" providerId="ADAL" clId="{F51239EA-0034-4EBF-8570-91652AF739E8}" dt="2025-10-29T20:16:15.433" v="81" actId="20577"/>
          <ac:spMkLst>
            <pc:docMk/>
            <pc:sldMk cId="3168392446" sldId="2147309657"/>
            <ac:spMk id="2" creationId="{98E22E96-5E3C-B365-2B69-D676F09F9228}"/>
          </ac:spMkLst>
        </pc:spChg>
        <pc:spChg chg="mod">
          <ac:chgData name="Cayla Saret" userId="e2b06df6-60c5-47f3-9120-54075d5a69d2" providerId="ADAL" clId="{F51239EA-0034-4EBF-8570-91652AF739E8}" dt="2025-10-29T20:17:49.158" v="227" actId="20577"/>
          <ac:spMkLst>
            <pc:docMk/>
            <pc:sldMk cId="3168392446" sldId="2147309657"/>
            <ac:spMk id="7" creationId="{2F6508FE-9272-2430-510B-14DB9199E6AD}"/>
          </ac:spMkLst>
        </pc:spChg>
      </pc:sldChg>
      <pc:sldChg chg="modSp mod">
        <pc:chgData name="Cayla Saret" userId="e2b06df6-60c5-47f3-9120-54075d5a69d2" providerId="ADAL" clId="{F51239EA-0034-4EBF-8570-91652AF739E8}" dt="2025-10-29T20:18:25.550" v="291" actId="20577"/>
        <pc:sldMkLst>
          <pc:docMk/>
          <pc:sldMk cId="3031925272" sldId="2147309662"/>
        </pc:sldMkLst>
        <pc:spChg chg="mod">
          <ac:chgData name="Cayla Saret" userId="e2b06df6-60c5-47f3-9120-54075d5a69d2" providerId="ADAL" clId="{F51239EA-0034-4EBF-8570-91652AF739E8}" dt="2025-10-29T20:16:23.375" v="90" actId="20577"/>
          <ac:spMkLst>
            <pc:docMk/>
            <pc:sldMk cId="3031925272" sldId="2147309662"/>
            <ac:spMk id="2" creationId="{5A78A043-A670-A8DE-B4DF-A4ECC0B8D5A5}"/>
          </ac:spMkLst>
        </pc:spChg>
        <pc:spChg chg="mod">
          <ac:chgData name="Cayla Saret" userId="e2b06df6-60c5-47f3-9120-54075d5a69d2" providerId="ADAL" clId="{F51239EA-0034-4EBF-8570-91652AF739E8}" dt="2025-10-29T20:18:25.550" v="291" actId="20577"/>
          <ac:spMkLst>
            <pc:docMk/>
            <pc:sldMk cId="3031925272" sldId="2147309662"/>
            <ac:spMk id="3" creationId="{0827FED2-8EDA-D32C-257D-68808431BD82}"/>
          </ac:spMkLst>
        </pc:spChg>
      </pc:sldChg>
      <pc:sldChg chg="modSp mod">
        <pc:chgData name="Cayla Saret" userId="e2b06df6-60c5-47f3-9120-54075d5a69d2" providerId="ADAL" clId="{F51239EA-0034-4EBF-8570-91652AF739E8}" dt="2025-10-29T20:17:19.540" v="176" actId="20577"/>
        <pc:sldMkLst>
          <pc:docMk/>
          <pc:sldMk cId="1466421204" sldId="2147309663"/>
        </pc:sldMkLst>
        <pc:spChg chg="mod">
          <ac:chgData name="Cayla Saret" userId="e2b06df6-60c5-47f3-9120-54075d5a69d2" providerId="ADAL" clId="{F51239EA-0034-4EBF-8570-91652AF739E8}" dt="2025-10-29T20:17:19.540" v="176" actId="20577"/>
          <ac:spMkLst>
            <pc:docMk/>
            <pc:sldMk cId="1466421204" sldId="2147309663"/>
            <ac:spMk id="3" creationId="{2458FD4E-5D1B-C043-F05B-CF0ED2B945C2}"/>
          </ac:spMkLst>
        </pc:spChg>
      </pc:sldChg>
      <pc:sldChg chg="modSp mod">
        <pc:chgData name="Cayla Saret" userId="e2b06df6-60c5-47f3-9120-54075d5a69d2" providerId="ADAL" clId="{F51239EA-0034-4EBF-8570-91652AF739E8}" dt="2025-10-29T20:16:08.752" v="68" actId="20577"/>
        <pc:sldMkLst>
          <pc:docMk/>
          <pc:sldMk cId="1979902315" sldId="2147309673"/>
        </pc:sldMkLst>
        <pc:spChg chg="mod">
          <ac:chgData name="Cayla Saret" userId="e2b06df6-60c5-47f3-9120-54075d5a69d2" providerId="ADAL" clId="{F51239EA-0034-4EBF-8570-91652AF739E8}" dt="2025-10-29T20:16:08.752" v="68" actId="20577"/>
          <ac:spMkLst>
            <pc:docMk/>
            <pc:sldMk cId="1979902315" sldId="2147309673"/>
            <ac:spMk id="2" creationId="{DF0CBA31-6902-B118-D46A-9B7C53C7D598}"/>
          </ac:spMkLst>
        </pc:spChg>
      </pc:sldChg>
      <pc:sldChg chg="modSp mod">
        <pc:chgData name="Cayla Saret" userId="e2b06df6-60c5-47f3-9120-54075d5a69d2" providerId="ADAL" clId="{F51239EA-0034-4EBF-8570-91652AF739E8}" dt="2025-10-29T20:17:56.845" v="244" actId="20577"/>
        <pc:sldMkLst>
          <pc:docMk/>
          <pc:sldMk cId="2645705545" sldId="2147309674"/>
        </pc:sldMkLst>
        <pc:spChg chg="mod">
          <ac:chgData name="Cayla Saret" userId="e2b06df6-60c5-47f3-9120-54075d5a69d2" providerId="ADAL" clId="{F51239EA-0034-4EBF-8570-91652AF739E8}" dt="2025-10-29T20:17:56.845" v="244" actId="20577"/>
          <ac:spMkLst>
            <pc:docMk/>
            <pc:sldMk cId="2645705545" sldId="2147309674"/>
            <ac:spMk id="2" creationId="{6CFFD46D-E7A1-DC2A-CC14-74FB99853025}"/>
          </ac:spMkLst>
        </pc:spChg>
      </pc:sldChg>
      <pc:sldChg chg="modSp">
        <pc:chgData name="Cayla Saret" userId="e2b06df6-60c5-47f3-9120-54075d5a69d2" providerId="ADAL" clId="{F51239EA-0034-4EBF-8570-91652AF739E8}" dt="2025-10-23T17:04:27.996" v="54"/>
        <pc:sldMkLst>
          <pc:docMk/>
          <pc:sldMk cId="4170184802" sldId="2147309675"/>
        </pc:sldMkLst>
        <pc:spChg chg="mod">
          <ac:chgData name="Cayla Saret" userId="e2b06df6-60c5-47f3-9120-54075d5a69d2" providerId="ADAL" clId="{F51239EA-0034-4EBF-8570-91652AF739E8}" dt="2025-10-23T17:04:27.996" v="54"/>
          <ac:spMkLst>
            <pc:docMk/>
            <pc:sldMk cId="4170184802" sldId="2147309675"/>
            <ac:spMk id="3" creationId="{52391F77-8A83-2307-D15A-FFF00082B1FF}"/>
          </ac:spMkLst>
        </pc:spChg>
      </pc:sldChg>
      <pc:sldChg chg="modSp mod">
        <pc:chgData name="Cayla Saret" userId="e2b06df6-60c5-47f3-9120-54075d5a69d2" providerId="ADAL" clId="{F51239EA-0034-4EBF-8570-91652AF739E8}" dt="2025-10-29T20:18:34.663" v="301" actId="20577"/>
        <pc:sldMkLst>
          <pc:docMk/>
          <pc:sldMk cId="447558368" sldId="2147309677"/>
        </pc:sldMkLst>
        <pc:spChg chg="mod">
          <ac:chgData name="Cayla Saret" userId="e2b06df6-60c5-47f3-9120-54075d5a69d2" providerId="ADAL" clId="{F51239EA-0034-4EBF-8570-91652AF739E8}" dt="2025-10-29T20:18:34.663" v="301" actId="20577"/>
          <ac:spMkLst>
            <pc:docMk/>
            <pc:sldMk cId="447558368" sldId="2147309677"/>
            <ac:spMk id="2" creationId="{855C2FBB-B3AF-06C6-E1D3-BE1CF4C92058}"/>
          </ac:spMkLst>
        </pc:spChg>
      </pc:sldChg>
      <pc:sldChg chg="modSp mod">
        <pc:chgData name="Cayla Saret" userId="e2b06df6-60c5-47f3-9120-54075d5a69d2" providerId="ADAL" clId="{F51239EA-0034-4EBF-8570-91652AF739E8}" dt="2025-10-29T20:16:48.348" v="120" actId="20577"/>
        <pc:sldMkLst>
          <pc:docMk/>
          <pc:sldMk cId="2162503227" sldId="2147309680"/>
        </pc:sldMkLst>
        <pc:spChg chg="mod">
          <ac:chgData name="Cayla Saret" userId="e2b06df6-60c5-47f3-9120-54075d5a69d2" providerId="ADAL" clId="{F51239EA-0034-4EBF-8570-91652AF739E8}" dt="2025-10-29T20:16:48.348" v="120" actId="20577"/>
          <ac:spMkLst>
            <pc:docMk/>
            <pc:sldMk cId="2162503227" sldId="2147309680"/>
            <ac:spMk id="3" creationId="{DBAFE332-4F0C-F794-5F6D-5C105547811A}"/>
          </ac:spMkLst>
        </pc:spChg>
      </pc:sldChg>
      <pc:sldChg chg="modSp mod">
        <pc:chgData name="Cayla Saret" userId="e2b06df6-60c5-47f3-9120-54075d5a69d2" providerId="ADAL" clId="{F51239EA-0034-4EBF-8570-91652AF739E8}" dt="2025-10-29T20:20:04.126" v="411" actId="20577"/>
        <pc:sldMkLst>
          <pc:docMk/>
          <pc:sldMk cId="446805285" sldId="2147309681"/>
        </pc:sldMkLst>
        <pc:spChg chg="mod">
          <ac:chgData name="Cayla Saret" userId="e2b06df6-60c5-47f3-9120-54075d5a69d2" providerId="ADAL" clId="{F51239EA-0034-4EBF-8570-91652AF739E8}" dt="2025-10-29T20:20:04.126" v="411" actId="20577"/>
          <ac:spMkLst>
            <pc:docMk/>
            <pc:sldMk cId="446805285" sldId="2147309681"/>
            <ac:spMk id="3" creationId="{A07DE041-FB08-C995-59C4-0A26C8EBFF3C}"/>
          </ac:spMkLst>
        </pc:spChg>
      </pc:sldChg>
      <pc:sldChg chg="modSp mod">
        <pc:chgData name="Cayla Saret" userId="e2b06df6-60c5-47f3-9120-54075d5a69d2" providerId="ADAL" clId="{F51239EA-0034-4EBF-8570-91652AF739E8}" dt="2025-10-29T20:21:24.814" v="504" actId="6549"/>
        <pc:sldMkLst>
          <pc:docMk/>
          <pc:sldMk cId="291139561" sldId="2147309682"/>
        </pc:sldMkLst>
        <pc:spChg chg="mod">
          <ac:chgData name="Cayla Saret" userId="e2b06df6-60c5-47f3-9120-54075d5a69d2" providerId="ADAL" clId="{F51239EA-0034-4EBF-8570-91652AF739E8}" dt="2025-10-29T20:21:24.814" v="504" actId="6549"/>
          <ac:spMkLst>
            <pc:docMk/>
            <pc:sldMk cId="291139561" sldId="2147309682"/>
            <ac:spMk id="3" creationId="{3820BB84-B0B8-EE90-3C86-208B75B7ABB8}"/>
          </ac:spMkLst>
        </pc:spChg>
      </pc:sldChg>
      <pc:sldChg chg="modSp mod">
        <pc:chgData name="Cayla Saret" userId="e2b06df6-60c5-47f3-9120-54075d5a69d2" providerId="ADAL" clId="{F51239EA-0034-4EBF-8570-91652AF739E8}" dt="2025-10-29T20:17:05.653" v="147" actId="20577"/>
        <pc:sldMkLst>
          <pc:docMk/>
          <pc:sldMk cId="688779150" sldId="2147309685"/>
        </pc:sldMkLst>
        <pc:spChg chg="mod">
          <ac:chgData name="Cayla Saret" userId="e2b06df6-60c5-47f3-9120-54075d5a69d2" providerId="ADAL" clId="{F51239EA-0034-4EBF-8570-91652AF739E8}" dt="2025-10-29T20:17:05.653" v="147" actId="20577"/>
          <ac:spMkLst>
            <pc:docMk/>
            <pc:sldMk cId="688779150" sldId="2147309685"/>
            <ac:spMk id="3" creationId="{CBBA1F69-9487-7ACD-E2AB-03FCAA6FD87D}"/>
          </ac:spMkLst>
        </pc:spChg>
      </pc:sldChg>
      <pc:sldChg chg="modSp mod">
        <pc:chgData name="Cayla Saret" userId="e2b06df6-60c5-47f3-9120-54075d5a69d2" providerId="ADAL" clId="{F51239EA-0034-4EBF-8570-91652AF739E8}" dt="2025-10-29T20:18:04.809" v="253" actId="20577"/>
        <pc:sldMkLst>
          <pc:docMk/>
          <pc:sldMk cId="283604470" sldId="2147309686"/>
        </pc:sldMkLst>
        <pc:spChg chg="mod">
          <ac:chgData name="Cayla Saret" userId="e2b06df6-60c5-47f3-9120-54075d5a69d2" providerId="ADAL" clId="{F51239EA-0034-4EBF-8570-91652AF739E8}" dt="2025-10-29T20:18:04.809" v="253" actId="20577"/>
          <ac:spMkLst>
            <pc:docMk/>
            <pc:sldMk cId="283604470" sldId="2147309686"/>
            <ac:spMk id="3" creationId="{7A510C97-0DEC-5B2F-407C-1FF7E49EC3EF}"/>
          </ac:spMkLst>
        </pc:spChg>
      </pc:sldChg>
      <pc:sldChg chg="modSp mod">
        <pc:chgData name="Cayla Saret" userId="e2b06df6-60c5-47f3-9120-54075d5a69d2" providerId="ADAL" clId="{F51239EA-0034-4EBF-8570-91652AF739E8}" dt="2025-10-29T20:17:13.979" v="165" actId="20577"/>
        <pc:sldMkLst>
          <pc:docMk/>
          <pc:sldMk cId="880081538" sldId="2147309687"/>
        </pc:sldMkLst>
        <pc:spChg chg="mod">
          <ac:chgData name="Cayla Saret" userId="e2b06df6-60c5-47f3-9120-54075d5a69d2" providerId="ADAL" clId="{F51239EA-0034-4EBF-8570-91652AF739E8}" dt="2025-10-29T20:17:13.979" v="165" actId="20577"/>
          <ac:spMkLst>
            <pc:docMk/>
            <pc:sldMk cId="880081538" sldId="2147309687"/>
            <ac:spMk id="3" creationId="{0A6012CC-20F0-1ADD-8C94-F774F1DD7D8F}"/>
          </ac:spMkLst>
        </pc:spChg>
      </pc:sldChg>
      <pc:sldChg chg="modNotesTx">
        <pc:chgData name="Cayla Saret" userId="e2b06df6-60c5-47f3-9120-54075d5a69d2" providerId="ADAL" clId="{F51239EA-0034-4EBF-8570-91652AF739E8}" dt="2025-10-29T20:16:46.412" v="118" actId="20577"/>
        <pc:sldMkLst>
          <pc:docMk/>
          <pc:sldMk cId="1408116000" sldId="2147309697"/>
        </pc:sldMkLst>
      </pc:sldChg>
      <pc:sldChg chg="modSp mod">
        <pc:chgData name="Cayla Saret" userId="e2b06df6-60c5-47f3-9120-54075d5a69d2" providerId="ADAL" clId="{F51239EA-0034-4EBF-8570-91652AF739E8}" dt="2025-10-29T20:21:10.561" v="488" actId="20577"/>
        <pc:sldMkLst>
          <pc:docMk/>
          <pc:sldMk cId="290769828" sldId="2147309698"/>
        </pc:sldMkLst>
        <pc:spChg chg="mod">
          <ac:chgData name="Cayla Saret" userId="e2b06df6-60c5-47f3-9120-54075d5a69d2" providerId="ADAL" clId="{F51239EA-0034-4EBF-8570-91652AF739E8}" dt="2025-10-29T20:21:10.561" v="488" actId="20577"/>
          <ac:spMkLst>
            <pc:docMk/>
            <pc:sldMk cId="290769828" sldId="2147309698"/>
            <ac:spMk id="3" creationId="{A9D3B27C-E360-485A-BD39-99BE8E1B3C01}"/>
          </ac:spMkLst>
        </pc:spChg>
      </pc:sldChg>
      <pc:sldChg chg="modSp mod">
        <pc:chgData name="Cayla Saret" userId="e2b06df6-60c5-47f3-9120-54075d5a69d2" providerId="ADAL" clId="{F51239EA-0034-4EBF-8570-91652AF739E8}" dt="2025-10-29T20:20:59.676" v="475" actId="20577"/>
        <pc:sldMkLst>
          <pc:docMk/>
          <pc:sldMk cId="3487708833" sldId="2147309699"/>
        </pc:sldMkLst>
        <pc:spChg chg="mod">
          <ac:chgData name="Cayla Saret" userId="e2b06df6-60c5-47f3-9120-54075d5a69d2" providerId="ADAL" clId="{F51239EA-0034-4EBF-8570-91652AF739E8}" dt="2025-10-29T20:20:59.676" v="475" actId="20577"/>
          <ac:spMkLst>
            <pc:docMk/>
            <pc:sldMk cId="3487708833" sldId="2147309699"/>
            <ac:spMk id="3" creationId="{F778E7A1-2FDA-A663-C1F7-4705A06AFC6E}"/>
          </ac:spMkLst>
        </pc:spChg>
      </pc:sldChg>
      <pc:sldChg chg="del">
        <pc:chgData name="Cayla Saret" userId="e2b06df6-60c5-47f3-9120-54075d5a69d2" providerId="ADAL" clId="{F51239EA-0034-4EBF-8570-91652AF739E8}" dt="2025-10-31T14:30:19.209" v="840" actId="47"/>
        <pc:sldMkLst>
          <pc:docMk/>
          <pc:sldMk cId="69163667" sldId="2147309713"/>
        </pc:sldMkLst>
      </pc:sldChg>
      <pc:sldChg chg="addSp delSp modSp mod modNotesTx">
        <pc:chgData name="Cayla Saret" userId="e2b06df6-60c5-47f3-9120-54075d5a69d2" providerId="ADAL" clId="{F51239EA-0034-4EBF-8570-91652AF739E8}" dt="2025-10-31T14:28:46.464" v="838" actId="1038"/>
        <pc:sldMkLst>
          <pc:docMk/>
          <pc:sldMk cId="1216563929" sldId="2147309714"/>
        </pc:sldMkLst>
        <pc:picChg chg="del">
          <ac:chgData name="Cayla Saret" userId="e2b06df6-60c5-47f3-9120-54075d5a69d2" providerId="ADAL" clId="{F51239EA-0034-4EBF-8570-91652AF739E8}" dt="2025-10-31T14:16:12.794" v="613" actId="478"/>
          <ac:picMkLst>
            <pc:docMk/>
            <pc:sldMk cId="1216563929" sldId="2147309714"/>
            <ac:picMk id="3" creationId="{0A362B2E-0E47-57CA-852C-F4CEB032FAD1}"/>
          </ac:picMkLst>
        </pc:picChg>
        <pc:picChg chg="add del">
          <ac:chgData name="Cayla Saret" userId="e2b06df6-60c5-47f3-9120-54075d5a69d2" providerId="ADAL" clId="{F51239EA-0034-4EBF-8570-91652AF739E8}" dt="2025-10-31T14:17:06.765" v="637" actId="478"/>
          <ac:picMkLst>
            <pc:docMk/>
            <pc:sldMk cId="1216563929" sldId="2147309714"/>
            <ac:picMk id="4" creationId="{1EEDAA0A-D909-7DF4-FDFB-1742B4C3B183}"/>
          </ac:picMkLst>
        </pc:picChg>
        <pc:picChg chg="del">
          <ac:chgData name="Cayla Saret" userId="e2b06df6-60c5-47f3-9120-54075d5a69d2" providerId="ADAL" clId="{F51239EA-0034-4EBF-8570-91652AF739E8}" dt="2025-10-31T14:23:53.896" v="699" actId="478"/>
          <ac:picMkLst>
            <pc:docMk/>
            <pc:sldMk cId="1216563929" sldId="2147309714"/>
            <ac:picMk id="6" creationId="{6A81614F-F48B-B449-7F74-0AC48D8BA71E}"/>
          </ac:picMkLst>
        </pc:picChg>
        <pc:picChg chg="add del mod">
          <ac:chgData name="Cayla Saret" userId="e2b06df6-60c5-47f3-9120-54075d5a69d2" providerId="ADAL" clId="{F51239EA-0034-4EBF-8570-91652AF739E8}" dt="2025-10-31T14:25:29.291" v="746" actId="1076"/>
          <ac:picMkLst>
            <pc:docMk/>
            <pc:sldMk cId="1216563929" sldId="2147309714"/>
            <ac:picMk id="8" creationId="{25A391E5-76AE-908A-95C0-97D1D81290B3}"/>
          </ac:picMkLst>
        </pc:picChg>
        <pc:picChg chg="del">
          <ac:chgData name="Cayla Saret" userId="e2b06df6-60c5-47f3-9120-54075d5a69d2" providerId="ADAL" clId="{F51239EA-0034-4EBF-8570-91652AF739E8}" dt="2025-10-31T14:24:24.325" v="710" actId="478"/>
          <ac:picMkLst>
            <pc:docMk/>
            <pc:sldMk cId="1216563929" sldId="2147309714"/>
            <ac:picMk id="9" creationId="{2D8B4B3E-3A34-FB7E-F4A8-C448FA512D46}"/>
          </ac:picMkLst>
        </pc:picChg>
        <pc:picChg chg="del mod">
          <ac:chgData name="Cayla Saret" userId="e2b06df6-60c5-47f3-9120-54075d5a69d2" providerId="ADAL" clId="{F51239EA-0034-4EBF-8570-91652AF739E8}" dt="2025-10-31T14:24:04.176" v="704" actId="478"/>
          <ac:picMkLst>
            <pc:docMk/>
            <pc:sldMk cId="1216563929" sldId="2147309714"/>
            <ac:picMk id="11" creationId="{9332B2CC-4C34-352E-7F29-F0DE1AFFF250}"/>
          </ac:picMkLst>
        </pc:picChg>
        <pc:picChg chg="add mod">
          <ac:chgData name="Cayla Saret" userId="e2b06df6-60c5-47f3-9120-54075d5a69d2" providerId="ADAL" clId="{F51239EA-0034-4EBF-8570-91652AF739E8}" dt="2025-10-31T14:25:32.039" v="747" actId="1076"/>
          <ac:picMkLst>
            <pc:docMk/>
            <pc:sldMk cId="1216563929" sldId="2147309714"/>
            <ac:picMk id="12" creationId="{A774BECB-7600-919E-5D24-12CAA7BB4DAC}"/>
          </ac:picMkLst>
        </pc:picChg>
        <pc:picChg chg="add del mod ord modCrop">
          <ac:chgData name="Cayla Saret" userId="e2b06df6-60c5-47f3-9120-54075d5a69d2" providerId="ADAL" clId="{F51239EA-0034-4EBF-8570-91652AF739E8}" dt="2025-10-31T14:28:16.778" v="778" actId="478"/>
          <ac:picMkLst>
            <pc:docMk/>
            <pc:sldMk cId="1216563929" sldId="2147309714"/>
            <ac:picMk id="14" creationId="{D8535710-47E1-45E9-9B07-0298E5EE90C4}"/>
          </ac:picMkLst>
        </pc:picChg>
        <pc:picChg chg="add del mod ord modCrop">
          <ac:chgData name="Cayla Saret" userId="e2b06df6-60c5-47f3-9120-54075d5a69d2" providerId="ADAL" clId="{F51239EA-0034-4EBF-8570-91652AF739E8}" dt="2025-10-31T14:27:29.163" v="767" actId="478"/>
          <ac:picMkLst>
            <pc:docMk/>
            <pc:sldMk cId="1216563929" sldId="2147309714"/>
            <ac:picMk id="16" creationId="{54DB6464-A3D8-6AC4-FB0B-B8758C3D7617}"/>
          </ac:picMkLst>
        </pc:picChg>
        <pc:picChg chg="add del mod ord">
          <ac:chgData name="Cayla Saret" userId="e2b06df6-60c5-47f3-9120-54075d5a69d2" providerId="ADAL" clId="{F51239EA-0034-4EBF-8570-91652AF739E8}" dt="2025-10-31T14:26:38.156" v="754" actId="478"/>
          <ac:picMkLst>
            <pc:docMk/>
            <pc:sldMk cId="1216563929" sldId="2147309714"/>
            <ac:picMk id="18" creationId="{792D9BEC-8FDF-C69E-B2E0-D389839BB24B}"/>
          </ac:picMkLst>
        </pc:picChg>
        <pc:picChg chg="add mod ord modCrop">
          <ac:chgData name="Cayla Saret" userId="e2b06df6-60c5-47f3-9120-54075d5a69d2" providerId="ADAL" clId="{F51239EA-0034-4EBF-8570-91652AF739E8}" dt="2025-10-31T14:26:48.787" v="764" actId="1037"/>
          <ac:picMkLst>
            <pc:docMk/>
            <pc:sldMk cId="1216563929" sldId="2147309714"/>
            <ac:picMk id="20" creationId="{1EE3759E-936E-C555-F5D5-752D80FE4456}"/>
          </ac:picMkLst>
        </pc:picChg>
        <pc:picChg chg="add mod ord">
          <ac:chgData name="Cayla Saret" userId="e2b06df6-60c5-47f3-9120-54075d5a69d2" providerId="ADAL" clId="{F51239EA-0034-4EBF-8570-91652AF739E8}" dt="2025-10-31T14:28:46.464" v="838" actId="1038"/>
          <ac:picMkLst>
            <pc:docMk/>
            <pc:sldMk cId="1216563929" sldId="2147309714"/>
            <ac:picMk id="22" creationId="{663572B0-1679-FCA4-3DE0-C03239433154}"/>
          </ac:picMkLst>
        </pc:picChg>
        <pc:picChg chg="add mod ord">
          <ac:chgData name="Cayla Saret" userId="e2b06df6-60c5-47f3-9120-54075d5a69d2" providerId="ADAL" clId="{F51239EA-0034-4EBF-8570-91652AF739E8}" dt="2025-10-31T14:28:40.198" v="832" actId="1076"/>
          <ac:picMkLst>
            <pc:docMk/>
            <pc:sldMk cId="1216563929" sldId="2147309714"/>
            <ac:picMk id="24" creationId="{A19B79E2-69AA-86F5-855D-FF57E61F52FA}"/>
          </ac:picMkLst>
        </pc:picChg>
      </pc:sldChg>
      <pc:sldChg chg="modSp add mod">
        <pc:chgData name="Cayla Saret" userId="e2b06df6-60c5-47f3-9120-54075d5a69d2" providerId="ADAL" clId="{F51239EA-0034-4EBF-8570-91652AF739E8}" dt="2025-10-29T20:44:28.742" v="591" actId="1076"/>
        <pc:sldMkLst>
          <pc:docMk/>
          <pc:sldMk cId="770597953" sldId="2147309715"/>
        </pc:sldMkLst>
        <pc:spChg chg="mod">
          <ac:chgData name="Cayla Saret" userId="e2b06df6-60c5-47f3-9120-54075d5a69d2" providerId="ADAL" clId="{F51239EA-0034-4EBF-8570-91652AF739E8}" dt="2025-10-29T20:44:28.742" v="591" actId="1076"/>
          <ac:spMkLst>
            <pc:docMk/>
            <pc:sldMk cId="770597953" sldId="2147309715"/>
            <ac:spMk id="3" creationId="{4AF2335E-BC38-CB7F-0738-A6C3A8C1DB54}"/>
          </ac:spMkLst>
        </pc:spChg>
      </pc:sldChg>
      <pc:sldChg chg="add modNotesTx">
        <pc:chgData name="Cayla Saret" userId="e2b06df6-60c5-47f3-9120-54075d5a69d2" providerId="ADAL" clId="{F51239EA-0034-4EBF-8570-91652AF739E8}" dt="2025-10-31T14:30:24.380" v="841" actId="20577"/>
        <pc:sldMkLst>
          <pc:docMk/>
          <pc:sldMk cId="3095122049" sldId="2147309716"/>
        </pc:sldMkLst>
      </pc:sldChg>
      <pc:sldMasterChg chg="delSp mod">
        <pc:chgData name="Cayla Saret" userId="e2b06df6-60c5-47f3-9120-54075d5a69d2" providerId="ADAL" clId="{F51239EA-0034-4EBF-8570-91652AF739E8}" dt="2025-10-23T17:02:54.693" v="52" actId="478"/>
        <pc:sldMasterMkLst>
          <pc:docMk/>
          <pc:sldMasterMk cId="442256983" sldId="2147484170"/>
        </pc:sldMasterMkLst>
      </pc:sldMasterChg>
    </pc:docChg>
  </pc:docChgLst>
  <pc:docChgLst>
    <pc:chgData name="Cayla Saret" userId="S::csaret@ihi.org::e2b06df6-60c5-47f3-9120-54075d5a69d2" providerId="AD" clId="Web-{2AA0A6FD-D036-0477-C7F1-5BEBECF61809}"/>
    <pc:docChg chg="addSld delSld modSld">
      <pc:chgData name="Cayla Saret" userId="S::csaret@ihi.org::e2b06df6-60c5-47f3-9120-54075d5a69d2" providerId="AD" clId="Web-{2AA0A6FD-D036-0477-C7F1-5BEBECF61809}" dt="2025-10-30T13:59:56.487" v="92" actId="20577"/>
      <pc:docMkLst>
        <pc:docMk/>
      </pc:docMkLst>
      <pc:sldChg chg="modSp">
        <pc:chgData name="Cayla Saret" userId="S::csaret@ihi.org::e2b06df6-60c5-47f3-9120-54075d5a69d2" providerId="AD" clId="Web-{2AA0A6FD-D036-0477-C7F1-5BEBECF61809}" dt="2025-10-30T13:59:56.487" v="92" actId="20577"/>
        <pc:sldMkLst>
          <pc:docMk/>
          <pc:sldMk cId="1348482628" sldId="2147309655"/>
        </pc:sldMkLst>
        <pc:spChg chg="mod">
          <ac:chgData name="Cayla Saret" userId="S::csaret@ihi.org::e2b06df6-60c5-47f3-9120-54075d5a69d2" providerId="AD" clId="Web-{2AA0A6FD-D036-0477-C7F1-5BEBECF61809}" dt="2025-10-30T13:59:56.487" v="92" actId="20577"/>
          <ac:spMkLst>
            <pc:docMk/>
            <pc:sldMk cId="1348482628" sldId="2147309655"/>
            <ac:spMk id="3" creationId="{BDEC9799-3193-2CF7-B05F-B90F2C4788C7}"/>
          </ac:spMkLst>
        </pc:spChg>
      </pc:sldChg>
      <pc:sldChg chg="modSp">
        <pc:chgData name="Cayla Saret" userId="S::csaret@ihi.org::e2b06df6-60c5-47f3-9120-54075d5a69d2" providerId="AD" clId="Web-{2AA0A6FD-D036-0477-C7F1-5BEBECF61809}" dt="2025-10-30T13:59:00.323" v="57" actId="20577"/>
        <pc:sldMkLst>
          <pc:docMk/>
          <pc:sldMk cId="291139561" sldId="2147309682"/>
        </pc:sldMkLst>
        <pc:spChg chg="mod">
          <ac:chgData name="Cayla Saret" userId="S::csaret@ihi.org::e2b06df6-60c5-47f3-9120-54075d5a69d2" providerId="AD" clId="Web-{2AA0A6FD-D036-0477-C7F1-5BEBECF61809}" dt="2025-10-30T13:59:00.323" v="57" actId="20577"/>
          <ac:spMkLst>
            <pc:docMk/>
            <pc:sldMk cId="291139561" sldId="2147309682"/>
            <ac:spMk id="3" creationId="{3820BB84-B0B8-EE90-3C86-208B75B7ABB8}"/>
          </ac:spMkLst>
        </pc:spChg>
      </pc:sldChg>
      <pc:sldChg chg="modSp add del">
        <pc:chgData name="Cayla Saret" userId="S::csaret@ihi.org::e2b06df6-60c5-47f3-9120-54075d5a69d2" providerId="AD" clId="Web-{2AA0A6FD-D036-0477-C7F1-5BEBECF61809}" dt="2025-10-30T13:58:37.694" v="55" actId="20577"/>
        <pc:sldMkLst>
          <pc:docMk/>
          <pc:sldMk cId="2707512632" sldId="2147309691"/>
        </pc:sldMkLst>
        <pc:spChg chg="mod">
          <ac:chgData name="Cayla Saret" userId="S::csaret@ihi.org::e2b06df6-60c5-47f3-9120-54075d5a69d2" providerId="AD" clId="Web-{2AA0A6FD-D036-0477-C7F1-5BEBECF61809}" dt="2025-10-30T13:58:04.317" v="27" actId="20577"/>
          <ac:spMkLst>
            <pc:docMk/>
            <pc:sldMk cId="2707512632" sldId="2147309691"/>
            <ac:spMk id="2" creationId="{974AC878-3677-8F35-7A38-150B4A090C00}"/>
          </ac:spMkLst>
        </pc:spChg>
        <pc:spChg chg="mod">
          <ac:chgData name="Cayla Saret" userId="S::csaret@ihi.org::e2b06df6-60c5-47f3-9120-54075d5a69d2" providerId="AD" clId="Web-{2AA0A6FD-D036-0477-C7F1-5BEBECF61809}" dt="2025-10-30T13:58:37.694" v="55" actId="20577"/>
          <ac:spMkLst>
            <pc:docMk/>
            <pc:sldMk cId="2707512632" sldId="2147309691"/>
            <ac:spMk id="3" creationId="{811DA063-69BE-DE22-713F-B70AE484B8FC}"/>
          </ac:spMkLst>
        </pc:spChg>
      </pc:sldChg>
    </pc:docChg>
  </pc:docChgLst>
  <pc:docChgLst>
    <pc:chgData name="Guest User" userId="S::urn:spo:tenantanon#c22fe449-4bf0-40bd-8364-1f60fb66e58f::" providerId="AD" clId="Web-{69C97047-7D2D-87D3-8843-0223C948C6F1}"/>
    <pc:docChg chg="modSld">
      <pc:chgData name="Guest User" userId="S::urn:spo:tenantanon#c22fe449-4bf0-40bd-8364-1f60fb66e58f::" providerId="AD" clId="Web-{69C97047-7D2D-87D3-8843-0223C948C6F1}" dt="2025-10-30T07:28:52.819" v="4" actId="20577"/>
      <pc:docMkLst>
        <pc:docMk/>
      </pc:docMkLst>
      <pc:sldChg chg="modSp">
        <pc:chgData name="Guest User" userId="S::urn:spo:tenantanon#c22fe449-4bf0-40bd-8364-1f60fb66e58f::" providerId="AD" clId="Web-{69C97047-7D2D-87D3-8843-0223C948C6F1}" dt="2025-10-30T07:28:52.819" v="4" actId="20577"/>
        <pc:sldMkLst>
          <pc:docMk/>
          <pc:sldMk cId="770597953" sldId="2147309715"/>
        </pc:sldMkLst>
        <pc:spChg chg="mod">
          <ac:chgData name="Guest User" userId="S::urn:spo:tenantanon#c22fe449-4bf0-40bd-8364-1f60fb66e58f::" providerId="AD" clId="Web-{69C97047-7D2D-87D3-8843-0223C948C6F1}" dt="2025-10-30T07:28:52.819" v="4" actId="20577"/>
          <ac:spMkLst>
            <pc:docMk/>
            <pc:sldMk cId="770597953" sldId="2147309715"/>
            <ac:spMk id="3" creationId="{4AF2335E-BC38-CB7F-0738-A6C3A8C1DB54}"/>
          </ac:spMkLst>
        </pc:spChg>
      </pc:sldChg>
    </pc:docChg>
  </pc:docChgLst>
  <pc:docChgLst>
    <pc:chgData name="Cayla Saret" userId="e2b06df6-60c5-47f3-9120-54075d5a69d2" providerId="ADAL" clId="{0186E90B-70DD-44A1-9A20-8FA0817154A7}"/>
    <pc:docChg chg="undo custSel mod addSld delSld modSld modMainMaster">
      <pc:chgData name="Cayla Saret" userId="e2b06df6-60c5-47f3-9120-54075d5a69d2" providerId="ADAL" clId="{0186E90B-70DD-44A1-9A20-8FA0817154A7}" dt="2025-10-15T15:00:21.592" v="893" actId="20577"/>
      <pc:docMkLst>
        <pc:docMk/>
      </pc:docMkLst>
      <pc:sldChg chg="addSp delSp modSp mod">
        <pc:chgData name="Cayla Saret" userId="e2b06df6-60c5-47f3-9120-54075d5a69d2" providerId="ADAL" clId="{0186E90B-70DD-44A1-9A20-8FA0817154A7}" dt="2025-10-14T18:04:13.890" v="553" actId="14100"/>
        <pc:sldMkLst>
          <pc:docMk/>
          <pc:sldMk cId="1838960642" sldId="264"/>
        </pc:sldMkLst>
        <pc:picChg chg="add mod">
          <ac:chgData name="Cayla Saret" userId="e2b06df6-60c5-47f3-9120-54075d5a69d2" providerId="ADAL" clId="{0186E90B-70DD-44A1-9A20-8FA0817154A7}" dt="2025-10-14T18:04:13.890" v="553" actId="14100"/>
          <ac:picMkLst>
            <pc:docMk/>
            <pc:sldMk cId="1838960642" sldId="264"/>
            <ac:picMk id="4" creationId="{79DB2579-4690-312F-0B99-A8217AFCB7B3}"/>
          </ac:picMkLst>
        </pc:picChg>
      </pc:sldChg>
      <pc:sldChg chg="addSp delSp modSp mod">
        <pc:chgData name="Cayla Saret" userId="e2b06df6-60c5-47f3-9120-54075d5a69d2" providerId="ADAL" clId="{0186E90B-70DD-44A1-9A20-8FA0817154A7}" dt="2025-10-14T18:05:38.768" v="590" actId="1038"/>
        <pc:sldMkLst>
          <pc:docMk/>
          <pc:sldMk cId="1415808767" sldId="265"/>
        </pc:sldMkLst>
        <pc:picChg chg="add mod">
          <ac:chgData name="Cayla Saret" userId="e2b06df6-60c5-47f3-9120-54075d5a69d2" providerId="ADAL" clId="{0186E90B-70DD-44A1-9A20-8FA0817154A7}" dt="2025-10-14T18:05:38.768" v="590" actId="1038"/>
          <ac:picMkLst>
            <pc:docMk/>
            <pc:sldMk cId="1415808767" sldId="265"/>
            <ac:picMk id="6" creationId="{594199E7-2F6A-E474-CFAB-2FBF321A8D0A}"/>
          </ac:picMkLst>
        </pc:picChg>
      </pc:sldChg>
      <pc:sldChg chg="addSp delSp modSp mod">
        <pc:chgData name="Cayla Saret" userId="e2b06df6-60c5-47f3-9120-54075d5a69d2" providerId="ADAL" clId="{0186E90B-70DD-44A1-9A20-8FA0817154A7}" dt="2025-10-14T18:05:43.335" v="591" actId="1076"/>
        <pc:sldMkLst>
          <pc:docMk/>
          <pc:sldMk cId="2532847780" sldId="266"/>
        </pc:sldMkLst>
        <pc:picChg chg="add mod">
          <ac:chgData name="Cayla Saret" userId="e2b06df6-60c5-47f3-9120-54075d5a69d2" providerId="ADAL" clId="{0186E90B-70DD-44A1-9A20-8FA0817154A7}" dt="2025-10-14T18:05:43.335" v="591" actId="1076"/>
          <ac:picMkLst>
            <pc:docMk/>
            <pc:sldMk cId="2532847780" sldId="266"/>
            <ac:picMk id="4" creationId="{B1A19547-9221-F8A0-ACD5-58D72E1BDAA3}"/>
          </ac:picMkLst>
        </pc:picChg>
      </pc:sldChg>
      <pc:sldChg chg="addSp delSp modSp mod">
        <pc:chgData name="Cayla Saret" userId="e2b06df6-60c5-47f3-9120-54075d5a69d2" providerId="ADAL" clId="{0186E90B-70DD-44A1-9A20-8FA0817154A7}" dt="2025-10-14T18:05:46.623" v="593" actId="1038"/>
        <pc:sldMkLst>
          <pc:docMk/>
          <pc:sldMk cId="2257768596" sldId="267"/>
        </pc:sldMkLst>
        <pc:picChg chg="add mod">
          <ac:chgData name="Cayla Saret" userId="e2b06df6-60c5-47f3-9120-54075d5a69d2" providerId="ADAL" clId="{0186E90B-70DD-44A1-9A20-8FA0817154A7}" dt="2025-10-14T18:05:46.623" v="593" actId="1038"/>
          <ac:picMkLst>
            <pc:docMk/>
            <pc:sldMk cId="2257768596" sldId="267"/>
            <ac:picMk id="6" creationId="{6B8C5789-9ECA-578B-86DA-FF5FA70AC98E}"/>
          </ac:picMkLst>
        </pc:picChg>
      </pc:sldChg>
      <pc:sldChg chg="addSp delSp modSp mod">
        <pc:chgData name="Cayla Saret" userId="e2b06df6-60c5-47f3-9120-54075d5a69d2" providerId="ADAL" clId="{0186E90B-70DD-44A1-9A20-8FA0817154A7}" dt="2025-10-14T18:05:53.672" v="595" actId="14100"/>
        <pc:sldMkLst>
          <pc:docMk/>
          <pc:sldMk cId="2118044142" sldId="268"/>
        </pc:sldMkLst>
        <pc:picChg chg="add mod">
          <ac:chgData name="Cayla Saret" userId="e2b06df6-60c5-47f3-9120-54075d5a69d2" providerId="ADAL" clId="{0186E90B-70DD-44A1-9A20-8FA0817154A7}" dt="2025-10-14T18:05:53.672" v="595" actId="14100"/>
          <ac:picMkLst>
            <pc:docMk/>
            <pc:sldMk cId="2118044142" sldId="268"/>
            <ac:picMk id="4" creationId="{1152AA5D-DDEA-CCF9-48AE-7FF78F67F611}"/>
          </ac:picMkLst>
        </pc:picChg>
      </pc:sldChg>
      <pc:sldChg chg="addSp delSp modSp mod">
        <pc:chgData name="Cayla Saret" userId="e2b06df6-60c5-47f3-9120-54075d5a69d2" providerId="ADAL" clId="{0186E90B-70DD-44A1-9A20-8FA0817154A7}" dt="2025-10-14T18:03:45.137" v="547"/>
        <pc:sldMkLst>
          <pc:docMk/>
          <pc:sldMk cId="1084434137" sldId="3490"/>
        </pc:sldMkLst>
        <pc:picChg chg="add mod">
          <ac:chgData name="Cayla Saret" userId="e2b06df6-60c5-47f3-9120-54075d5a69d2" providerId="ADAL" clId="{0186E90B-70DD-44A1-9A20-8FA0817154A7}" dt="2025-10-14T18:03:45.137" v="547"/>
          <ac:picMkLst>
            <pc:docMk/>
            <pc:sldMk cId="1084434137" sldId="3490"/>
            <ac:picMk id="6" creationId="{437EC394-12D0-4131-61A8-89538A2119F8}"/>
          </ac:picMkLst>
        </pc:picChg>
        <pc:picChg chg="add mod">
          <ac:chgData name="Cayla Saret" userId="e2b06df6-60c5-47f3-9120-54075d5a69d2" providerId="ADAL" clId="{0186E90B-70DD-44A1-9A20-8FA0817154A7}" dt="2025-10-14T18:03:45.137" v="547"/>
          <ac:picMkLst>
            <pc:docMk/>
            <pc:sldMk cId="1084434137" sldId="3490"/>
            <ac:picMk id="8" creationId="{47D91A0E-62D8-A0C3-ADA1-51C1AE5B3510}"/>
          </ac:picMkLst>
        </pc:picChg>
      </pc:sldChg>
      <pc:sldChg chg="modSp mod">
        <pc:chgData name="Cayla Saret" userId="e2b06df6-60c5-47f3-9120-54075d5a69d2" providerId="ADAL" clId="{0186E90B-70DD-44A1-9A20-8FA0817154A7}" dt="2025-10-14T17:54:12.764" v="6" actId="20577"/>
        <pc:sldMkLst>
          <pc:docMk/>
          <pc:sldMk cId="1018941330" sldId="2147309654"/>
        </pc:sldMkLst>
        <pc:spChg chg="mod">
          <ac:chgData name="Cayla Saret" userId="e2b06df6-60c5-47f3-9120-54075d5a69d2" providerId="ADAL" clId="{0186E90B-70DD-44A1-9A20-8FA0817154A7}" dt="2025-10-14T17:54:12.764" v="6" actId="20577"/>
          <ac:spMkLst>
            <pc:docMk/>
            <pc:sldMk cId="1018941330" sldId="2147309654"/>
            <ac:spMk id="3" creationId="{8405791D-7D2F-3792-1B5B-B36E40F271D9}"/>
          </ac:spMkLst>
        </pc:spChg>
      </pc:sldChg>
      <pc:sldChg chg="modSp mod">
        <pc:chgData name="Cayla Saret" userId="e2b06df6-60c5-47f3-9120-54075d5a69d2" providerId="ADAL" clId="{0186E90B-70DD-44A1-9A20-8FA0817154A7}" dt="2025-10-14T18:07:05.507" v="600" actId="20577"/>
        <pc:sldMkLst>
          <pc:docMk/>
          <pc:sldMk cId="4170184802" sldId="2147309675"/>
        </pc:sldMkLst>
        <pc:spChg chg="mod">
          <ac:chgData name="Cayla Saret" userId="e2b06df6-60c5-47f3-9120-54075d5a69d2" providerId="ADAL" clId="{0186E90B-70DD-44A1-9A20-8FA0817154A7}" dt="2025-10-14T18:07:05.507" v="600" actId="20577"/>
          <ac:spMkLst>
            <pc:docMk/>
            <pc:sldMk cId="4170184802" sldId="2147309675"/>
            <ac:spMk id="2" creationId="{B7A1CC5B-555D-C74F-7139-4E8BA4FC2D0A}"/>
          </ac:spMkLst>
        </pc:spChg>
      </pc:sldChg>
      <pc:sldChg chg="modNotesTx">
        <pc:chgData name="Cayla Saret" userId="e2b06df6-60c5-47f3-9120-54075d5a69d2" providerId="ADAL" clId="{0186E90B-70DD-44A1-9A20-8FA0817154A7}" dt="2025-10-15T15:00:21.592" v="893" actId="20577"/>
        <pc:sldMkLst>
          <pc:docMk/>
          <pc:sldMk cId="1408116000" sldId="2147309697"/>
        </pc:sldMkLst>
      </pc:sldChg>
      <pc:sldChg chg="addSp modSp mod modNotesTx">
        <pc:chgData name="Cayla Saret" userId="e2b06df6-60c5-47f3-9120-54075d5a69d2" providerId="ADAL" clId="{0186E90B-70DD-44A1-9A20-8FA0817154A7}" dt="2025-10-15T15:00:10.915" v="881" actId="20577"/>
        <pc:sldMkLst>
          <pc:docMk/>
          <pc:sldMk cId="3147539845" sldId="2147309705"/>
        </pc:sldMkLst>
        <pc:spChg chg="mod">
          <ac:chgData name="Cayla Saret" userId="e2b06df6-60c5-47f3-9120-54075d5a69d2" providerId="ADAL" clId="{0186E90B-70DD-44A1-9A20-8FA0817154A7}" dt="2025-10-14T17:59:39.569" v="494" actId="20577"/>
          <ac:spMkLst>
            <pc:docMk/>
            <pc:sldMk cId="3147539845" sldId="2147309705"/>
            <ac:spMk id="2" creationId="{989B4046-C7C5-4679-0CB4-DFC3D9A50140}"/>
          </ac:spMkLst>
        </pc:spChg>
        <pc:picChg chg="add mod">
          <ac:chgData name="Cayla Saret" userId="e2b06df6-60c5-47f3-9120-54075d5a69d2" providerId="ADAL" clId="{0186E90B-70DD-44A1-9A20-8FA0817154A7}" dt="2025-10-14T18:00:27.627" v="505" actId="14100"/>
          <ac:picMkLst>
            <pc:docMk/>
            <pc:sldMk cId="3147539845" sldId="2147309705"/>
            <ac:picMk id="5" creationId="{06B18502-C63D-DE57-53EF-537AE988BDC0}"/>
          </ac:picMkLst>
        </pc:picChg>
        <pc:picChg chg="add mod">
          <ac:chgData name="Cayla Saret" userId="e2b06df6-60c5-47f3-9120-54075d5a69d2" providerId="ADAL" clId="{0186E90B-70DD-44A1-9A20-8FA0817154A7}" dt="2025-10-14T18:00:53.783" v="544" actId="1038"/>
          <ac:picMkLst>
            <pc:docMk/>
            <pc:sldMk cId="3147539845" sldId="2147309705"/>
            <ac:picMk id="7" creationId="{EC8FB4FE-A068-4E24-7ADE-F54B3376A944}"/>
          </ac:picMkLst>
        </pc:picChg>
      </pc:sldChg>
      <pc:sldChg chg="add">
        <pc:chgData name="Cayla Saret" userId="e2b06df6-60c5-47f3-9120-54075d5a69d2" providerId="ADAL" clId="{0186E90B-70DD-44A1-9A20-8FA0817154A7}" dt="2025-10-14T18:06:29.946" v="596"/>
        <pc:sldMkLst>
          <pc:docMk/>
          <pc:sldMk cId="3717547909" sldId="2147309708"/>
        </pc:sldMkLst>
      </pc:sldChg>
      <pc:sldChg chg="modSp add mod">
        <pc:chgData name="Cayla Saret" userId="e2b06df6-60c5-47f3-9120-54075d5a69d2" providerId="ADAL" clId="{0186E90B-70DD-44A1-9A20-8FA0817154A7}" dt="2025-10-15T13:45:09.544" v="733" actId="20577"/>
        <pc:sldMkLst>
          <pc:docMk/>
          <pc:sldMk cId="4061503534" sldId="2147309709"/>
        </pc:sldMkLst>
        <pc:spChg chg="mod">
          <ac:chgData name="Cayla Saret" userId="e2b06df6-60c5-47f3-9120-54075d5a69d2" providerId="ADAL" clId="{0186E90B-70DD-44A1-9A20-8FA0817154A7}" dt="2025-10-15T13:45:09.544" v="733" actId="20577"/>
          <ac:spMkLst>
            <pc:docMk/>
            <pc:sldMk cId="4061503534" sldId="2147309709"/>
            <ac:spMk id="2" creationId="{C8D476C2-06D7-E8E5-EA25-AD02FC8893F0}"/>
          </ac:spMkLst>
        </pc:spChg>
        <pc:spChg chg="mod">
          <ac:chgData name="Cayla Saret" userId="e2b06df6-60c5-47f3-9120-54075d5a69d2" providerId="ADAL" clId="{0186E90B-70DD-44A1-9A20-8FA0817154A7}" dt="2025-10-14T18:13:36.347" v="717" actId="255"/>
          <ac:spMkLst>
            <pc:docMk/>
            <pc:sldMk cId="4061503534" sldId="2147309709"/>
            <ac:spMk id="3" creationId="{7E9F1D62-91E8-2FA6-07D4-9E30B88E7D4B}"/>
          </ac:spMkLst>
        </pc:spChg>
      </pc:sldChg>
      <pc:sldChg chg="add modNotesTx">
        <pc:chgData name="Cayla Saret" userId="e2b06df6-60c5-47f3-9120-54075d5a69d2" providerId="ADAL" clId="{0186E90B-70DD-44A1-9A20-8FA0817154A7}" dt="2025-10-15T14:59:32.027" v="872" actId="20577"/>
        <pc:sldMkLst>
          <pc:docMk/>
          <pc:sldMk cId="69163667" sldId="2147309713"/>
        </pc:sldMkLst>
      </pc:sldChg>
      <pc:sldChg chg="add modNotesTx">
        <pc:chgData name="Cayla Saret" userId="e2b06df6-60c5-47f3-9120-54075d5a69d2" providerId="ADAL" clId="{0186E90B-70DD-44A1-9A20-8FA0817154A7}" dt="2025-10-15T15:00:15.787" v="887" actId="20577"/>
        <pc:sldMkLst>
          <pc:docMk/>
          <pc:sldMk cId="1216563929" sldId="2147309714"/>
        </pc:sldMkLst>
      </pc:sldChg>
      <pc:sldMasterChg chg="delSp mod">
        <pc:chgData name="Cayla Saret" userId="e2b06df6-60c5-47f3-9120-54075d5a69d2" providerId="ADAL" clId="{0186E90B-70DD-44A1-9A20-8FA0817154A7}" dt="2025-10-14T17:54:23.428" v="7" actId="33475"/>
        <pc:sldMasterMkLst>
          <pc:docMk/>
          <pc:sldMasterMk cId="442256983" sldId="2147484170"/>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B3DA42-CA10-4C79-A122-223C9350AD1D}" type="datetimeFigureOut">
              <a:t>10/31/2025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0B80DD-8ECC-46BB-897F-DB99493A5734}" type="slidenum">
              <a:t>‹#›</a:t>
            </a:fld>
            <a:endParaRPr lang="en-US"/>
          </a:p>
        </p:txBody>
      </p:sp>
    </p:spTree>
    <p:extLst>
      <p:ext uri="{BB962C8B-B14F-4D97-AF65-F5344CB8AC3E}">
        <p14:creationId xmlns:p14="http://schemas.microsoft.com/office/powerpoint/2010/main" val="2311516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ihi.org/sites/default/files/2023-10/AgeFriendlyHealthSystems_How-to-Have-Conversations-with-Older-Adults-About-What-Matters.pdf"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ihi.org/sites/default/files/2023-10/AgeFriendlyHealthSystems_How-to-Have-Conversations-with-Older-Adults-About-What-Matters.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0" dirty="0">
              <a:ea typeface="Calibri"/>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FEF0E4-F97B-4F22-839B-54E26EA31A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8249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000000"/>
                </a:solidFill>
                <a:effectLst/>
                <a:latin typeface="Aptos" panose="020B0004020202020204" pitchFamily="34" charset="0"/>
              </a:rPr>
              <a:t>The next four slides are just a quick look at each two-page spread so you can see what it would look like as printed workbook in someone’s hands and see the flow </a:t>
            </a:r>
          </a:p>
          <a:p>
            <a:pPr marL="285750" indent="-285750" algn="l" rtl="0" fontAlgn="base">
              <a:buFont typeface="Arial" panose="020B0604020202020204" pitchFamily="34" charset="0"/>
              <a:buChar char="•"/>
            </a:pPr>
            <a:r>
              <a:rPr lang="en-US" sz="1200" b="0" i="0" dirty="0">
                <a:solidFill>
                  <a:srgbClr val="000000"/>
                </a:solidFill>
                <a:effectLst/>
                <a:latin typeface="Aptos" panose="020B0004020202020204" pitchFamily="34" charset="0"/>
              </a:rPr>
              <a:t>Across all 4Ms – there are open ended, prompting questions to help older adults think about their situation now, what’s going well, what could be better, what they want their provider to know – questions or concerns  </a:t>
            </a:r>
          </a:p>
          <a:p>
            <a:pPr marL="285750" indent="-285750" algn="l" rtl="0" fontAlgn="base">
              <a:buFont typeface="Arial" panose="020B0604020202020204" pitchFamily="34" charset="0"/>
              <a:buChar char="•"/>
            </a:pPr>
            <a:r>
              <a:rPr lang="en-US" sz="1200" b="0" i="0" dirty="0">
                <a:solidFill>
                  <a:srgbClr val="000000"/>
                </a:solidFill>
                <a:effectLst/>
                <a:latin typeface="Aptos" panose="020B0004020202020204" pitchFamily="34" charset="0"/>
              </a:rPr>
              <a:t>For each prompt – examples are shared (the “Some Ideas” under boxes)  - very carefully crafted from feedback –sharing a range of life experiences.  (e.g. retired or not, various income levels and housing needs, different physical ability levels,  able bodied or more frail) </a:t>
            </a:r>
          </a:p>
          <a:p>
            <a:pPr marL="285750" indent="-285750" algn="l" rtl="0" fontAlgn="base">
              <a:buFont typeface="Arial" panose="020B0604020202020204" pitchFamily="34" charset="0"/>
              <a:buChar char="•"/>
            </a:pPr>
            <a:r>
              <a:rPr lang="en-US" sz="1200" b="0" i="0" dirty="0">
                <a:solidFill>
                  <a:srgbClr val="000000"/>
                </a:solidFill>
                <a:effectLst/>
                <a:latin typeface="Aptos" panose="020B0004020202020204" pitchFamily="34" charset="0"/>
              </a:rPr>
              <a:t>Checklist starts with and is grounded in What Matters  </a:t>
            </a:r>
          </a:p>
          <a:p>
            <a:pPr marL="285750" indent="-285750" algn="l" rtl="0" fontAlgn="base">
              <a:buFont typeface="Arial" panose="020B0604020202020204" pitchFamily="34" charset="0"/>
              <a:buChar char="•"/>
            </a:pPr>
            <a:r>
              <a:rPr lang="en-US" sz="1200" b="0" i="0" dirty="0">
                <a:solidFill>
                  <a:srgbClr val="000000"/>
                </a:solidFill>
                <a:effectLst/>
                <a:latin typeface="Aptos" panose="020B0004020202020204" pitchFamily="34" charset="0"/>
              </a:rPr>
              <a:t>There is a similar spread for each of the 4Ms </a:t>
            </a:r>
          </a:p>
          <a:p>
            <a:endParaRPr lang="en-US" dirty="0"/>
          </a:p>
          <a:p>
            <a:endParaRPr lang="en-US" dirty="0"/>
          </a:p>
        </p:txBody>
      </p:sp>
      <p:sp>
        <p:nvSpPr>
          <p:cNvPr id="4" name="Slide Number Placeholder 3"/>
          <p:cNvSpPr>
            <a:spLocks noGrp="1"/>
          </p:cNvSpPr>
          <p:nvPr>
            <p:ph type="sldNum" sz="quarter" idx="5"/>
          </p:nvPr>
        </p:nvSpPr>
        <p:spPr/>
        <p:txBody>
          <a:bodyPr/>
          <a:lstStyle/>
          <a:p>
            <a:fld id="{BF0B80DD-8ECC-46BB-897F-DB99493A5734}" type="slidenum">
              <a:rPr lang="en-US" smtClean="0"/>
              <a:t>41</a:t>
            </a:fld>
            <a:endParaRPr lang="en-US"/>
          </a:p>
        </p:txBody>
      </p:sp>
    </p:spTree>
    <p:extLst>
      <p:ext uri="{BB962C8B-B14F-4D97-AF65-F5344CB8AC3E}">
        <p14:creationId xmlns:p14="http://schemas.microsoft.com/office/powerpoint/2010/main" val="4156241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b="0" i="0">
                <a:solidFill>
                  <a:srgbClr val="000000"/>
                </a:solidFill>
                <a:effectLst/>
                <a:latin typeface="Aptos" panose="020B0004020202020204" pitchFamily="34" charset="0"/>
              </a:rPr>
              <a:t>This spread supports important tasks like tracking medications but goes beyond just Rx  </a:t>
            </a:r>
            <a:endParaRPr lang="en-US"/>
          </a:p>
        </p:txBody>
      </p:sp>
      <p:sp>
        <p:nvSpPr>
          <p:cNvPr id="4" name="Slide Number Placeholder 3"/>
          <p:cNvSpPr>
            <a:spLocks noGrp="1"/>
          </p:cNvSpPr>
          <p:nvPr>
            <p:ph type="sldNum" sz="quarter" idx="5"/>
          </p:nvPr>
        </p:nvSpPr>
        <p:spPr/>
        <p:txBody>
          <a:bodyPr/>
          <a:lstStyle/>
          <a:p>
            <a:fld id="{9F11EBBD-7342-B24B-ABB7-E450EE0B773B}" type="slidenum">
              <a:rPr lang="en-US" smtClean="0"/>
              <a:t>42</a:t>
            </a:fld>
            <a:endParaRPr lang="en-US"/>
          </a:p>
        </p:txBody>
      </p:sp>
    </p:spTree>
    <p:extLst>
      <p:ext uri="{BB962C8B-B14F-4D97-AF65-F5344CB8AC3E}">
        <p14:creationId xmlns:p14="http://schemas.microsoft.com/office/powerpoint/2010/main" val="3328247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b="0" i="0" dirty="0">
                <a:solidFill>
                  <a:srgbClr val="000000"/>
                </a:solidFill>
                <a:effectLst/>
                <a:latin typeface="Aptos" panose="020B0004020202020204" pitchFamily="34" charset="0"/>
              </a:rPr>
              <a:t>Talks about depressions/anxiety/loneliness/dementia  </a:t>
            </a:r>
          </a:p>
        </p:txBody>
      </p:sp>
      <p:sp>
        <p:nvSpPr>
          <p:cNvPr id="4" name="Slide Number Placeholder 3"/>
          <p:cNvSpPr>
            <a:spLocks noGrp="1"/>
          </p:cNvSpPr>
          <p:nvPr>
            <p:ph type="sldNum" sz="quarter" idx="5"/>
          </p:nvPr>
        </p:nvSpPr>
        <p:spPr/>
        <p:txBody>
          <a:bodyPr/>
          <a:lstStyle/>
          <a:p>
            <a:fld id="{9F11EBBD-7342-B24B-ABB7-E450EE0B773B}" type="slidenum">
              <a:rPr lang="en-US" smtClean="0"/>
              <a:t>43</a:t>
            </a:fld>
            <a:endParaRPr lang="en-US"/>
          </a:p>
        </p:txBody>
      </p:sp>
    </p:spTree>
    <p:extLst>
      <p:ext uri="{BB962C8B-B14F-4D97-AF65-F5344CB8AC3E}">
        <p14:creationId xmlns:p14="http://schemas.microsoft.com/office/powerpoint/2010/main" val="2650955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b="0" i="0" dirty="0">
                <a:solidFill>
                  <a:srgbClr val="000000"/>
                </a:solidFill>
                <a:effectLst/>
                <a:latin typeface="Aptos" panose="020B0004020202020204" pitchFamily="34" charset="0"/>
              </a:rPr>
              <a:t>Addresses mobility in the home and out  </a:t>
            </a:r>
            <a:endParaRPr lang="en-US" dirty="0"/>
          </a:p>
        </p:txBody>
      </p:sp>
      <p:sp>
        <p:nvSpPr>
          <p:cNvPr id="4" name="Slide Number Placeholder 3"/>
          <p:cNvSpPr>
            <a:spLocks noGrp="1"/>
          </p:cNvSpPr>
          <p:nvPr>
            <p:ph type="sldNum" sz="quarter" idx="5"/>
          </p:nvPr>
        </p:nvSpPr>
        <p:spPr/>
        <p:txBody>
          <a:bodyPr/>
          <a:lstStyle/>
          <a:p>
            <a:fld id="{9F11EBBD-7342-B24B-ABB7-E450EE0B773B}" type="slidenum">
              <a:rPr lang="en-US" smtClean="0"/>
              <a:t>44</a:t>
            </a:fld>
            <a:endParaRPr lang="en-US"/>
          </a:p>
        </p:txBody>
      </p:sp>
    </p:spTree>
    <p:extLst>
      <p:ext uri="{BB962C8B-B14F-4D97-AF65-F5344CB8AC3E}">
        <p14:creationId xmlns:p14="http://schemas.microsoft.com/office/powerpoint/2010/main" val="4276923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The last page serves as the “checklist” –  where it’s suggested they pull it all together and bring up to 3 things important issues/questions with them to talk about at next appointment (recognizing time constraints providers have)</a:t>
            </a:r>
          </a:p>
          <a:p>
            <a:pPr marL="285750"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They may not want to fill every single page in (that’s OK!) - reviewing it can help prompt them to think and hone in on what matters to them </a:t>
            </a:r>
          </a:p>
          <a:p>
            <a:pPr marL="0" indent="0" algn="l" rtl="0" fontAlgn="base">
              <a:buFont typeface="Arial" panose="020B0604020202020204" pitchFamily="34" charset="0"/>
              <a:buNone/>
            </a:pPr>
            <a:endParaRPr lang="en-US" sz="1800" b="1" i="1" dirty="0">
              <a:solidFill>
                <a:srgbClr val="000000"/>
              </a:solidFill>
              <a:effectLst/>
              <a:latin typeface="Aptos" panose="020B0004020202020204" pitchFamily="34" charset="0"/>
            </a:endParaRPr>
          </a:p>
          <a:p>
            <a:pPr marL="0" indent="0" algn="l" rtl="0" fontAlgn="base">
              <a:buFont typeface="Arial" panose="020B0604020202020204" pitchFamily="34" charset="0"/>
              <a:buNone/>
            </a:pPr>
            <a:r>
              <a:rPr lang="en-US" sz="1800" b="1" i="1" dirty="0">
                <a:solidFill>
                  <a:srgbClr val="000000"/>
                </a:solidFill>
                <a:effectLst/>
                <a:latin typeface="Aptos" panose="020B0004020202020204" pitchFamily="34" charset="0"/>
              </a:rPr>
              <a:t>NOTE: A little on the development of the checklist, so your audience recognizes other important considerations to older adults:</a:t>
            </a:r>
          </a:p>
          <a:p>
            <a:pPr marL="285750"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IHI wanted anyone to pick this checklist up and think “this could be for me” </a:t>
            </a:r>
          </a:p>
          <a:p>
            <a:pPr marL="285750"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Throughout the checklist… </a:t>
            </a:r>
          </a:p>
          <a:p>
            <a:pPr marL="742950" lvl="1"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Addresses issues that might feel embarrassing but once you see it offered, gives permission to “go there”  - examples talk about loneliness, can’t afford things, bladder control, relationships and intimacy</a:t>
            </a:r>
          </a:p>
          <a:p>
            <a:pPr marL="742950" lvl="1"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No</a:t>
            </a:r>
            <a:r>
              <a:rPr lang="en-US" sz="1800" b="1" i="0" dirty="0">
                <a:solidFill>
                  <a:srgbClr val="000000"/>
                </a:solidFill>
                <a:effectLst/>
                <a:latin typeface="Aptos" panose="020B0004020202020204" pitchFamily="34" charset="0"/>
              </a:rPr>
              <a:t> </a:t>
            </a:r>
            <a:r>
              <a:rPr lang="en-US" sz="1800" b="0" i="0" dirty="0">
                <a:solidFill>
                  <a:srgbClr val="000000"/>
                </a:solidFill>
                <a:effectLst/>
                <a:latin typeface="Aptos" panose="020B0004020202020204" pitchFamily="34" charset="0"/>
              </a:rPr>
              <a:t>gender-binary language used, no heteronormative assumptions about relationships, and included is language and imagery that is reflective of as many types of life experiences as possible</a:t>
            </a:r>
            <a:r>
              <a:rPr lang="en-US" sz="1800" b="1" i="0" dirty="0">
                <a:solidFill>
                  <a:srgbClr val="000000"/>
                </a:solidFill>
                <a:effectLst/>
                <a:latin typeface="Aptos" panose="020B0004020202020204" pitchFamily="34" charset="0"/>
              </a:rPr>
              <a:t> </a:t>
            </a:r>
            <a:r>
              <a:rPr lang="en-US" sz="1800" b="0" i="0" dirty="0">
                <a:solidFill>
                  <a:srgbClr val="000000"/>
                </a:solidFill>
                <a:effectLst/>
                <a:latin typeface="Aptos" panose="020B0004020202020204" pitchFamily="34" charset="0"/>
              </a:rPr>
              <a:t> </a:t>
            </a:r>
          </a:p>
          <a:p>
            <a:pPr marL="285750"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Checklist was co-designed with older adults, those supporting/caring for an older adult personally, and experts in Age-Friendly Health Systems:</a:t>
            </a:r>
          </a:p>
          <a:p>
            <a:pPr marL="742950" lvl="1"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input at start, across several iterations; a first draft of the printed booklet was discussed with focus groups (low/middle income/mixed demographics – one for older adults, one for caregivers)</a:t>
            </a:r>
          </a:p>
          <a:p>
            <a:pPr marL="742950" lvl="1"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Reviewed for changes/overwhelming positive feedback – they wanted to use it right away and share it </a:t>
            </a:r>
          </a:p>
          <a:p>
            <a:pPr marL="285750"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Multiple languages available: Spanish, Portuguese, and Chinese   </a:t>
            </a:r>
          </a:p>
          <a:p>
            <a:endParaRPr lang="en-US" dirty="0"/>
          </a:p>
        </p:txBody>
      </p:sp>
      <p:sp>
        <p:nvSpPr>
          <p:cNvPr id="4" name="Slide Number Placeholder 3"/>
          <p:cNvSpPr>
            <a:spLocks noGrp="1"/>
          </p:cNvSpPr>
          <p:nvPr>
            <p:ph type="sldNum" sz="quarter" idx="5"/>
          </p:nvPr>
        </p:nvSpPr>
        <p:spPr/>
        <p:txBody>
          <a:bodyPr/>
          <a:lstStyle/>
          <a:p>
            <a:fld id="{9F11EBBD-7342-B24B-ABB7-E450EE0B773B}" type="slidenum">
              <a:rPr lang="en-US" smtClean="0"/>
              <a:t>45</a:t>
            </a:fld>
            <a:endParaRPr lang="en-US"/>
          </a:p>
        </p:txBody>
      </p:sp>
    </p:spTree>
    <p:extLst>
      <p:ext uri="{BB962C8B-B14F-4D97-AF65-F5344CB8AC3E}">
        <p14:creationId xmlns:p14="http://schemas.microsoft.com/office/powerpoint/2010/main" val="2521709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US" sz="1800" b="1" i="0">
                <a:solidFill>
                  <a:srgbClr val="000000"/>
                </a:solidFill>
                <a:effectLst/>
                <a:latin typeface="Aptos" panose="020B0004020202020204" pitchFamily="34" charset="0"/>
              </a:rPr>
              <a:t>Why is this important?</a:t>
            </a:r>
          </a:p>
          <a:p>
            <a:pPr marL="285750" indent="-285750" algn="l" rtl="0" fontAlgn="base">
              <a:buFont typeface="Arial" panose="020B0604020202020204" pitchFamily="34" charset="0"/>
              <a:buChar char="•"/>
            </a:pPr>
            <a:r>
              <a:rPr lang="en-US" sz="1800" b="1" i="0">
                <a:solidFill>
                  <a:srgbClr val="000000"/>
                </a:solidFill>
                <a:effectLst/>
                <a:latin typeface="Aptos" panose="020B0004020202020204" pitchFamily="34" charset="0"/>
              </a:rPr>
              <a:t>Better care alignment</a:t>
            </a:r>
            <a:r>
              <a:rPr lang="en-US" sz="1800" b="0" i="0">
                <a:solidFill>
                  <a:srgbClr val="000000"/>
                </a:solidFill>
                <a:effectLst/>
                <a:latin typeface="Aptos" panose="020B0004020202020204" pitchFamily="34" charset="0"/>
              </a:rPr>
              <a:t> - Understanding and responding to what truly matters to older adults is paramount to delivering effective care. By asking about and acting on their specific goals and preferences across all of the 4Ms – healthcare providers can align care with individual needs</a:t>
            </a:r>
          </a:p>
          <a:p>
            <a:pPr marL="285750" indent="-285750" algn="l" rtl="0" fontAlgn="base">
              <a:buFont typeface="Arial" panose="020B0604020202020204" pitchFamily="34" charset="0"/>
              <a:buChar char="•"/>
            </a:pPr>
            <a:r>
              <a:rPr lang="en-US" sz="1800" b="0" i="0">
                <a:solidFill>
                  <a:srgbClr val="000000"/>
                </a:solidFill>
                <a:effectLst/>
                <a:latin typeface="Aptos" panose="020B0004020202020204" pitchFamily="34" charset="0"/>
              </a:rPr>
              <a:t>We can achieve </a:t>
            </a:r>
            <a:r>
              <a:rPr lang="en-US" sz="1800" b="1" i="0">
                <a:solidFill>
                  <a:srgbClr val="000000"/>
                </a:solidFill>
                <a:effectLst/>
                <a:latin typeface="Aptos" panose="020B0004020202020204" pitchFamily="34" charset="0"/>
              </a:rPr>
              <a:t>better outcomes b</a:t>
            </a:r>
            <a:r>
              <a:rPr lang="en-US" sz="1800" b="0" i="0">
                <a:solidFill>
                  <a:srgbClr val="000000"/>
                </a:solidFill>
                <a:effectLst/>
                <a:latin typeface="Aptos" panose="020B0004020202020204" pitchFamily="34" charset="0"/>
              </a:rPr>
              <a:t>y aligning care to What Matters most to those we care for  </a:t>
            </a:r>
          </a:p>
          <a:p>
            <a:pPr marL="285750" indent="-285750" algn="l" rtl="0" fontAlgn="base">
              <a:buFont typeface="Arial" panose="020B0604020202020204" pitchFamily="34" charset="0"/>
              <a:buChar char="•"/>
            </a:pPr>
            <a:r>
              <a:rPr lang="en-US" sz="1800" b="0" i="0">
                <a:solidFill>
                  <a:srgbClr val="000000"/>
                </a:solidFill>
                <a:effectLst/>
                <a:latin typeface="Aptos" panose="020B0004020202020204" pitchFamily="34" charset="0"/>
              </a:rPr>
              <a:t>These conversations build trust and better relationships. The cornerstone of ALL care </a:t>
            </a:r>
          </a:p>
          <a:p>
            <a:pPr marL="285750" indent="-285750" algn="l" rtl="0" fontAlgn="base">
              <a:buFont typeface="Arial" panose="020B0604020202020204" pitchFamily="34" charset="0"/>
              <a:buChar char="•"/>
            </a:pPr>
            <a:r>
              <a:rPr lang="en-US" sz="1800" b="1" i="0">
                <a:solidFill>
                  <a:srgbClr val="000000"/>
                </a:solidFill>
                <a:effectLst/>
                <a:latin typeface="Aptos" panose="020B0004020202020204" pitchFamily="34" charset="0"/>
              </a:rPr>
              <a:t>Can help older adults/caregivers be more activated/prepared</a:t>
            </a:r>
            <a:r>
              <a:rPr lang="en-US" sz="1800" b="0" i="0">
                <a:solidFill>
                  <a:srgbClr val="000000"/>
                </a:solidFill>
                <a:effectLst/>
                <a:latin typeface="Aptos" panose="020B0004020202020204" pitchFamily="34" charset="0"/>
              </a:rPr>
              <a:t>: Messaging research over last few years in the Advance Care Planning, palliative and hospice space shows when patients felt heard, listened to and asked about what’s important TO them– they feel better in control, More activated  </a:t>
            </a:r>
          </a:p>
          <a:p>
            <a:pPr marL="285750" indent="-285750" algn="l" rtl="0" fontAlgn="base">
              <a:buFont typeface="Arial" panose="020B0604020202020204" pitchFamily="34" charset="0"/>
              <a:buChar char="•"/>
            </a:pPr>
            <a:r>
              <a:rPr lang="en-US" sz="1800" b="0" i="0">
                <a:solidFill>
                  <a:srgbClr val="000000"/>
                </a:solidFill>
                <a:effectLst/>
                <a:latin typeface="Aptos" panose="020B0004020202020204" pitchFamily="34" charset="0"/>
              </a:rPr>
              <a:t>[Reemphasize] these conversations help support</a:t>
            </a:r>
            <a:r>
              <a:rPr lang="en-US" sz="1800" b="1" i="0">
                <a:solidFill>
                  <a:srgbClr val="000000"/>
                </a:solidFill>
                <a:effectLst/>
                <a:latin typeface="Aptos" panose="020B0004020202020204" pitchFamily="34" charset="0"/>
              </a:rPr>
              <a:t> better communication and connection between individuals and the health care professionals </a:t>
            </a:r>
            <a:r>
              <a:rPr lang="en-US" sz="1800" b="0" i="0">
                <a:solidFill>
                  <a:srgbClr val="000000"/>
                </a:solidFill>
                <a:effectLst/>
                <a:latin typeface="Aptos" panose="020B0004020202020204" pitchFamily="34" charset="0"/>
              </a:rPr>
              <a:t>who care for them (an important dyad)</a:t>
            </a:r>
          </a:p>
          <a:p>
            <a:endParaRPr lang="en-US"/>
          </a:p>
        </p:txBody>
      </p:sp>
      <p:sp>
        <p:nvSpPr>
          <p:cNvPr id="4" name="Slide Number Placeholder 3"/>
          <p:cNvSpPr>
            <a:spLocks noGrp="1"/>
          </p:cNvSpPr>
          <p:nvPr>
            <p:ph type="sldNum" sz="quarter" idx="5"/>
          </p:nvPr>
        </p:nvSpPr>
        <p:spPr/>
        <p:txBody>
          <a:bodyPr/>
          <a:lstStyle/>
          <a:p>
            <a:fld id="{2FB34CA3-11BA-48D5-AD25-AE93C027CD82}" type="slidenum">
              <a:rPr lang="en-US" smtClean="0"/>
              <a:t>46</a:t>
            </a:fld>
            <a:endParaRPr lang="en-US"/>
          </a:p>
        </p:txBody>
      </p:sp>
    </p:spTree>
    <p:extLst>
      <p:ext uri="{BB962C8B-B14F-4D97-AF65-F5344CB8AC3E}">
        <p14:creationId xmlns:p14="http://schemas.microsoft.com/office/powerpoint/2010/main" val="3045357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rtl="0" fontAlgn="base">
              <a:buFont typeface="Arial" panose="020B0604020202020204" pitchFamily="34" charset="0"/>
              <a:buChar char="•"/>
            </a:pPr>
            <a:r>
              <a:rPr lang="en-US" sz="1800" b="1" i="0" dirty="0">
                <a:solidFill>
                  <a:srgbClr val="000000"/>
                </a:solidFill>
                <a:effectLst/>
                <a:latin typeface="Aptos" panose="020B0004020202020204" pitchFamily="34" charset="0"/>
              </a:rPr>
              <a:t>Personally –</a:t>
            </a:r>
            <a:r>
              <a:rPr lang="en-US" sz="1800" b="0" i="0" dirty="0">
                <a:solidFill>
                  <a:srgbClr val="000000"/>
                </a:solidFill>
                <a:effectLst/>
                <a:latin typeface="Aptos" panose="020B0004020202020204" pitchFamily="34" charset="0"/>
              </a:rPr>
              <a:t> take off professional hat – maybe you have older adult in your life (or it’s you!). Share it with that person. Great way to say, hey, I just did this or my parent just went through this checklist </a:t>
            </a:r>
          </a:p>
          <a:p>
            <a:pPr algn="l" rtl="0" fontAlgn="base"/>
            <a:endParaRPr lang="en-US" sz="1800" b="0" i="0" dirty="0">
              <a:solidFill>
                <a:srgbClr val="000000"/>
              </a:solidFill>
              <a:effectLst/>
              <a:latin typeface="Aptos" panose="020B0004020202020204" pitchFamily="34" charset="0"/>
            </a:endParaRPr>
          </a:p>
          <a:p>
            <a:pPr algn="l" rtl="0" fontAlgn="base"/>
            <a:r>
              <a:rPr lang="en-US" sz="1800" b="0" i="1" dirty="0">
                <a:solidFill>
                  <a:srgbClr val="000000"/>
                </a:solidFill>
                <a:effectLst/>
                <a:latin typeface="Aptos" panose="020B0004020202020204" pitchFamily="34" charset="0"/>
              </a:rPr>
              <a:t>Read through remaining bullets – adding your own examples or ideas</a:t>
            </a:r>
          </a:p>
          <a:p>
            <a:pPr algn="l" rtl="0" fontAlgn="base"/>
            <a:endParaRPr lang="en-US" sz="1800" b="0" i="0" dirty="0">
              <a:solidFill>
                <a:srgbClr val="000000"/>
              </a:solidFill>
              <a:effectLst/>
              <a:latin typeface="Aptos" panose="020B0004020202020204" pitchFamily="34" charset="0"/>
            </a:endParaRPr>
          </a:p>
          <a:p>
            <a:pPr algn="l" rtl="0" fontAlgn="base"/>
            <a:r>
              <a:rPr lang="en-US" sz="1800" b="0" i="0" dirty="0">
                <a:solidFill>
                  <a:srgbClr val="000000"/>
                </a:solidFill>
                <a:effectLst/>
                <a:latin typeface="Aptos" panose="020B0004020202020204" pitchFamily="34" charset="0"/>
              </a:rPr>
              <a:t>Good to note, there is no wrong way to introduce this – depends on who you want to reach and your goal for doing it! </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75C82956-B8E9-4301-BCA6-43D061AFCFB3}" type="slidenum">
              <a:rPr lang="en-US" smtClean="0"/>
              <a:t>47</a:t>
            </a:fld>
            <a:endParaRPr lang="en-US"/>
          </a:p>
        </p:txBody>
      </p:sp>
    </p:spTree>
    <p:extLst>
      <p:ext uri="{BB962C8B-B14F-4D97-AF65-F5344CB8AC3E}">
        <p14:creationId xmlns:p14="http://schemas.microsoft.com/office/powerpoint/2010/main" val="761736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US" sz="1800" b="0" i="0" dirty="0">
                <a:solidFill>
                  <a:srgbClr val="000000"/>
                </a:solidFill>
                <a:effectLst/>
                <a:latin typeface="Aptos" panose="020B0004020202020204" pitchFamily="34" charset="0"/>
              </a:rPr>
              <a:t>In addition to the places we just talked about --- older adults IHI worked with had ideas of WHO in your community you could work with to get this into the hands of older adults. It’s not just up to you!</a:t>
            </a:r>
          </a:p>
          <a:p>
            <a:pPr algn="l" rtl="0" fontAlgn="base">
              <a:buFont typeface="Arial" panose="020B0604020202020204" pitchFamily="34" charset="0"/>
              <a:buNone/>
            </a:pPr>
            <a:endParaRPr lang="en-US" sz="1800" b="0" i="0" dirty="0">
              <a:solidFill>
                <a:srgbClr val="000000"/>
              </a:solidFill>
              <a:effectLst/>
              <a:latin typeface="Aptos" panose="020B0004020202020204" pitchFamily="34" charset="0"/>
            </a:endParaRPr>
          </a:p>
          <a:p>
            <a:pPr algn="l" rtl="0" fontAlgn="base">
              <a:buFont typeface="Arial" panose="020B0604020202020204" pitchFamily="34" charset="0"/>
              <a:buNone/>
            </a:pPr>
            <a:r>
              <a:rPr lang="en-US" sz="1800" b="0" i="1" dirty="0">
                <a:solidFill>
                  <a:srgbClr val="000000"/>
                </a:solidFill>
                <a:effectLst/>
                <a:latin typeface="Aptos" panose="020B0004020202020204" pitchFamily="34" charset="0"/>
              </a:rPr>
              <a:t>Review list of bullets, additional points below for some of the items in list: </a:t>
            </a:r>
          </a:p>
          <a:p>
            <a:pPr marL="285750" indent="-285750" algn="l" rtl="0" fontAlgn="base">
              <a:buFont typeface="Arial" panose="020B0604020202020204" pitchFamily="34" charset="0"/>
              <a:buChar char="•"/>
            </a:pPr>
            <a:r>
              <a:rPr lang="en-US" sz="1800" b="1" i="0" dirty="0">
                <a:solidFill>
                  <a:srgbClr val="000000"/>
                </a:solidFill>
                <a:effectLst/>
                <a:latin typeface="Aptos" panose="020B0004020202020204" pitchFamily="34" charset="0"/>
              </a:rPr>
              <a:t>Medicare/health insurance companies</a:t>
            </a:r>
            <a:r>
              <a:rPr lang="en-US" sz="1800" b="0" i="0" dirty="0">
                <a:solidFill>
                  <a:srgbClr val="000000"/>
                </a:solidFill>
                <a:effectLst/>
                <a:latin typeface="Aptos" panose="020B0004020202020204" pitchFamily="34" charset="0"/>
              </a:rPr>
              <a:t>: provide checklists to all enrollees (they often send out info to enrollees, newsletters) </a:t>
            </a:r>
          </a:p>
          <a:p>
            <a:pPr marL="0" indent="0" algn="l" rtl="0" fontAlgn="base">
              <a:buFont typeface="Arial" panose="020B0604020202020204" pitchFamily="34" charset="0"/>
              <a:buNone/>
            </a:pPr>
            <a:endParaRPr lang="en-US" sz="1800" b="0" i="0" dirty="0">
              <a:solidFill>
                <a:srgbClr val="000000"/>
              </a:solidFill>
              <a:effectLst/>
              <a:latin typeface="Aptos" panose="020B0004020202020204" pitchFamily="34" charset="0"/>
            </a:endParaRPr>
          </a:p>
          <a:p>
            <a:pPr marL="285750" indent="-285750" algn="l" rtl="0" fontAlgn="base">
              <a:buFont typeface="Arial" panose="020B0604020202020204" pitchFamily="34" charset="0"/>
              <a:buChar char="•"/>
            </a:pPr>
            <a:r>
              <a:rPr lang="en-US" sz="1800" b="1" i="0" dirty="0">
                <a:solidFill>
                  <a:srgbClr val="000000"/>
                </a:solidFill>
                <a:effectLst/>
                <a:latin typeface="Aptos" panose="020B0004020202020204" pitchFamily="34" charset="0"/>
              </a:rPr>
              <a:t>Senior centers</a:t>
            </a:r>
            <a:r>
              <a:rPr lang="en-US" sz="1800" b="0" i="0" dirty="0">
                <a:solidFill>
                  <a:srgbClr val="000000"/>
                </a:solidFill>
                <a:effectLst/>
                <a:latin typeface="Aptos" panose="020B0004020202020204" pitchFamily="34" charset="0"/>
              </a:rPr>
              <a:t>: find corporations who run senior centers or assisted living centers (or other care sites/homes) – and have them distribute it to all their sites  </a:t>
            </a:r>
          </a:p>
          <a:p>
            <a:pPr marL="0" indent="0" algn="l" rtl="0" fontAlgn="base">
              <a:buFont typeface="Arial" panose="020B0604020202020204" pitchFamily="34" charset="0"/>
              <a:buNone/>
            </a:pPr>
            <a:endParaRPr lang="en-US" sz="1800" b="0" i="0" dirty="0">
              <a:solidFill>
                <a:srgbClr val="000000"/>
              </a:solidFill>
              <a:effectLst/>
              <a:latin typeface="Aptos" panose="020B0004020202020204" pitchFamily="34" charset="0"/>
            </a:endParaRPr>
          </a:p>
          <a:p>
            <a:pPr marL="285750"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Do some sort of </a:t>
            </a:r>
            <a:r>
              <a:rPr lang="en-US" sz="1800" b="1" i="0" dirty="0">
                <a:solidFill>
                  <a:srgbClr val="000000"/>
                </a:solidFill>
                <a:effectLst/>
                <a:latin typeface="Aptos" panose="020B0004020202020204" pitchFamily="34" charset="0"/>
              </a:rPr>
              <a:t>distribution system like COVID tests</a:t>
            </a:r>
            <a:r>
              <a:rPr lang="en-US" sz="1800" b="0" i="0" dirty="0">
                <a:solidFill>
                  <a:srgbClr val="000000"/>
                </a:solidFill>
                <a:effectLst/>
                <a:latin typeface="Aptos" panose="020B0004020202020204" pitchFamily="34" charset="0"/>
              </a:rPr>
              <a:t>: come get your free checklist here (e.g. call this number to get your two free My Health Checklists sent to you) </a:t>
            </a:r>
          </a:p>
          <a:p>
            <a:pPr marL="0" indent="0" algn="l" rtl="0" fontAlgn="base">
              <a:buFont typeface="Arial" panose="020B0604020202020204" pitchFamily="34" charset="0"/>
              <a:buNone/>
            </a:pPr>
            <a:endParaRPr lang="en-US" sz="1800" b="0" i="0" dirty="0">
              <a:solidFill>
                <a:srgbClr val="000000"/>
              </a:solidFill>
              <a:effectLst/>
              <a:latin typeface="Aptos" panose="020B0004020202020204" pitchFamily="34" charset="0"/>
            </a:endParaRPr>
          </a:p>
          <a:p>
            <a:pPr marL="285750" indent="-285750" algn="l" rtl="0" fontAlgn="base">
              <a:buFont typeface="Arial" panose="020B0604020202020204" pitchFamily="34" charset="0"/>
              <a:buChar char="•"/>
            </a:pPr>
            <a:r>
              <a:rPr lang="en-US" sz="1800" b="1" i="0" dirty="0">
                <a:solidFill>
                  <a:srgbClr val="000000"/>
                </a:solidFill>
                <a:effectLst/>
                <a:latin typeface="Aptos" panose="020B0004020202020204" pitchFamily="34" charset="0"/>
              </a:rPr>
              <a:t>Places family caregivers/support people may be</a:t>
            </a:r>
            <a:r>
              <a:rPr lang="en-US" sz="1800" b="0" i="0" dirty="0">
                <a:solidFill>
                  <a:srgbClr val="000000"/>
                </a:solidFill>
                <a:effectLst/>
                <a:latin typeface="Aptos" panose="020B0004020202020204" pitchFamily="34" charset="0"/>
              </a:rPr>
              <a:t>:  </a:t>
            </a:r>
          </a:p>
          <a:p>
            <a:pPr marL="742950" lvl="1"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Support groups (online or in person) </a:t>
            </a:r>
          </a:p>
          <a:p>
            <a:pPr marL="742950" lvl="1"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Social media for younger caregivers  </a:t>
            </a:r>
          </a:p>
          <a:p>
            <a:pPr marL="742950" lvl="1"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Share with local caregiver organizations </a:t>
            </a:r>
          </a:p>
          <a:p>
            <a:pPr algn="l" rtl="0" fontAlgn="base"/>
            <a:endParaRPr lang="en-US" sz="1800" b="0" i="0" dirty="0">
              <a:solidFill>
                <a:srgbClr val="000000"/>
              </a:solidFill>
              <a:effectLst/>
              <a:latin typeface="Aptos" panose="020B0004020202020204" pitchFamily="34" charset="0"/>
            </a:endParaRPr>
          </a:p>
          <a:p>
            <a:pPr algn="l" rtl="0" fontAlgn="base"/>
            <a:r>
              <a:rPr lang="en-US" sz="1800" b="0" i="0" dirty="0">
                <a:solidFill>
                  <a:srgbClr val="000000"/>
                </a:solidFill>
                <a:effectLst/>
                <a:latin typeface="Aptos" panose="020B0004020202020204" pitchFamily="34" charset="0"/>
              </a:rPr>
              <a:t>*Older adults in focus groups and involved in development noted printed checklists most desirable </a:t>
            </a:r>
            <a:endParaRPr lang="en-US" b="0" i="0" dirty="0">
              <a:solidFill>
                <a:srgbClr val="000000"/>
              </a:solidFill>
              <a:effectLst/>
              <a:latin typeface="Aptos" panose="020B0004020202020204" pitchFamily="34" charset="0"/>
            </a:endParaRPr>
          </a:p>
          <a:p>
            <a:pPr algn="l" rtl="0" fontAlgn="base"/>
            <a:endParaRPr lang="en-US" sz="1800" b="1" i="0" dirty="0">
              <a:solidFill>
                <a:srgbClr val="000000"/>
              </a:solidFill>
              <a:effectLst/>
              <a:latin typeface="Aptos" panose="020B0004020202020204" pitchFamily="34" charset="0"/>
            </a:endParaRPr>
          </a:p>
          <a:p>
            <a:pPr algn="l" rtl="0" fontAlgn="base"/>
            <a:r>
              <a:rPr lang="en-US" sz="1800" b="1" i="0" dirty="0">
                <a:solidFill>
                  <a:srgbClr val="000000"/>
                </a:solidFill>
                <a:effectLst/>
                <a:latin typeface="Aptos" panose="020B0004020202020204" pitchFamily="34" charset="0"/>
              </a:rPr>
              <a:t>Cautions: </a:t>
            </a:r>
            <a:r>
              <a:rPr lang="en-US" sz="1800" b="0" i="0" dirty="0">
                <a:solidFill>
                  <a:srgbClr val="000000"/>
                </a:solidFill>
                <a:effectLst/>
                <a:latin typeface="Aptos" panose="020B0004020202020204" pitchFamily="34" charset="0"/>
              </a:rPr>
              <a:t> </a:t>
            </a:r>
            <a:endParaRPr lang="en-US" b="0" i="0" dirty="0">
              <a:solidFill>
                <a:srgbClr val="000000"/>
              </a:solidFill>
              <a:effectLst/>
              <a:latin typeface="Aptos" panose="020B0004020202020204" pitchFamily="34" charset="0"/>
            </a:endParaRPr>
          </a:p>
          <a:p>
            <a:pPr marL="285750"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Portals: remember not all are tech savvy – All have different abilities to absorb info or tech abilities – that changes quickly </a:t>
            </a:r>
          </a:p>
          <a:p>
            <a:pPr marL="285750"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Not all have computers or internet access</a:t>
            </a:r>
          </a:p>
          <a:p>
            <a:endParaRPr lang="en-US" dirty="0"/>
          </a:p>
        </p:txBody>
      </p:sp>
      <p:sp>
        <p:nvSpPr>
          <p:cNvPr id="4" name="Slide Number Placeholder 3"/>
          <p:cNvSpPr>
            <a:spLocks noGrp="1"/>
          </p:cNvSpPr>
          <p:nvPr>
            <p:ph type="sldNum" sz="quarter" idx="5"/>
          </p:nvPr>
        </p:nvSpPr>
        <p:spPr/>
        <p:txBody>
          <a:bodyPr/>
          <a:lstStyle/>
          <a:p>
            <a:fld id="{75C82956-B8E9-4301-BCA6-43D061AFCFB3}" type="slidenum">
              <a:rPr lang="en-US" smtClean="0"/>
              <a:t>48</a:t>
            </a:fld>
            <a:endParaRPr lang="en-US"/>
          </a:p>
        </p:txBody>
      </p:sp>
    </p:spTree>
    <p:extLst>
      <p:ext uri="{BB962C8B-B14F-4D97-AF65-F5344CB8AC3E}">
        <p14:creationId xmlns:p14="http://schemas.microsoft.com/office/powerpoint/2010/main" val="3927191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mj-lt"/>
              <a:buNone/>
            </a:pPr>
            <a:r>
              <a:rPr lang="en-US" sz="1800" b="0" i="0" dirty="0">
                <a:solidFill>
                  <a:srgbClr val="000000"/>
                </a:solidFill>
                <a:effectLst/>
                <a:latin typeface="Aptos" panose="020B0004020202020204" pitchFamily="34" charset="0"/>
              </a:rPr>
              <a:t>How providers can use the guide to align care with What Matters/patient-centered care?</a:t>
            </a:r>
          </a:p>
          <a:p>
            <a:pPr marL="285750" indent="-285750" algn="l" rtl="0" fontAlgn="base">
              <a:buFont typeface="Arial" panose="020B0604020202020204" pitchFamily="34" charset="0"/>
              <a:buChar char="•"/>
            </a:pPr>
            <a:r>
              <a:rPr lang="en-US" sz="1800" b="1" i="0" dirty="0">
                <a:solidFill>
                  <a:srgbClr val="000000"/>
                </a:solidFill>
                <a:effectLst/>
                <a:latin typeface="Aptos" panose="020B0004020202020204" pitchFamily="34" charset="0"/>
              </a:rPr>
              <a:t>Starts with asking and listening</a:t>
            </a:r>
            <a:r>
              <a:rPr lang="en-US" sz="1800" b="0" i="0" dirty="0">
                <a:solidFill>
                  <a:srgbClr val="000000"/>
                </a:solidFill>
                <a:effectLst/>
                <a:latin typeface="Aptos" panose="020B0004020202020204" pitchFamily="34" charset="0"/>
              </a:rPr>
              <a:t> </a:t>
            </a:r>
            <a:endParaRPr lang="en-US" sz="1200" b="0" i="0" dirty="0">
              <a:solidFill>
                <a:srgbClr val="000000"/>
              </a:solidFill>
              <a:effectLst/>
              <a:latin typeface="Aptos" panose="020B0004020202020204" pitchFamily="34" charset="0"/>
            </a:endParaRPr>
          </a:p>
          <a:p>
            <a:pPr marL="742950" lvl="1"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Use content in the checklist as prompts for starting a conversation with your next patients/older adult! </a:t>
            </a:r>
          </a:p>
          <a:p>
            <a:pPr marL="285750" indent="-285750" algn="l" rtl="0" fontAlgn="base">
              <a:buFont typeface="Arial" panose="020B0604020202020204" pitchFamily="34" charset="0"/>
              <a:buChar char="•"/>
            </a:pPr>
            <a:r>
              <a:rPr lang="en-US" sz="1800" b="1" i="0" dirty="0">
                <a:solidFill>
                  <a:srgbClr val="000000"/>
                </a:solidFill>
                <a:effectLst/>
                <a:latin typeface="Aptos" panose="020B0004020202020204" pitchFamily="34" charset="0"/>
              </a:rPr>
              <a:t>Ask yourself</a:t>
            </a:r>
            <a:r>
              <a:rPr lang="en-US" sz="1800" b="0" i="0" dirty="0">
                <a:solidFill>
                  <a:srgbClr val="000000"/>
                </a:solidFill>
                <a:effectLst/>
                <a:latin typeface="Aptos" panose="020B0004020202020204" pitchFamily="34" charset="0"/>
              </a:rPr>
              <a:t>: </a:t>
            </a:r>
            <a:endParaRPr lang="en-US" b="0" i="0" dirty="0">
              <a:solidFill>
                <a:srgbClr val="000000"/>
              </a:solidFill>
              <a:effectLst/>
              <a:latin typeface="Aptos" panose="020B0004020202020204" pitchFamily="34" charset="0"/>
            </a:endParaRPr>
          </a:p>
          <a:p>
            <a:pPr marL="742950" lvl="1"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What can I do in this appointment to address these goals and integrate What Matters into the care plan?  </a:t>
            </a:r>
            <a:endParaRPr lang="en-US" b="0" i="0" dirty="0">
              <a:solidFill>
                <a:srgbClr val="000000"/>
              </a:solidFill>
              <a:effectLst/>
              <a:latin typeface="Aptos" panose="020B0004020202020204" pitchFamily="34" charset="0"/>
            </a:endParaRPr>
          </a:p>
          <a:p>
            <a:pPr marL="742950" lvl="1"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With whom can I share this information (e.g., team members, referrals)?  </a:t>
            </a:r>
            <a:endParaRPr lang="en-US" b="0" i="0" dirty="0">
              <a:solidFill>
                <a:srgbClr val="000000"/>
              </a:solidFill>
              <a:effectLst/>
              <a:latin typeface="Aptos" panose="020B0004020202020204" pitchFamily="34" charset="0"/>
            </a:endParaRPr>
          </a:p>
          <a:p>
            <a:pPr marL="1200150" lvl="2"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Think about who you may share this with across the continuum  - other care teams and settings that may need to hear what you are learning  </a:t>
            </a:r>
            <a:endParaRPr lang="en-US" b="0" i="0" dirty="0">
              <a:solidFill>
                <a:srgbClr val="000000"/>
              </a:solidFill>
              <a:effectLst/>
              <a:latin typeface="Aptos" panose="020B0004020202020204" pitchFamily="34" charset="0"/>
            </a:endParaRPr>
          </a:p>
          <a:p>
            <a:pPr marL="285750" indent="-285750" algn="l" rtl="0" fontAlgn="base">
              <a:buFont typeface="Arial" panose="020B0604020202020204" pitchFamily="34" charset="0"/>
              <a:buChar char="•"/>
            </a:pPr>
            <a:r>
              <a:rPr lang="en-US" sz="1800" b="1" i="0" dirty="0">
                <a:solidFill>
                  <a:srgbClr val="000000"/>
                </a:solidFill>
                <a:effectLst/>
                <a:latin typeface="Aptos" panose="020B0004020202020204" pitchFamily="34" charset="0"/>
              </a:rPr>
              <a:t>How can I remember what I learned in this conversation when I talk with this person next?</a:t>
            </a:r>
            <a:r>
              <a:rPr lang="en-US" sz="1800" b="0" i="0" dirty="0">
                <a:solidFill>
                  <a:srgbClr val="000000"/>
                </a:solidFill>
                <a:effectLst/>
                <a:latin typeface="Aptos" panose="020B0004020202020204" pitchFamily="34" charset="0"/>
              </a:rPr>
              <a:t> </a:t>
            </a:r>
            <a:endParaRPr lang="en-US" b="0" i="0" dirty="0">
              <a:solidFill>
                <a:srgbClr val="000000"/>
              </a:solidFill>
              <a:effectLst/>
              <a:latin typeface="Aptos" panose="020B0004020202020204" pitchFamily="34" charset="0"/>
            </a:endParaRPr>
          </a:p>
          <a:p>
            <a:pPr marL="742950" lvl="1"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Include what you learned in your clinical notes. See if your org has a template to capture these convos in EHR, like an advance care planning note  </a:t>
            </a:r>
          </a:p>
          <a:p>
            <a:pPr marL="742950" lvl="1"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Example: one system who is part of AFHS uses a smart phrase in the sticky note section of EPIC – prompting to ask what’s important to them, when the patient discharges, the note disappears, this way they must ask the question on each admission as what matters may change over time. They also capture what’s important to the patient with additional questions added to their advance care planning form. They capture what matters related to social or emotional (grandkids wedding,  being able to have weekly lunch out with daughter) as well as physiologically (EOL decisions) </a:t>
            </a:r>
          </a:p>
          <a:p>
            <a:endParaRPr lang="en-US" dirty="0"/>
          </a:p>
        </p:txBody>
      </p:sp>
      <p:sp>
        <p:nvSpPr>
          <p:cNvPr id="4" name="Slide Number Placeholder 3"/>
          <p:cNvSpPr>
            <a:spLocks noGrp="1"/>
          </p:cNvSpPr>
          <p:nvPr>
            <p:ph type="sldNum" sz="quarter" idx="5"/>
          </p:nvPr>
        </p:nvSpPr>
        <p:spPr/>
        <p:txBody>
          <a:bodyPr/>
          <a:lstStyle/>
          <a:p>
            <a:fld id="{2FB34CA3-11BA-48D5-AD25-AE93C027CD82}" type="slidenum">
              <a:rPr lang="en-US" smtClean="0"/>
              <a:t>49</a:t>
            </a:fld>
            <a:endParaRPr lang="en-US"/>
          </a:p>
        </p:txBody>
      </p:sp>
    </p:spTree>
    <p:extLst>
      <p:ext uri="{BB962C8B-B14F-4D97-AF65-F5344CB8AC3E}">
        <p14:creationId xmlns:p14="http://schemas.microsoft.com/office/powerpoint/2010/main" val="2771751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US" sz="1800" b="1" i="0">
                <a:solidFill>
                  <a:srgbClr val="000000"/>
                </a:solidFill>
                <a:effectLst/>
                <a:latin typeface="Aptos" panose="020B0004020202020204" pitchFamily="34" charset="0"/>
              </a:rPr>
              <a:t>Review the care plan with the older adult to check if it aligns with what matters</a:t>
            </a:r>
            <a:endParaRPr lang="en-US" sz="1800" b="0" i="0">
              <a:solidFill>
                <a:srgbClr val="000000"/>
              </a:solidFill>
              <a:effectLst/>
              <a:latin typeface="Aptos" panose="020B0004020202020204" pitchFamily="34" charset="0"/>
            </a:endParaRPr>
          </a:p>
          <a:p>
            <a:pPr marL="285750" indent="-285750" algn="l" rtl="0" fontAlgn="base">
              <a:buFont typeface="Arial" panose="020B0604020202020204" pitchFamily="34" charset="0"/>
              <a:buChar char="•"/>
            </a:pPr>
            <a:r>
              <a:rPr lang="en-US" sz="1800" b="0" i="0">
                <a:solidFill>
                  <a:srgbClr val="000000"/>
                </a:solidFill>
                <a:effectLst/>
                <a:latin typeface="Aptos" panose="020B0004020202020204" pitchFamily="34" charset="0"/>
              </a:rPr>
              <a:t>If needed, adapt the care plan</a:t>
            </a:r>
          </a:p>
          <a:p>
            <a:pPr marL="285750" indent="-285750" algn="l" rtl="0" fontAlgn="base">
              <a:buFont typeface="Arial" panose="020B0604020202020204" pitchFamily="34" charset="0"/>
              <a:buChar char="•"/>
            </a:pPr>
            <a:r>
              <a:rPr lang="en-US" sz="1800" b="0" i="0">
                <a:solidFill>
                  <a:srgbClr val="000000"/>
                </a:solidFill>
                <a:effectLst/>
                <a:latin typeface="Aptos" panose="020B0004020202020204" pitchFamily="34" charset="0"/>
              </a:rPr>
              <a:t>Connect and coordinate with care team members across professions and community partners to address older adult preferences and needs (e.g. if they are in need of transport or food access concerns, connect with social services/social worker on your team)   </a:t>
            </a:r>
          </a:p>
          <a:p>
            <a:pPr marL="285750" indent="-285750" algn="l" rtl="0" fontAlgn="base">
              <a:buFont typeface="Arial" panose="020B0604020202020204" pitchFamily="34" charset="0"/>
              <a:buChar char="•"/>
            </a:pPr>
            <a:r>
              <a:rPr lang="en-US" sz="1800" b="0" i="0">
                <a:solidFill>
                  <a:srgbClr val="000000"/>
                </a:solidFill>
                <a:effectLst/>
                <a:latin typeface="Aptos" panose="020B0004020202020204" pitchFamily="34" charset="0"/>
              </a:rPr>
              <a:t>You might hold regular team huddles with other team members and develop care plans accordingly together </a:t>
            </a:r>
          </a:p>
          <a:p>
            <a:pPr algn="l" rtl="0" fontAlgn="base">
              <a:buFont typeface="Arial" panose="020B0604020202020204" pitchFamily="34" charset="0"/>
              <a:buNone/>
            </a:pPr>
            <a:r>
              <a:rPr lang="en-US" sz="1800" b="1" i="0">
                <a:solidFill>
                  <a:srgbClr val="000000"/>
                </a:solidFill>
                <a:effectLst/>
                <a:latin typeface="Aptos" panose="020B0004020202020204" pitchFamily="34" charset="0"/>
              </a:rPr>
              <a:t>Ask for feedback</a:t>
            </a:r>
            <a:r>
              <a:rPr lang="en-US" sz="1800" b="0" i="0">
                <a:solidFill>
                  <a:srgbClr val="000000"/>
                </a:solidFill>
                <a:effectLst/>
                <a:latin typeface="Aptos" panose="020B0004020202020204" pitchFamily="34" charset="0"/>
              </a:rPr>
              <a:t>  </a:t>
            </a:r>
          </a:p>
          <a:p>
            <a:pPr marL="285750" indent="-285750" algn="l" rtl="0" fontAlgn="base">
              <a:buFont typeface="Arial" panose="020B0604020202020204" pitchFamily="34" charset="0"/>
              <a:buChar char="•"/>
            </a:pPr>
            <a:r>
              <a:rPr lang="en-US" sz="1800" b="0" i="0">
                <a:solidFill>
                  <a:srgbClr val="000000"/>
                </a:solidFill>
                <a:effectLst/>
                <a:latin typeface="Aptos" panose="020B0004020202020204" pitchFamily="34" charset="0"/>
              </a:rPr>
              <a:t>Ask older adults what went well and what could go better. Survey them to see how well their care matches what matters to them</a:t>
            </a:r>
          </a:p>
          <a:p>
            <a:pPr algn="l" rtl="0" fontAlgn="base">
              <a:buFont typeface="Arial" panose="020B0604020202020204" pitchFamily="34" charset="0"/>
              <a:buNone/>
            </a:pPr>
            <a:r>
              <a:rPr lang="en-US" sz="1800" b="1" i="0">
                <a:solidFill>
                  <a:srgbClr val="000000"/>
                </a:solidFill>
                <a:effectLst/>
                <a:latin typeface="Aptos" panose="020B0004020202020204" pitchFamily="34" charset="0"/>
              </a:rPr>
              <a:t>Use this to Strengthen relationships with all older adults</a:t>
            </a:r>
            <a:endParaRPr lang="en-US" sz="1800" b="0" i="0">
              <a:solidFill>
                <a:srgbClr val="000000"/>
              </a:solidFill>
              <a:effectLst/>
              <a:latin typeface="Aptos" panose="020B0004020202020204" pitchFamily="34" charset="0"/>
            </a:endParaRPr>
          </a:p>
          <a:p>
            <a:pPr marL="285750" indent="-285750" algn="l" rtl="0" fontAlgn="base">
              <a:buFont typeface="Arial" panose="020B0604020202020204" pitchFamily="34" charset="0"/>
              <a:buChar char="•"/>
            </a:pPr>
            <a:r>
              <a:rPr lang="en-US" sz="1800" b="0" i="0">
                <a:solidFill>
                  <a:srgbClr val="000000"/>
                </a:solidFill>
                <a:effectLst/>
                <a:latin typeface="Aptos" panose="020B0004020202020204" pitchFamily="34" charset="0"/>
              </a:rPr>
              <a:t>Acknowledge out loud with older adults that many people lack trust in the care system. Talk about these issues with colleagues in the context of your community. Ask every older adults about what matters/4Ms, not only those who look like or talk like you or who you feel most comfortable with</a:t>
            </a:r>
          </a:p>
          <a:p>
            <a:pPr algn="l" rtl="0" fontAlgn="base">
              <a:buFont typeface="Arial" panose="020B0604020202020204" pitchFamily="34" charset="0"/>
              <a:buNone/>
            </a:pPr>
            <a:r>
              <a:rPr lang="en-US" sz="1800" b="1" i="0">
                <a:solidFill>
                  <a:srgbClr val="000000"/>
                </a:solidFill>
                <a:effectLst/>
                <a:latin typeface="Aptos" panose="020B0004020202020204" pitchFamily="34" charset="0"/>
              </a:rPr>
              <a:t>Spread what works</a:t>
            </a:r>
            <a:endParaRPr lang="en-US" sz="1800" b="0" i="0">
              <a:solidFill>
                <a:srgbClr val="000000"/>
              </a:solidFill>
              <a:effectLst/>
              <a:latin typeface="Aptos" panose="020B0004020202020204" pitchFamily="34" charset="0"/>
            </a:endParaRPr>
          </a:p>
          <a:p>
            <a:pPr algn="l" rtl="0" fontAlgn="base">
              <a:buFont typeface="Arial" panose="020B0604020202020204" pitchFamily="34" charset="0"/>
              <a:buNone/>
            </a:pPr>
            <a:r>
              <a:rPr lang="en-US" sz="1800" b="0" i="0">
                <a:solidFill>
                  <a:srgbClr val="000000"/>
                </a:solidFill>
                <a:effectLst/>
                <a:latin typeface="Aptos" panose="020B0004020202020204" pitchFamily="34" charset="0"/>
              </a:rPr>
              <a:t>Identify and act on common responses. For example, if many older adults say they get hungry at night after the cafeteria closes, work with the dining facilities team to create a late-night food option</a:t>
            </a:r>
          </a:p>
          <a:p>
            <a:pPr algn="l" rtl="0" fontAlgn="base">
              <a:buFont typeface="Arial" panose="020B0604020202020204" pitchFamily="34" charset="0"/>
              <a:buNone/>
            </a:pPr>
            <a:endParaRPr lang="en-US" sz="1800" b="0" i="0">
              <a:solidFill>
                <a:srgbClr val="000000"/>
              </a:solidFill>
              <a:effectLst/>
              <a:latin typeface="Aptos" panose="020B0004020202020204" pitchFamily="34" charset="0"/>
            </a:endParaRPr>
          </a:p>
          <a:p>
            <a:pPr algn="l" rtl="0" fontAlgn="base">
              <a:buFont typeface="Arial" panose="020B0604020202020204" pitchFamily="34" charset="0"/>
              <a:buNone/>
            </a:pPr>
            <a:r>
              <a:rPr lang="en-US" sz="1800" b="0" i="0">
                <a:solidFill>
                  <a:srgbClr val="000000"/>
                </a:solidFill>
                <a:effectLst/>
                <a:latin typeface="Aptos" panose="020B0004020202020204" pitchFamily="34" charset="0"/>
              </a:rPr>
              <a:t>End results: Shows you care about them as people (not just as a patient) – builds relationships; helping them take control </a:t>
            </a:r>
          </a:p>
          <a:p>
            <a:endParaRPr lang="en-US"/>
          </a:p>
        </p:txBody>
      </p:sp>
      <p:sp>
        <p:nvSpPr>
          <p:cNvPr id="4" name="Slide Number Placeholder 3"/>
          <p:cNvSpPr>
            <a:spLocks noGrp="1"/>
          </p:cNvSpPr>
          <p:nvPr>
            <p:ph type="sldNum" sz="quarter" idx="5"/>
          </p:nvPr>
        </p:nvSpPr>
        <p:spPr/>
        <p:txBody>
          <a:bodyPr/>
          <a:lstStyle/>
          <a:p>
            <a:fld id="{2FB34CA3-11BA-48D5-AD25-AE93C027CD82}" type="slidenum">
              <a:rPr lang="en-US" smtClean="0"/>
              <a:t>50</a:t>
            </a:fld>
            <a:endParaRPr lang="en-US"/>
          </a:p>
        </p:txBody>
      </p:sp>
    </p:spTree>
    <p:extLst>
      <p:ext uri="{BB962C8B-B14F-4D97-AF65-F5344CB8AC3E}">
        <p14:creationId xmlns:p14="http://schemas.microsoft.com/office/powerpoint/2010/main" val="135941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7E8C3-6909-0B6C-2745-883203939E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62B547-0D60-2B29-7549-A47E1B0E37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E1423A-6F65-3A02-03D6-399FB44ECB27}"/>
              </a:ext>
            </a:extLst>
          </p:cNvPr>
          <p:cNvSpPr>
            <a:spLocks noGrp="1"/>
          </p:cNvSpPr>
          <p:nvPr>
            <p:ph type="body" idx="1"/>
          </p:nvPr>
        </p:nvSpPr>
        <p:spPr/>
        <p:txBody>
          <a:bodyPr/>
          <a:lstStyle/>
          <a:p>
            <a:pPr marL="285750" indent="-285750" algn="l" rtl="0" fontAlgn="base">
              <a:buFont typeface="Arial" panose="020B0604020202020204" pitchFamily="34" charset="0"/>
              <a:buChar char="•"/>
            </a:pPr>
            <a:endParaRPr lang="en-US" sz="1800" b="0" i="0">
              <a:solidFill>
                <a:srgbClr val="000000"/>
              </a:solidFill>
              <a:effectLst/>
              <a:latin typeface="Aptos"/>
            </a:endParaRPr>
          </a:p>
        </p:txBody>
      </p:sp>
      <p:sp>
        <p:nvSpPr>
          <p:cNvPr id="4" name="Slide Number Placeholder 3">
            <a:extLst>
              <a:ext uri="{FF2B5EF4-FFF2-40B4-BE49-F238E27FC236}">
                <a16:creationId xmlns:a16="http://schemas.microsoft.com/office/drawing/2014/main" id="{C838FB0F-D441-69F2-3EAB-CC15D93E1257}"/>
              </a:ext>
            </a:extLst>
          </p:cNvPr>
          <p:cNvSpPr>
            <a:spLocks noGrp="1"/>
          </p:cNvSpPr>
          <p:nvPr>
            <p:ph type="sldNum" sz="quarter" idx="5"/>
          </p:nvPr>
        </p:nvSpPr>
        <p:spPr/>
        <p:txBody>
          <a:bodyPr/>
          <a:lstStyle/>
          <a:p>
            <a:fld id="{75C82956-B8E9-4301-BCA6-43D061AFCFB3}" type="slidenum">
              <a:rPr lang="en-US" smtClean="0"/>
              <a:t>5</a:t>
            </a:fld>
            <a:endParaRPr lang="en-US"/>
          </a:p>
        </p:txBody>
      </p:sp>
    </p:spTree>
    <p:extLst>
      <p:ext uri="{BB962C8B-B14F-4D97-AF65-F5344CB8AC3E}">
        <p14:creationId xmlns:p14="http://schemas.microsoft.com/office/powerpoint/2010/main" val="3472279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EEA04-E8F1-4DE4-226E-2C8BBB6DFE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A1E2AD-2B05-78EA-8D0A-0676E3DABA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BC07AD-852C-9EF7-8140-827F6DC59372}"/>
              </a:ext>
            </a:extLst>
          </p:cNvPr>
          <p:cNvSpPr>
            <a:spLocks noGrp="1"/>
          </p:cNvSpPr>
          <p:nvPr>
            <p:ph type="body" idx="1"/>
          </p:nvPr>
        </p:nvSpPr>
        <p:spPr/>
        <p:txBody>
          <a:bodyPr/>
          <a:lstStyle/>
          <a:p>
            <a:r>
              <a:rPr lang="en-US" b="0" i="1" dirty="0"/>
              <a:t>If you want to share other resource:</a:t>
            </a:r>
          </a:p>
          <a:p>
            <a:endParaRPr lang="en-US" b="0" dirty="0"/>
          </a:p>
          <a:p>
            <a:r>
              <a:rPr lang="en-US" sz="1800" b="0" i="0" kern="1200" dirty="0">
                <a:solidFill>
                  <a:srgbClr val="000000"/>
                </a:solidFill>
                <a:effectLst/>
                <a:latin typeface="Aptos" panose="020B0004020202020204" pitchFamily="34" charset="0"/>
                <a:ea typeface="+mn-ea"/>
                <a:cs typeface="+mn-cs"/>
              </a:rPr>
              <a:t>Watch these two videos of providers talking about how My Health Checklist supports meaningful conversations and better care</a:t>
            </a:r>
          </a:p>
        </p:txBody>
      </p:sp>
      <p:sp>
        <p:nvSpPr>
          <p:cNvPr id="4" name="Slide Number Placeholder 3">
            <a:extLst>
              <a:ext uri="{FF2B5EF4-FFF2-40B4-BE49-F238E27FC236}">
                <a16:creationId xmlns:a16="http://schemas.microsoft.com/office/drawing/2014/main" id="{1623B4FB-C465-03F8-E5B4-907F90D83350}"/>
              </a:ext>
            </a:extLst>
          </p:cNvPr>
          <p:cNvSpPr>
            <a:spLocks noGrp="1"/>
          </p:cNvSpPr>
          <p:nvPr>
            <p:ph type="sldNum" sz="quarter" idx="5"/>
          </p:nvPr>
        </p:nvSpPr>
        <p:spPr/>
        <p:txBody>
          <a:bodyPr/>
          <a:lstStyle/>
          <a:p>
            <a:fld id="{2FB34CA3-11BA-48D5-AD25-AE93C027CD82}" type="slidenum">
              <a:rPr lang="en-US" smtClean="0"/>
              <a:t>51</a:t>
            </a:fld>
            <a:endParaRPr lang="en-US"/>
          </a:p>
        </p:txBody>
      </p:sp>
    </p:spTree>
    <p:extLst>
      <p:ext uri="{BB962C8B-B14F-4D97-AF65-F5344CB8AC3E}">
        <p14:creationId xmlns:p14="http://schemas.microsoft.com/office/powerpoint/2010/main" val="1820111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995F4-1B5B-78E7-4BFB-E5073D1BA5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1C60D6-AEF7-B3E7-D50A-95CB266E0D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AE5E8E-CA43-5B9B-0DBA-8711EAED92D0}"/>
              </a:ext>
            </a:extLst>
          </p:cNvPr>
          <p:cNvSpPr>
            <a:spLocks noGrp="1"/>
          </p:cNvSpPr>
          <p:nvPr>
            <p:ph type="body" idx="1"/>
          </p:nvPr>
        </p:nvSpPr>
        <p:spPr/>
        <p:txBody>
          <a:bodyPr/>
          <a:lstStyle/>
          <a:p>
            <a:r>
              <a:rPr lang="en-US" b="0" i="1" dirty="0"/>
              <a:t>If you want to share other resources:</a:t>
            </a:r>
          </a:p>
          <a:p>
            <a:r>
              <a:rPr lang="en-US" b="0" i="0" dirty="0"/>
              <a:t>At ihi.org/</a:t>
            </a:r>
            <a:r>
              <a:rPr lang="en-US" b="0" i="0" dirty="0" err="1"/>
              <a:t>MyHealthChecklist</a:t>
            </a:r>
            <a:r>
              <a:rPr lang="en-US" b="0" i="0" dirty="0"/>
              <a:t> you can find resources and guidance for sharing My Health Checklist</a:t>
            </a:r>
          </a:p>
          <a:p>
            <a:endParaRPr lang="en-US" b="0" dirty="0"/>
          </a:p>
        </p:txBody>
      </p:sp>
      <p:sp>
        <p:nvSpPr>
          <p:cNvPr id="4" name="Slide Number Placeholder 3">
            <a:extLst>
              <a:ext uri="{FF2B5EF4-FFF2-40B4-BE49-F238E27FC236}">
                <a16:creationId xmlns:a16="http://schemas.microsoft.com/office/drawing/2014/main" id="{05FCB22E-6D6E-8337-7E33-84A10D479D72}"/>
              </a:ext>
            </a:extLst>
          </p:cNvPr>
          <p:cNvSpPr>
            <a:spLocks noGrp="1"/>
          </p:cNvSpPr>
          <p:nvPr>
            <p:ph type="sldNum" sz="quarter" idx="5"/>
          </p:nvPr>
        </p:nvSpPr>
        <p:spPr/>
        <p:txBody>
          <a:bodyPr/>
          <a:lstStyle/>
          <a:p>
            <a:fld id="{2FB34CA3-11BA-48D5-AD25-AE93C027CD82}" type="slidenum">
              <a:rPr lang="en-US" smtClean="0"/>
              <a:t>52</a:t>
            </a:fld>
            <a:endParaRPr lang="en-US"/>
          </a:p>
        </p:txBody>
      </p:sp>
    </p:spTree>
    <p:extLst>
      <p:ext uri="{BB962C8B-B14F-4D97-AF65-F5344CB8AC3E}">
        <p14:creationId xmlns:p14="http://schemas.microsoft.com/office/powerpoint/2010/main" val="3081763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If you want to share other resources:</a:t>
            </a:r>
          </a:p>
          <a:p>
            <a:endParaRPr lang="en-US" b="0" dirty="0"/>
          </a:p>
          <a:p>
            <a:r>
              <a:rPr lang="en-US" b="0" dirty="0"/>
              <a:t>IHI a</a:t>
            </a:r>
            <a:r>
              <a:rPr lang="en-US" sz="1800" b="0" i="0" dirty="0">
                <a:solidFill>
                  <a:srgbClr val="000000"/>
                </a:solidFill>
                <a:effectLst/>
                <a:latin typeface="Aptos" panose="020B0004020202020204" pitchFamily="34" charset="0"/>
              </a:rPr>
              <a:t>lso has this guide on the left, which is provider focused,  to help those who are unsure how to start</a:t>
            </a:r>
          </a:p>
          <a:p>
            <a:r>
              <a:rPr lang="en-US" sz="1800" b="0" i="1" dirty="0">
                <a:solidFill>
                  <a:srgbClr val="000000"/>
                </a:solidFill>
                <a:effectLst/>
                <a:latin typeface="Aptos" panose="020B0004020202020204" pitchFamily="34" charset="0"/>
              </a:rPr>
              <a:t>Direct link to guide</a:t>
            </a:r>
            <a:r>
              <a:rPr lang="en-US" sz="1800" b="0" i="0" dirty="0">
                <a:solidFill>
                  <a:srgbClr val="000000"/>
                </a:solidFill>
                <a:effectLst/>
                <a:latin typeface="Aptos" panose="020B0004020202020204" pitchFamily="34" charset="0"/>
              </a:rPr>
              <a:t>: </a:t>
            </a:r>
            <a:r>
              <a:rPr lang="en-US" sz="1800" b="0" i="0" u="sng" strike="noStrike" dirty="0">
                <a:solidFill>
                  <a:srgbClr val="467886"/>
                </a:solidFill>
                <a:effectLst/>
                <a:latin typeface="Aptos" panose="020B0004020202020204" pitchFamily="34" charset="0"/>
                <a:hlinkClick r:id="rId3"/>
              </a:rPr>
              <a:t>https://www.ihi.org/sites/default/files/2023-10/AgeFriendlyHealthSystems_How-to-Have-Conversations-with-Older-Adults-About-What-Matters.pdf</a:t>
            </a:r>
            <a:endParaRPr lang="en-US" sz="1800" b="0" i="0" u="sng" strike="noStrike" dirty="0">
              <a:solidFill>
                <a:srgbClr val="467886"/>
              </a:solidFill>
              <a:effectLst/>
              <a:latin typeface="Aptos" panose="020B0004020202020204" pitchFamily="34" charset="0"/>
            </a:endParaRPr>
          </a:p>
          <a:p>
            <a:endParaRPr lang="en-US" sz="1800" b="0" i="0" u="sng" strike="noStrike" dirty="0">
              <a:solidFill>
                <a:srgbClr val="467886"/>
              </a:solidFill>
              <a:effectLst/>
              <a:latin typeface="Aptos" panose="020B0004020202020204" pitchFamily="34" charset="0"/>
            </a:endParaRPr>
          </a:p>
          <a:p>
            <a:r>
              <a:rPr lang="en-US" sz="1800" b="0" i="0" kern="1200" dirty="0">
                <a:solidFill>
                  <a:srgbClr val="000000"/>
                </a:solidFill>
                <a:effectLst/>
                <a:latin typeface="Aptos" panose="020B0004020202020204" pitchFamily="34" charset="0"/>
                <a:ea typeface="+mn-ea"/>
                <a:cs typeface="+mn-cs"/>
              </a:rPr>
              <a:t>And The Conversation Project, IHI’s public engagement initiative to help people share their wishes for care through the end of life, has multiple guides for the general public, including older adults. </a:t>
            </a:r>
          </a:p>
          <a:p>
            <a:endParaRPr lang="en-US" sz="1800" b="0" i="0" kern="1200" dirty="0">
              <a:solidFill>
                <a:srgbClr val="000000"/>
              </a:solidFill>
              <a:effectLst/>
              <a:latin typeface="Aptos" panose="020B0004020202020204" pitchFamily="34" charset="0"/>
              <a:ea typeface="+mn-ea"/>
              <a:cs typeface="+mn-cs"/>
            </a:endParaRPr>
          </a:p>
          <a:p>
            <a:pPr marL="285750" indent="-285750">
              <a:buFont typeface="Arial" panose="020B0604020202020204" pitchFamily="34" charset="0"/>
              <a:buChar char="•"/>
            </a:pPr>
            <a:r>
              <a:rPr lang="en-US" sz="1800" b="0" i="0" kern="1200" dirty="0">
                <a:solidFill>
                  <a:srgbClr val="000000"/>
                </a:solidFill>
                <a:effectLst/>
                <a:latin typeface="Aptos" panose="020B0004020202020204" pitchFamily="34" charset="0"/>
                <a:ea typeface="+mn-ea"/>
                <a:cs typeface="+mn-cs"/>
              </a:rPr>
              <a:t>What Matters to Me is a workbook for anyone who has been diagnosed with a serious illness</a:t>
            </a:r>
          </a:p>
          <a:p>
            <a:pPr marL="285750" indent="-285750">
              <a:buFont typeface="Arial" panose="020B0604020202020204" pitchFamily="34" charset="0"/>
              <a:buChar char="•"/>
            </a:pPr>
            <a:r>
              <a:rPr lang="en-US" sz="1800" b="0" i="0" kern="1200" dirty="0">
                <a:solidFill>
                  <a:srgbClr val="000000"/>
                </a:solidFill>
                <a:effectLst/>
                <a:latin typeface="Aptos" panose="020B0004020202020204" pitchFamily="34" charset="0"/>
                <a:ea typeface="+mn-ea"/>
                <a:cs typeface="+mn-cs"/>
              </a:rPr>
              <a:t>Your Conversation Starter Guide is for anyone to think about and talk about wishes for care through end of life</a:t>
            </a:r>
          </a:p>
          <a:p>
            <a:pPr marL="285750" indent="-285750">
              <a:buFont typeface="Arial" panose="020B0604020202020204" pitchFamily="34" charset="0"/>
              <a:buChar char="•"/>
            </a:pPr>
            <a:r>
              <a:rPr lang="en-US" sz="1800" b="0" i="0" kern="1200" dirty="0">
                <a:solidFill>
                  <a:srgbClr val="000000"/>
                </a:solidFill>
                <a:effectLst/>
                <a:latin typeface="Aptos" panose="020B0004020202020204" pitchFamily="34" charset="0"/>
                <a:ea typeface="+mn-ea"/>
                <a:cs typeface="+mn-cs"/>
              </a:rPr>
              <a:t>For Caregivers of People with Alzheimer’s of Other Forms of Dementia is to help caregivers support these conversations with their person</a:t>
            </a:r>
          </a:p>
          <a:p>
            <a:pPr marL="285750" indent="-285750">
              <a:buFont typeface="Arial" panose="020B0604020202020204" pitchFamily="34" charset="0"/>
              <a:buChar char="•"/>
            </a:pPr>
            <a:r>
              <a:rPr lang="en-US" sz="1800" b="0" i="0" kern="1200" dirty="0">
                <a:solidFill>
                  <a:srgbClr val="000000"/>
                </a:solidFill>
                <a:effectLst/>
                <a:latin typeface="Aptos" panose="020B0004020202020204" pitchFamily="34" charset="0"/>
                <a:ea typeface="+mn-ea"/>
                <a:cs typeface="+mn-cs"/>
              </a:rPr>
              <a:t>And, Your Guide for Talking with A Health Care Team is to help individuals talk about what matters with their care team</a:t>
            </a:r>
          </a:p>
        </p:txBody>
      </p:sp>
      <p:sp>
        <p:nvSpPr>
          <p:cNvPr id="4" name="Slide Number Placeholder 3"/>
          <p:cNvSpPr>
            <a:spLocks noGrp="1"/>
          </p:cNvSpPr>
          <p:nvPr>
            <p:ph type="sldNum" sz="quarter" idx="5"/>
          </p:nvPr>
        </p:nvSpPr>
        <p:spPr/>
        <p:txBody>
          <a:bodyPr/>
          <a:lstStyle/>
          <a:p>
            <a:fld id="{2FB34CA3-11BA-48D5-AD25-AE93C027CD82}" type="slidenum">
              <a:rPr lang="en-US" smtClean="0"/>
              <a:t>53</a:t>
            </a:fld>
            <a:endParaRPr lang="en-US"/>
          </a:p>
        </p:txBody>
      </p:sp>
    </p:spTree>
    <p:extLst>
      <p:ext uri="{BB962C8B-B14F-4D97-AF65-F5344CB8AC3E}">
        <p14:creationId xmlns:p14="http://schemas.microsoft.com/office/powerpoint/2010/main" val="3125239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B34CA3-11BA-48D5-AD25-AE93C027CD82}" type="slidenum">
              <a:rPr lang="en-US" smtClean="0"/>
              <a:t>6</a:t>
            </a:fld>
            <a:endParaRPr lang="en-US"/>
          </a:p>
        </p:txBody>
      </p:sp>
    </p:spTree>
    <p:extLst>
      <p:ext uri="{BB962C8B-B14F-4D97-AF65-F5344CB8AC3E}">
        <p14:creationId xmlns:p14="http://schemas.microsoft.com/office/powerpoint/2010/main" val="3045357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C533C-E860-7556-303A-903E758821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0C7F56-ED28-0D73-96C8-A3C2A7E556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55C5D6-069B-AE82-BB77-25B7737FBC3A}"/>
              </a:ext>
            </a:extLst>
          </p:cNvPr>
          <p:cNvSpPr>
            <a:spLocks noGrp="1"/>
          </p:cNvSpPr>
          <p:nvPr>
            <p:ph type="body" idx="1"/>
          </p:nvPr>
        </p:nvSpPr>
        <p:spPr/>
        <p:txBody>
          <a:bodyPr/>
          <a:lstStyle/>
          <a:p>
            <a:r>
              <a:rPr lang="en-US" b="0" i="1" dirty="0"/>
              <a:t>Other resources:</a:t>
            </a:r>
          </a:p>
          <a:p>
            <a:endParaRPr lang="en-US" b="0" dirty="0"/>
          </a:p>
          <a:p>
            <a:r>
              <a:rPr lang="en-US" sz="1800" b="0" i="0" kern="1200" dirty="0">
                <a:solidFill>
                  <a:srgbClr val="000000"/>
                </a:solidFill>
                <a:effectLst/>
                <a:latin typeface="Aptos" panose="020B0004020202020204" pitchFamily="34" charset="0"/>
                <a:ea typeface="+mn-ea"/>
                <a:cs typeface="+mn-cs"/>
              </a:rPr>
              <a:t>Watch these two videos of providers talking about how My Health Checklist supports meaningful conversations and better care</a:t>
            </a:r>
          </a:p>
        </p:txBody>
      </p:sp>
      <p:sp>
        <p:nvSpPr>
          <p:cNvPr id="4" name="Slide Number Placeholder 3">
            <a:extLst>
              <a:ext uri="{FF2B5EF4-FFF2-40B4-BE49-F238E27FC236}">
                <a16:creationId xmlns:a16="http://schemas.microsoft.com/office/drawing/2014/main" id="{723AB709-E4B5-5B19-D464-78EBBAC7919B}"/>
              </a:ext>
            </a:extLst>
          </p:cNvPr>
          <p:cNvSpPr>
            <a:spLocks noGrp="1"/>
          </p:cNvSpPr>
          <p:nvPr>
            <p:ph type="sldNum" sz="quarter" idx="5"/>
          </p:nvPr>
        </p:nvSpPr>
        <p:spPr/>
        <p:txBody>
          <a:bodyPr/>
          <a:lstStyle/>
          <a:p>
            <a:fld id="{2FB34CA3-11BA-48D5-AD25-AE93C027CD82}" type="slidenum">
              <a:rPr lang="en-US" smtClean="0"/>
              <a:t>16</a:t>
            </a:fld>
            <a:endParaRPr lang="en-US"/>
          </a:p>
        </p:txBody>
      </p:sp>
    </p:spTree>
    <p:extLst>
      <p:ext uri="{BB962C8B-B14F-4D97-AF65-F5344CB8AC3E}">
        <p14:creationId xmlns:p14="http://schemas.microsoft.com/office/powerpoint/2010/main" val="3542909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CC8A9-1F94-9E5B-4A4B-484FE23E00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45BB37-55CA-13E4-68D7-D01F1DFA7F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B458A3-CFD9-7876-6A8E-9DB1438723CA}"/>
              </a:ext>
            </a:extLst>
          </p:cNvPr>
          <p:cNvSpPr>
            <a:spLocks noGrp="1"/>
          </p:cNvSpPr>
          <p:nvPr>
            <p:ph type="body" idx="1"/>
          </p:nvPr>
        </p:nvSpPr>
        <p:spPr/>
        <p:txBody>
          <a:bodyPr/>
          <a:lstStyle/>
          <a:p>
            <a:r>
              <a:rPr lang="en-US" b="0" i="1" dirty="0"/>
              <a:t>Other resources:</a:t>
            </a:r>
          </a:p>
          <a:p>
            <a:r>
              <a:rPr lang="en-US" b="0" i="0" dirty="0"/>
              <a:t>At ihi.org/</a:t>
            </a:r>
            <a:r>
              <a:rPr lang="en-US" b="0" i="0" dirty="0" err="1"/>
              <a:t>AgeFriendly</a:t>
            </a:r>
            <a:r>
              <a:rPr lang="en-US" b="0" i="0" dirty="0"/>
              <a:t> you can find resources and guidance for sharing My Health Checklist</a:t>
            </a:r>
          </a:p>
          <a:p>
            <a:endParaRPr lang="en-US" b="0" dirty="0"/>
          </a:p>
          <a:p>
            <a:r>
              <a:rPr lang="en-US" sz="1800" b="0" i="0" kern="1200" dirty="0">
                <a:solidFill>
                  <a:srgbClr val="000000"/>
                </a:solidFill>
                <a:effectLst/>
                <a:latin typeface="Aptos" panose="020B0004020202020204" pitchFamily="34" charset="0"/>
                <a:ea typeface="+mn-ea"/>
                <a:cs typeface="+mn-cs"/>
              </a:rPr>
              <a:t>Watch these two videos of providers talking about how My Health Checklist supports meaningful conversations and better care</a:t>
            </a:r>
          </a:p>
        </p:txBody>
      </p:sp>
      <p:sp>
        <p:nvSpPr>
          <p:cNvPr id="4" name="Slide Number Placeholder 3">
            <a:extLst>
              <a:ext uri="{FF2B5EF4-FFF2-40B4-BE49-F238E27FC236}">
                <a16:creationId xmlns:a16="http://schemas.microsoft.com/office/drawing/2014/main" id="{F87ACB3D-6CB1-C558-999E-0252066CFBA4}"/>
              </a:ext>
            </a:extLst>
          </p:cNvPr>
          <p:cNvSpPr>
            <a:spLocks noGrp="1"/>
          </p:cNvSpPr>
          <p:nvPr>
            <p:ph type="sldNum" sz="quarter" idx="5"/>
          </p:nvPr>
        </p:nvSpPr>
        <p:spPr/>
        <p:txBody>
          <a:bodyPr/>
          <a:lstStyle/>
          <a:p>
            <a:fld id="{2FB34CA3-11BA-48D5-AD25-AE93C027CD82}" type="slidenum">
              <a:rPr lang="en-US" smtClean="0"/>
              <a:t>17</a:t>
            </a:fld>
            <a:endParaRPr lang="en-US"/>
          </a:p>
        </p:txBody>
      </p:sp>
    </p:spTree>
    <p:extLst>
      <p:ext uri="{BB962C8B-B14F-4D97-AF65-F5344CB8AC3E}">
        <p14:creationId xmlns:p14="http://schemas.microsoft.com/office/powerpoint/2010/main" val="290044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Other resources:</a:t>
            </a:r>
          </a:p>
          <a:p>
            <a:endParaRPr lang="en-US" b="0" dirty="0"/>
          </a:p>
          <a:p>
            <a:r>
              <a:rPr lang="en-US" b="0" dirty="0"/>
              <a:t>IHI a</a:t>
            </a:r>
            <a:r>
              <a:rPr lang="en-US" sz="1800" b="0" i="0" dirty="0">
                <a:solidFill>
                  <a:srgbClr val="000000"/>
                </a:solidFill>
                <a:effectLst/>
                <a:latin typeface="Aptos" panose="020B0004020202020204" pitchFamily="34" charset="0"/>
              </a:rPr>
              <a:t>lso has this guide on the left, which is provider focused,  to help those who are unsure how to start</a:t>
            </a:r>
          </a:p>
          <a:p>
            <a:r>
              <a:rPr lang="en-US" sz="1800" b="0" i="1" dirty="0">
                <a:solidFill>
                  <a:srgbClr val="000000"/>
                </a:solidFill>
                <a:effectLst/>
                <a:latin typeface="Aptos" panose="020B0004020202020204" pitchFamily="34" charset="0"/>
              </a:rPr>
              <a:t>Direct link to guide</a:t>
            </a:r>
            <a:r>
              <a:rPr lang="en-US" sz="1800" b="0" i="0" dirty="0">
                <a:solidFill>
                  <a:srgbClr val="000000"/>
                </a:solidFill>
                <a:effectLst/>
                <a:latin typeface="Aptos" panose="020B0004020202020204" pitchFamily="34" charset="0"/>
              </a:rPr>
              <a:t>: </a:t>
            </a:r>
            <a:r>
              <a:rPr lang="en-US" sz="1800" b="0" i="0" u="sng" strike="noStrike" dirty="0">
                <a:solidFill>
                  <a:srgbClr val="467886"/>
                </a:solidFill>
                <a:effectLst/>
                <a:latin typeface="Aptos" panose="020B0004020202020204" pitchFamily="34" charset="0"/>
                <a:hlinkClick r:id="rId3"/>
              </a:rPr>
              <a:t>https://www.ihi.org/sites/default/files/2023-10/AgeFriendlyHealthSystems_How-to-Have-Conversations-with-Older-Adults-About-What-Matters.pdf</a:t>
            </a:r>
            <a:endParaRPr lang="en-US" sz="1800" b="0" i="0" u="sng" strike="noStrike" dirty="0">
              <a:solidFill>
                <a:srgbClr val="467886"/>
              </a:solidFill>
              <a:effectLst/>
              <a:latin typeface="Aptos" panose="020B0004020202020204" pitchFamily="34" charset="0"/>
            </a:endParaRPr>
          </a:p>
          <a:p>
            <a:endParaRPr lang="en-US" sz="1800" b="0" i="0" u="sng" strike="noStrike" dirty="0">
              <a:solidFill>
                <a:srgbClr val="467886"/>
              </a:solidFill>
              <a:effectLst/>
              <a:latin typeface="Aptos" panose="020B0004020202020204" pitchFamily="34" charset="0"/>
            </a:endParaRPr>
          </a:p>
          <a:p>
            <a:r>
              <a:rPr lang="en-US" sz="1800" b="0" i="0" kern="1200" dirty="0">
                <a:solidFill>
                  <a:srgbClr val="000000"/>
                </a:solidFill>
                <a:effectLst/>
                <a:latin typeface="Aptos" panose="020B0004020202020204" pitchFamily="34" charset="0"/>
                <a:ea typeface="+mn-ea"/>
                <a:cs typeface="+mn-cs"/>
              </a:rPr>
              <a:t>And The Conversation Project, IHI’s public engagement initiative to help people share their wishes for care through the end of life, has multiple guides for the general public, including older adults. </a:t>
            </a:r>
          </a:p>
          <a:p>
            <a:endParaRPr lang="en-US" sz="1800" b="0" i="0" kern="1200" dirty="0">
              <a:solidFill>
                <a:srgbClr val="000000"/>
              </a:solidFill>
              <a:effectLst/>
              <a:latin typeface="Aptos" panose="020B0004020202020204" pitchFamily="34" charset="0"/>
              <a:ea typeface="+mn-ea"/>
              <a:cs typeface="+mn-cs"/>
            </a:endParaRPr>
          </a:p>
          <a:p>
            <a:pPr marL="285750" indent="-285750">
              <a:buFont typeface="Arial" panose="020B0604020202020204" pitchFamily="34" charset="0"/>
              <a:buChar char="•"/>
            </a:pPr>
            <a:r>
              <a:rPr lang="en-US" sz="1800" b="0" i="0" kern="1200" dirty="0">
                <a:solidFill>
                  <a:srgbClr val="000000"/>
                </a:solidFill>
                <a:effectLst/>
                <a:latin typeface="Aptos" panose="020B0004020202020204" pitchFamily="34" charset="0"/>
                <a:ea typeface="+mn-ea"/>
                <a:cs typeface="+mn-cs"/>
              </a:rPr>
              <a:t>What Matters to Me is a workbook for anyone who has been diagnosed with a serious illness</a:t>
            </a:r>
          </a:p>
          <a:p>
            <a:pPr marL="285750" indent="-285750">
              <a:buFont typeface="Arial" panose="020B0604020202020204" pitchFamily="34" charset="0"/>
              <a:buChar char="•"/>
            </a:pPr>
            <a:r>
              <a:rPr lang="en-US" sz="1800" b="0" i="0" kern="1200" dirty="0">
                <a:solidFill>
                  <a:srgbClr val="000000"/>
                </a:solidFill>
                <a:effectLst/>
                <a:latin typeface="Aptos" panose="020B0004020202020204" pitchFamily="34" charset="0"/>
                <a:ea typeface="+mn-ea"/>
                <a:cs typeface="+mn-cs"/>
              </a:rPr>
              <a:t>Your Conversation Starter Guide is for anyone to think about and talk about wishes for care through end of life</a:t>
            </a:r>
          </a:p>
          <a:p>
            <a:pPr marL="285750" indent="-285750">
              <a:buFont typeface="Arial" panose="020B0604020202020204" pitchFamily="34" charset="0"/>
              <a:buChar char="•"/>
            </a:pPr>
            <a:r>
              <a:rPr lang="en-US" sz="1800" b="0" i="0" kern="1200" dirty="0">
                <a:solidFill>
                  <a:srgbClr val="000000"/>
                </a:solidFill>
                <a:effectLst/>
                <a:latin typeface="Aptos" panose="020B0004020202020204" pitchFamily="34" charset="0"/>
                <a:ea typeface="+mn-ea"/>
                <a:cs typeface="+mn-cs"/>
              </a:rPr>
              <a:t>For Caregivers of People with Alzheimer’s of Other Forms of Dementia is to help caregivers support these conversations with their person</a:t>
            </a:r>
          </a:p>
          <a:p>
            <a:pPr marL="285750" indent="-285750">
              <a:buFont typeface="Arial" panose="020B0604020202020204" pitchFamily="34" charset="0"/>
              <a:buChar char="•"/>
            </a:pPr>
            <a:r>
              <a:rPr lang="en-US" sz="1800" b="0" i="0" kern="1200" dirty="0">
                <a:solidFill>
                  <a:srgbClr val="000000"/>
                </a:solidFill>
                <a:effectLst/>
                <a:latin typeface="Aptos" panose="020B0004020202020204" pitchFamily="34" charset="0"/>
                <a:ea typeface="+mn-ea"/>
                <a:cs typeface="+mn-cs"/>
              </a:rPr>
              <a:t>And, Your Guide for Talking with A Health Care Team is to help individuals talk about what matters with their care team</a:t>
            </a:r>
          </a:p>
        </p:txBody>
      </p:sp>
      <p:sp>
        <p:nvSpPr>
          <p:cNvPr id="4" name="Slide Number Placeholder 3"/>
          <p:cNvSpPr>
            <a:spLocks noGrp="1"/>
          </p:cNvSpPr>
          <p:nvPr>
            <p:ph type="sldNum" sz="quarter" idx="5"/>
          </p:nvPr>
        </p:nvSpPr>
        <p:spPr/>
        <p:txBody>
          <a:bodyPr/>
          <a:lstStyle/>
          <a:p>
            <a:fld id="{2FB34CA3-11BA-48D5-AD25-AE93C027CD82}" type="slidenum">
              <a:rPr lang="en-US" smtClean="0"/>
              <a:t>18</a:t>
            </a:fld>
            <a:endParaRPr lang="en-US"/>
          </a:p>
        </p:txBody>
      </p:sp>
    </p:spTree>
    <p:extLst>
      <p:ext uri="{BB962C8B-B14F-4D97-AF65-F5344CB8AC3E}">
        <p14:creationId xmlns:p14="http://schemas.microsoft.com/office/powerpoint/2010/main" val="3125239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[Set the stage however you feel is right for your audience]</a:t>
            </a:r>
          </a:p>
          <a:p>
            <a:endParaRPr lang="en-US"/>
          </a:p>
          <a:p>
            <a:pPr marL="0" indent="0">
              <a:buFont typeface="Arial" panose="020B0604020202020204" pitchFamily="34" charset="0"/>
              <a:buNone/>
            </a:pPr>
            <a:r>
              <a:rPr lang="en-US"/>
              <a:t>Sharing a resource today I hope will make our work with older adults easier.</a:t>
            </a:r>
          </a:p>
          <a:p>
            <a:pPr marL="0" indent="0">
              <a:buFont typeface="Arial" panose="020B0604020202020204" pitchFamily="34" charset="0"/>
              <a:buNone/>
            </a:pPr>
            <a:endParaRPr lang="en-US"/>
          </a:p>
          <a:p>
            <a:pPr marL="0" indent="0">
              <a:buFont typeface="Arial" panose="020B0604020202020204" pitchFamily="34" charset="0"/>
              <a:buNone/>
            </a:pPr>
            <a:r>
              <a:rPr lang="en-US"/>
              <a:t>Consider starting by sharing why this is important to you. Maybe you have an older adult in your own life who, when they are given the opportunity to share what is important to them, would feel better prepared by having a say in their care.</a:t>
            </a:r>
          </a:p>
        </p:txBody>
      </p:sp>
      <p:sp>
        <p:nvSpPr>
          <p:cNvPr id="4" name="Slide Number Placeholder 3"/>
          <p:cNvSpPr>
            <a:spLocks noGrp="1"/>
          </p:cNvSpPr>
          <p:nvPr>
            <p:ph type="sldNum" sz="quarter" idx="10"/>
          </p:nvPr>
        </p:nvSpPr>
        <p:spPr/>
        <p:txBody>
          <a:bodyPr/>
          <a:lstStyle/>
          <a:p>
            <a:fld id="{6F119774-DF44-47D7-BF2E-8BA259A2822F}" type="slidenum">
              <a:rPr lang="en-US" smtClean="0"/>
              <a:pPr/>
              <a:t>38</a:t>
            </a:fld>
            <a:endParaRPr lang="en-US"/>
          </a:p>
        </p:txBody>
      </p:sp>
    </p:spTree>
    <p:extLst>
      <p:ext uri="{BB962C8B-B14F-4D97-AF65-F5344CB8AC3E}">
        <p14:creationId xmlns:p14="http://schemas.microsoft.com/office/powerpoint/2010/main" val="2473371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2EDF8-0C65-04D4-C640-01E851BC4F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2E3D94-4958-7D76-10E5-E107F177AE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A29990-55A4-3EAA-DA8F-E2074DE62DE3}"/>
              </a:ext>
            </a:extLst>
          </p:cNvPr>
          <p:cNvSpPr>
            <a:spLocks noGrp="1"/>
          </p:cNvSpPr>
          <p:nvPr>
            <p:ph type="body" idx="1"/>
          </p:nvPr>
        </p:nvSpPr>
        <p:spPr/>
        <p:txBody>
          <a:bodyPr/>
          <a:lstStyle/>
          <a:p>
            <a:pPr marL="285750"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We’ve learned a lot over these last years. Research shows:  </a:t>
            </a:r>
          </a:p>
          <a:p>
            <a:pPr marL="742950" lvl="1"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What brings staff the greatest satisfaction in their jobs is being able to deliver ideal patient experiences </a:t>
            </a:r>
          </a:p>
          <a:p>
            <a:pPr marL="742950" lvl="1"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That adults want collaboration, kindness, and respect from their care team. And, to be active participants in their care </a:t>
            </a:r>
          </a:p>
          <a:p>
            <a:pPr marL="285750"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This starts with communication, two-way conversations</a:t>
            </a:r>
          </a:p>
          <a:p>
            <a:pPr marL="285750"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Exactly what the My Health Checklist is meant to foster</a:t>
            </a:r>
          </a:p>
          <a:p>
            <a:pPr marL="285750"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It’s a tool for older adults but equally for you all as providers or staff and I hope to show you why….. </a:t>
            </a:r>
          </a:p>
          <a:p>
            <a:pPr marL="285750"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IHI’s Age-Friendly Health Systems team got requests for this resource from health systems that wanted something to provide to older adults to help them feel ready for appointments  </a:t>
            </a:r>
          </a:p>
          <a:p>
            <a:pPr marL="285750" indent="-285750" algn="l" rtl="0" fontAlgn="base">
              <a:buFont typeface="Arial" panose="020B0604020202020204" pitchFamily="34" charset="0"/>
              <a:buChar char="•"/>
            </a:pPr>
            <a:r>
              <a:rPr lang="en-US" sz="1800" b="0" i="0" dirty="0">
                <a:solidFill>
                  <a:srgbClr val="000000"/>
                </a:solidFill>
                <a:effectLst/>
                <a:latin typeface="Aptos"/>
              </a:rPr>
              <a:t>And, they got requests from individuals, older adults who wanted something geared toward them to help them feel prepared before they got to an appointment </a:t>
            </a:r>
          </a:p>
        </p:txBody>
      </p:sp>
      <p:sp>
        <p:nvSpPr>
          <p:cNvPr id="4" name="Slide Number Placeholder 3">
            <a:extLst>
              <a:ext uri="{FF2B5EF4-FFF2-40B4-BE49-F238E27FC236}">
                <a16:creationId xmlns:a16="http://schemas.microsoft.com/office/drawing/2014/main" id="{8A0DF557-22F5-FBC1-3524-136D85293D1E}"/>
              </a:ext>
            </a:extLst>
          </p:cNvPr>
          <p:cNvSpPr>
            <a:spLocks noGrp="1"/>
          </p:cNvSpPr>
          <p:nvPr>
            <p:ph type="sldNum" sz="quarter" idx="5"/>
          </p:nvPr>
        </p:nvSpPr>
        <p:spPr/>
        <p:txBody>
          <a:bodyPr/>
          <a:lstStyle/>
          <a:p>
            <a:fld id="{75C82956-B8E9-4301-BCA6-43D061AFCFB3}" type="slidenum">
              <a:rPr lang="en-US" smtClean="0"/>
              <a:t>39</a:t>
            </a:fld>
            <a:endParaRPr lang="en-US"/>
          </a:p>
        </p:txBody>
      </p:sp>
    </p:spTree>
    <p:extLst>
      <p:ext uri="{BB962C8B-B14F-4D97-AF65-F5344CB8AC3E}">
        <p14:creationId xmlns:p14="http://schemas.microsoft.com/office/powerpoint/2010/main" val="4047083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Little background, what the tool is, isn’t, and its purpose, then jump into how you can use it </a:t>
            </a:r>
            <a:endParaRPr lang="en-US" b="0" i="0" dirty="0">
              <a:solidFill>
                <a:srgbClr val="000000"/>
              </a:solidFill>
              <a:effectLst/>
              <a:latin typeface="Aptos" panose="020B0004020202020204" pitchFamily="34" charset="0"/>
            </a:endParaRPr>
          </a:p>
          <a:p>
            <a:pPr marL="285750"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A comprehensive guide designed to help older adults reflect on their health and wellbeing, assessing all aspects of their health – and is centered on the 4Ms   </a:t>
            </a:r>
          </a:p>
          <a:p>
            <a:pPr marL="285750"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Not meant to be a tool to be filled out at appointment time or take the place of any intake forms/questionnaire you (we) may already have (i.e. it’s not meant to be a health system-required form to fill out) </a:t>
            </a:r>
          </a:p>
          <a:p>
            <a:pPr marL="285750"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It’s a workbook for at-home use/self-reflection (wherever “home” may be) – to help older adults feel prepared to share at upcoming appts – some organizations have also found ways to use it before/during appointments: </a:t>
            </a:r>
          </a:p>
          <a:p>
            <a:pPr marL="742950" lvl="1"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they can review it on their own time, in pieces, when they are ready, and are really encouraged to take their time going through this (and with a family caregiver/support person if they have one, as noted in the checklist)  </a:t>
            </a:r>
          </a:p>
          <a:p>
            <a:pPr marL="742950" lvl="1"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may help them be better prepped for any intake appointment materials you (we) have them do! </a:t>
            </a:r>
          </a:p>
          <a:p>
            <a:pPr marL="171450" indent="-171450">
              <a:buFont typeface="Arial" panose="020B0604020202020204" pitchFamily="34" charset="0"/>
              <a:buChar char="•"/>
            </a:pPr>
            <a:r>
              <a:rPr lang="en-US" dirty="0"/>
              <a:t>It can be filled out/updated for every appointment as we know wishes /health changes</a:t>
            </a:r>
          </a:p>
        </p:txBody>
      </p:sp>
      <p:sp>
        <p:nvSpPr>
          <p:cNvPr id="4" name="Slide Number Placeholder 3"/>
          <p:cNvSpPr>
            <a:spLocks noGrp="1"/>
          </p:cNvSpPr>
          <p:nvPr>
            <p:ph type="sldNum" sz="quarter" idx="5"/>
          </p:nvPr>
        </p:nvSpPr>
        <p:spPr/>
        <p:txBody>
          <a:bodyPr/>
          <a:lstStyle/>
          <a:p>
            <a:fld id="{75C82956-B8E9-4301-BCA6-43D061AFCFB3}" type="slidenum">
              <a:rPr lang="en-US" smtClean="0"/>
              <a:t>40</a:t>
            </a:fld>
            <a:endParaRPr lang="en-US"/>
          </a:p>
        </p:txBody>
      </p:sp>
    </p:spTree>
    <p:extLst>
      <p:ext uri="{BB962C8B-B14F-4D97-AF65-F5344CB8AC3E}">
        <p14:creationId xmlns:p14="http://schemas.microsoft.com/office/powerpoint/2010/main" val="33153653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Slide ">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C510D50-9CC4-40D3-A000-28F22E8BAD4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477" y="597863"/>
            <a:ext cx="2351676" cy="776053"/>
          </a:xfrm>
          <a:prstGeom prst="rect">
            <a:avLst/>
          </a:prstGeom>
        </p:spPr>
      </p:pic>
      <p:sp>
        <p:nvSpPr>
          <p:cNvPr id="10" name="Rectangle 9">
            <a:extLst>
              <a:ext uri="{FF2B5EF4-FFF2-40B4-BE49-F238E27FC236}">
                <a16:creationId xmlns:a16="http://schemas.microsoft.com/office/drawing/2014/main" id="{2DEB23CF-DC6F-48CB-9FD9-C50EE85AAFF2}"/>
              </a:ext>
            </a:extLst>
          </p:cNvPr>
          <p:cNvSpPr/>
          <p:nvPr userDrawn="1"/>
        </p:nvSpPr>
        <p:spPr>
          <a:xfrm>
            <a:off x="635477" y="1375544"/>
            <a:ext cx="985933" cy="1327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ndParaRPr>
          </a:p>
        </p:txBody>
      </p:sp>
      <p:sp>
        <p:nvSpPr>
          <p:cNvPr id="19" name="Rectangle 18">
            <a:extLst>
              <a:ext uri="{FF2B5EF4-FFF2-40B4-BE49-F238E27FC236}">
                <a16:creationId xmlns:a16="http://schemas.microsoft.com/office/drawing/2014/main" id="{D59CE02B-373F-425E-BB60-5AAB65614AA2}"/>
              </a:ext>
            </a:extLst>
          </p:cNvPr>
          <p:cNvSpPr/>
          <p:nvPr userDrawn="1"/>
        </p:nvSpPr>
        <p:spPr>
          <a:xfrm>
            <a:off x="11457873" y="6160655"/>
            <a:ext cx="614054" cy="5905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ndParaRPr>
          </a:p>
        </p:txBody>
      </p:sp>
      <p:pic>
        <p:nvPicPr>
          <p:cNvPr id="18" name="Picture 17" descr="Shape&#10;&#10;Description automatically generated">
            <a:extLst>
              <a:ext uri="{FF2B5EF4-FFF2-40B4-BE49-F238E27FC236}">
                <a16:creationId xmlns:a16="http://schemas.microsoft.com/office/drawing/2014/main" id="{E386B90A-FC6D-42B0-B6AA-B9371475C6A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90837" y="-984163"/>
            <a:ext cx="8360262" cy="8067640"/>
          </a:xfrm>
          <a:prstGeom prst="rect">
            <a:avLst/>
          </a:prstGeom>
        </p:spPr>
      </p:pic>
      <p:sp>
        <p:nvSpPr>
          <p:cNvPr id="2" name="Title 1">
            <a:extLst>
              <a:ext uri="{FF2B5EF4-FFF2-40B4-BE49-F238E27FC236}">
                <a16:creationId xmlns:a16="http://schemas.microsoft.com/office/drawing/2014/main" id="{26D48251-1190-41A2-95FF-730440743AF8}"/>
              </a:ext>
            </a:extLst>
          </p:cNvPr>
          <p:cNvSpPr>
            <a:spLocks noGrp="1"/>
          </p:cNvSpPr>
          <p:nvPr>
            <p:ph type="ctrTitle" hasCustomPrompt="1"/>
          </p:nvPr>
        </p:nvSpPr>
        <p:spPr>
          <a:xfrm>
            <a:off x="511027" y="2115130"/>
            <a:ext cx="11077999" cy="1869054"/>
          </a:xfrm>
          <a:prstGeom prst="rect">
            <a:avLst/>
          </a:prstGeom>
        </p:spPr>
        <p:txBody>
          <a:bodyPr anchor="t">
            <a:noAutofit/>
          </a:bodyPr>
          <a:lstStyle>
            <a:lvl1pPr algn="l">
              <a:lnSpc>
                <a:spcPct val="100000"/>
              </a:lnSpc>
              <a:defRPr sz="6600">
                <a:latin typeface="Roboto Medium" panose="02000000000000000000" pitchFamily="2" charset="0"/>
                <a:ea typeface="Roboto Medium" panose="02000000000000000000" pitchFamily="2" charset="0"/>
              </a:defRPr>
            </a:lvl1pPr>
          </a:lstStyle>
          <a:p>
            <a:r>
              <a:rPr lang="en-US"/>
              <a:t>Click here to add the title of this deck</a:t>
            </a:r>
          </a:p>
        </p:txBody>
      </p:sp>
      <p:sp>
        <p:nvSpPr>
          <p:cNvPr id="17" name="Text Placeholder 16">
            <a:extLst>
              <a:ext uri="{FF2B5EF4-FFF2-40B4-BE49-F238E27FC236}">
                <a16:creationId xmlns:a16="http://schemas.microsoft.com/office/drawing/2014/main" id="{4F985FE0-B1DA-4EDC-AA7B-3D8FA4F652AB}"/>
              </a:ext>
            </a:extLst>
          </p:cNvPr>
          <p:cNvSpPr>
            <a:spLocks noGrp="1"/>
          </p:cNvSpPr>
          <p:nvPr>
            <p:ph type="body" sz="quarter" idx="10" hasCustomPrompt="1"/>
          </p:nvPr>
        </p:nvSpPr>
        <p:spPr>
          <a:xfrm>
            <a:off x="543560" y="4131720"/>
            <a:ext cx="11045465" cy="914400"/>
          </a:xfrm>
          <a:prstGeom prst="rect">
            <a:avLst/>
          </a:prstGeom>
        </p:spPr>
        <p:txBody>
          <a:bodyPr anchor="t">
            <a:normAutofit/>
          </a:bodyPr>
          <a:lstStyle>
            <a:lvl1pPr marL="0" indent="0">
              <a:lnSpc>
                <a:spcPct val="100000"/>
              </a:lnSpc>
              <a:spcBef>
                <a:spcPts val="0"/>
              </a:spcBef>
              <a:buNone/>
              <a:defRPr sz="3600">
                <a:latin typeface="Roboto" panose="02000000000000000000" pitchFamily="2" charset="0"/>
              </a:defRPr>
            </a:lvl1pPr>
          </a:lstStyle>
          <a:p>
            <a:pPr lvl="0"/>
            <a:r>
              <a:rPr lang="en-US"/>
              <a:t>Click here to add a subtitle, if needed</a:t>
            </a:r>
          </a:p>
        </p:txBody>
      </p:sp>
      <p:pic>
        <p:nvPicPr>
          <p:cNvPr id="5" name="Picture 4" descr="Text&#10;&#10;Description automatically generated with low confidence">
            <a:extLst>
              <a:ext uri="{FF2B5EF4-FFF2-40B4-BE49-F238E27FC236}">
                <a16:creationId xmlns:a16="http://schemas.microsoft.com/office/drawing/2014/main" id="{211E53E1-F3FA-D024-FE5B-AAFE296373D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278365" y="457410"/>
            <a:ext cx="3115062" cy="984506"/>
          </a:xfrm>
          <a:prstGeom prst="rect">
            <a:avLst/>
          </a:prstGeom>
        </p:spPr>
      </p:pic>
      <p:sp>
        <p:nvSpPr>
          <p:cNvPr id="13" name="TextBox 12">
            <a:extLst>
              <a:ext uri="{FF2B5EF4-FFF2-40B4-BE49-F238E27FC236}">
                <a16:creationId xmlns:a16="http://schemas.microsoft.com/office/drawing/2014/main" id="{D8EBC2C9-17AD-528D-69FA-B2D97A207523}"/>
              </a:ext>
            </a:extLst>
          </p:cNvPr>
          <p:cNvSpPr txBox="1"/>
          <p:nvPr userDrawn="1"/>
        </p:nvSpPr>
        <p:spPr>
          <a:xfrm>
            <a:off x="599986" y="6103145"/>
            <a:ext cx="7355294" cy="307777"/>
          </a:xfrm>
          <a:prstGeom prst="rect">
            <a:avLst/>
          </a:prstGeom>
          <a:noFill/>
        </p:spPr>
        <p:txBody>
          <a:bodyPr wrap="square" lIns="0" tIns="0" rIns="0" bIns="0" rtlCol="0">
            <a:spAutoFit/>
          </a:bodyPr>
          <a:lstStyle/>
          <a:p>
            <a:r>
              <a:rPr lang="en-US" sz="1000" b="0" i="0" u="none" strike="noStrike" kern="1200" baseline="0">
                <a:solidFill>
                  <a:srgbClr val="0E395B"/>
                </a:solidFill>
                <a:latin typeface="Roboto" panose="02000000000000000000" pitchFamily="2" charset="0"/>
                <a:ea typeface="+mn-ea"/>
                <a:cs typeface="+mn-cs"/>
              </a:rPr>
              <a:t>Age-Friendly Health Systems is an initiative of The John A. Hartford Foundation and the Institute for Healthcare Improvement (IHI) in partnership with the American Hospital Association (AHA) and the Catholic Health Association of the United States (CHA). </a:t>
            </a:r>
            <a:endParaRPr lang="en-US" sz="1000">
              <a:solidFill>
                <a:srgbClr val="0E395B"/>
              </a:solidFill>
              <a:latin typeface="Roboto" panose="02000000000000000000" pitchFamily="2" charset="0"/>
            </a:endParaRPr>
          </a:p>
        </p:txBody>
      </p:sp>
    </p:spTree>
    <p:extLst>
      <p:ext uri="{BB962C8B-B14F-4D97-AF65-F5344CB8AC3E}">
        <p14:creationId xmlns:p14="http://schemas.microsoft.com/office/powerpoint/2010/main" val="214833971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Blue with Title and Small Graphic">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BD3D-79C7-4142-95B6-49B33BD430FF}"/>
              </a:ext>
            </a:extLst>
          </p:cNvPr>
          <p:cNvSpPr>
            <a:spLocks noGrp="1"/>
          </p:cNvSpPr>
          <p:nvPr>
            <p:ph type="title" hasCustomPrompt="1"/>
          </p:nvPr>
        </p:nvSpPr>
        <p:spPr>
          <a:xfrm>
            <a:off x="516834" y="606287"/>
            <a:ext cx="11036211" cy="1014828"/>
          </a:xfrm>
          <a:prstGeom prst="rect">
            <a:avLst/>
          </a:prstGeom>
        </p:spPr>
        <p:txBody>
          <a:bodyPr>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Text Placeholder 2">
            <a:extLst>
              <a:ext uri="{FF2B5EF4-FFF2-40B4-BE49-F238E27FC236}">
                <a16:creationId xmlns:a16="http://schemas.microsoft.com/office/drawing/2014/main" id="{2310619A-389A-46DD-BACC-0B2D9DFCA4AC}"/>
              </a:ext>
            </a:extLst>
          </p:cNvPr>
          <p:cNvSpPr>
            <a:spLocks noGrp="1"/>
          </p:cNvSpPr>
          <p:nvPr>
            <p:ph type="body" idx="1" hasCustomPrompt="1"/>
          </p:nvPr>
        </p:nvSpPr>
        <p:spPr>
          <a:xfrm>
            <a:off x="516836" y="1681163"/>
            <a:ext cx="5394960" cy="732099"/>
          </a:xfrm>
          <a:prstGeom prst="rect">
            <a:avLst/>
          </a:prstGeom>
        </p:spPr>
        <p:txBody>
          <a:bodyPr anchor="t">
            <a:normAutofit/>
          </a:bodyPr>
          <a:lstStyle>
            <a:lvl1pPr marL="0" indent="0">
              <a:buNone/>
              <a:defRPr sz="2800" b="0">
                <a:solidFill>
                  <a:schemeClr val="tx2"/>
                </a:solidFill>
                <a:latin typeface="Roboto Medium" panose="02000000000000000000" pitchFamily="2" charset="0"/>
                <a:ea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subhead text</a:t>
            </a:r>
          </a:p>
        </p:txBody>
      </p:sp>
      <p:sp>
        <p:nvSpPr>
          <p:cNvPr id="4" name="Content Placeholder 3">
            <a:extLst>
              <a:ext uri="{FF2B5EF4-FFF2-40B4-BE49-F238E27FC236}">
                <a16:creationId xmlns:a16="http://schemas.microsoft.com/office/drawing/2014/main" id="{58A70215-FF52-4AB8-8870-52B6D7D781CA}"/>
              </a:ext>
            </a:extLst>
          </p:cNvPr>
          <p:cNvSpPr>
            <a:spLocks noGrp="1"/>
          </p:cNvSpPr>
          <p:nvPr>
            <p:ph sz="half" idx="2" hasCustomPrompt="1"/>
          </p:nvPr>
        </p:nvSpPr>
        <p:spPr>
          <a:xfrm>
            <a:off x="516836" y="2413262"/>
            <a:ext cx="5394960" cy="3776401"/>
          </a:xfrm>
          <a:prstGeom prst="rect">
            <a:avLst/>
          </a:prstGeom>
        </p:spPr>
        <p:txBody>
          <a:bodyPr/>
          <a:lstStyle>
            <a:lvl1pPr marL="0" indent="0">
              <a:buFontTx/>
              <a:buNone/>
              <a:defRPr sz="2000">
                <a:latin typeface="Roboto" panose="02000000000000000000" pitchFamily="2" charset="0"/>
              </a:defRPr>
            </a:lvl1pPr>
            <a:lvl2pPr>
              <a:defRPr sz="1800">
                <a:latin typeface="Roboto" panose="02000000000000000000" pitchFamily="2" charset="0"/>
              </a:defRPr>
            </a:lvl2pPr>
            <a:lvl3pPr>
              <a:defRPr sz="1800">
                <a:latin typeface="Roboto" panose="02000000000000000000" pitchFamily="2" charset="0"/>
              </a:defRPr>
            </a:lvl3pPr>
            <a:lvl4pPr>
              <a:defRPr sz="1400"/>
            </a:lvl4pPr>
          </a:lstStyle>
          <a:p>
            <a:pPr lvl="0"/>
            <a:r>
              <a:rPr lang="en-US"/>
              <a:t>Click to add body text</a:t>
            </a:r>
          </a:p>
          <a:p>
            <a:pPr lvl="1"/>
            <a:r>
              <a:rPr lang="en-US"/>
              <a:t>Bullet one</a:t>
            </a:r>
          </a:p>
          <a:p>
            <a:pPr lvl="2"/>
            <a:r>
              <a:rPr lang="en-US"/>
              <a:t>Bullet two</a:t>
            </a:r>
          </a:p>
        </p:txBody>
      </p:sp>
      <p:sp>
        <p:nvSpPr>
          <p:cNvPr id="12" name="Picture Placeholder 4">
            <a:extLst>
              <a:ext uri="{FF2B5EF4-FFF2-40B4-BE49-F238E27FC236}">
                <a16:creationId xmlns:a16="http://schemas.microsoft.com/office/drawing/2014/main" id="{7C36FCF6-B43B-4E4B-89F2-EAE731355989}"/>
              </a:ext>
            </a:extLst>
          </p:cNvPr>
          <p:cNvSpPr>
            <a:spLocks noGrp="1"/>
          </p:cNvSpPr>
          <p:nvPr>
            <p:ph type="pic" sz="quarter" idx="11"/>
          </p:nvPr>
        </p:nvSpPr>
        <p:spPr>
          <a:xfrm>
            <a:off x="6148247" y="1684228"/>
            <a:ext cx="5394960" cy="4492285"/>
          </a:xfrm>
          <a:prstGeom prst="rect">
            <a:avLst/>
          </a:prstGeom>
        </p:spPr>
        <p:txBody>
          <a:bodyPr/>
          <a:lstStyle>
            <a:lvl1pPr marL="0" indent="0" algn="ctr">
              <a:buNone/>
              <a:defRPr>
                <a:latin typeface="Roboto" panose="02000000000000000000" pitchFamily="2" charset="0"/>
              </a:defRPr>
            </a:lvl1pPr>
          </a:lstStyle>
          <a:p>
            <a:r>
              <a:rPr lang="en-US"/>
              <a:t>Click icon to add picture</a:t>
            </a:r>
          </a:p>
        </p:txBody>
      </p:sp>
      <p:cxnSp>
        <p:nvCxnSpPr>
          <p:cNvPr id="11" name="Straight Connector 10">
            <a:extLst>
              <a:ext uri="{FF2B5EF4-FFF2-40B4-BE49-F238E27FC236}">
                <a16:creationId xmlns:a16="http://schemas.microsoft.com/office/drawing/2014/main" id="{12F90B46-CE52-416E-8E27-50DAF17C80F3}"/>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2999E69F-ED30-447E-BBC4-048375C1A042}"/>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ndParaRPr>
          </a:p>
        </p:txBody>
      </p:sp>
      <p:pic>
        <p:nvPicPr>
          <p:cNvPr id="10" name="Picture 9" descr="Text&#10;&#10;Description automatically generated">
            <a:extLst>
              <a:ext uri="{FF2B5EF4-FFF2-40B4-BE49-F238E27FC236}">
                <a16:creationId xmlns:a16="http://schemas.microsoft.com/office/drawing/2014/main" id="{E8A606D0-CB18-4E76-BDBB-E1F88EE793B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66589"/>
          <a:stretch/>
        </p:blipFill>
        <p:spPr>
          <a:xfrm>
            <a:off x="11587683" y="6248400"/>
            <a:ext cx="426424" cy="422952"/>
          </a:xfrm>
          <a:prstGeom prst="rect">
            <a:avLst/>
          </a:prstGeom>
        </p:spPr>
      </p:pic>
      <p:pic>
        <p:nvPicPr>
          <p:cNvPr id="9" name="Picture 8" descr="Logo&#10;&#10;Description automatically generated">
            <a:extLst>
              <a:ext uri="{FF2B5EF4-FFF2-40B4-BE49-F238E27FC236}">
                <a16:creationId xmlns:a16="http://schemas.microsoft.com/office/drawing/2014/main" id="{675BEB38-8CE2-4381-4F97-553470A1DB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0737" y="6196934"/>
            <a:ext cx="1568400" cy="495688"/>
          </a:xfrm>
          <a:prstGeom prst="rect">
            <a:avLst/>
          </a:prstGeom>
        </p:spPr>
      </p:pic>
    </p:spTree>
    <p:extLst>
      <p:ext uri="{BB962C8B-B14F-4D97-AF65-F5344CB8AC3E}">
        <p14:creationId xmlns:p14="http://schemas.microsoft.com/office/powerpoint/2010/main" val="2360624200"/>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Small Graphic">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8F2EE5-971F-493C-AF2A-58A8D5B49C61}"/>
              </a:ext>
            </a:extLst>
          </p:cNvPr>
          <p:cNvSpPr>
            <a:spLocks noGrp="1"/>
          </p:cNvSpPr>
          <p:nvPr>
            <p:ph idx="1" hasCustomPrompt="1"/>
          </p:nvPr>
        </p:nvSpPr>
        <p:spPr>
          <a:xfrm>
            <a:off x="5183188" y="417444"/>
            <a:ext cx="6361566" cy="5754756"/>
          </a:xfrm>
          <a:prstGeom prst="rect">
            <a:avLst/>
          </a:prstGeom>
        </p:spPr>
        <p:txBody>
          <a:bodyPr/>
          <a:lstStyle>
            <a:lvl1pPr marL="0" indent="0">
              <a:spcBef>
                <a:spcPts val="0"/>
              </a:spcBef>
              <a:buFont typeface="Arial" panose="020B0604020202020204" pitchFamily="34" charset="0"/>
              <a:buNone/>
              <a:defRPr sz="2800">
                <a:latin typeface="Roboto" panose="02000000000000000000" pitchFamily="2" charset="0"/>
              </a:defRPr>
            </a:lvl1pPr>
            <a:lvl2pPr>
              <a:defRPr sz="2000">
                <a:latin typeface="Roboto" panose="02000000000000000000" pitchFamily="2" charset="0"/>
              </a:defRPr>
            </a:lvl2pPr>
            <a:lvl3pPr>
              <a:defRPr sz="2000">
                <a:latin typeface="Roboto" panose="02000000000000000000" pitchFamily="2" charset="0"/>
              </a:defRPr>
            </a:lvl3pPr>
            <a:lvl4pPr>
              <a:defRPr sz="2000">
                <a:latin typeface="Roboto" panose="02000000000000000000" pitchFamily="2" charset="0"/>
              </a:defRPr>
            </a:lvl4pPr>
            <a:lvl5pPr>
              <a:defRPr sz="2000"/>
            </a:lvl5pPr>
            <a:lvl6pPr>
              <a:defRPr sz="2000"/>
            </a:lvl6pPr>
            <a:lvl7pPr>
              <a:defRPr sz="2000"/>
            </a:lvl7pPr>
            <a:lvl8pPr>
              <a:defRPr sz="2000"/>
            </a:lvl8pPr>
            <a:lvl9pPr>
              <a:defRPr sz="2000"/>
            </a:lvl9pPr>
          </a:lstStyle>
          <a:p>
            <a:pPr lvl="0"/>
            <a:r>
              <a:rPr lang="en-US"/>
              <a:t>Click to add text</a:t>
            </a:r>
          </a:p>
          <a:p>
            <a:pPr lvl="1"/>
            <a:r>
              <a:rPr lang="en-US"/>
              <a:t>Bullet one</a:t>
            </a:r>
          </a:p>
          <a:p>
            <a:pPr lvl="2"/>
            <a:r>
              <a:rPr lang="en-US"/>
              <a:t>Bullet two</a:t>
            </a:r>
          </a:p>
          <a:p>
            <a:pPr lvl="3"/>
            <a:r>
              <a:rPr lang="en-US"/>
              <a:t>Bullet three </a:t>
            </a:r>
          </a:p>
        </p:txBody>
      </p:sp>
      <p:sp>
        <p:nvSpPr>
          <p:cNvPr id="4" name="Text Placeholder 3">
            <a:extLst>
              <a:ext uri="{FF2B5EF4-FFF2-40B4-BE49-F238E27FC236}">
                <a16:creationId xmlns:a16="http://schemas.microsoft.com/office/drawing/2014/main" id="{6824036F-9B4D-4ED3-ABE0-5C594C3C96ED}"/>
              </a:ext>
            </a:extLst>
          </p:cNvPr>
          <p:cNvSpPr>
            <a:spLocks noGrp="1"/>
          </p:cNvSpPr>
          <p:nvPr>
            <p:ph type="body" sz="half" idx="2" hasCustomPrompt="1"/>
          </p:nvPr>
        </p:nvSpPr>
        <p:spPr>
          <a:xfrm>
            <a:off x="506896" y="1828801"/>
            <a:ext cx="4265129" cy="4343398"/>
          </a:xfrm>
          <a:prstGeom prst="rect">
            <a:avLst/>
          </a:prstGeom>
        </p:spPr>
        <p:txBody>
          <a:bodyPr>
            <a:normAutofit/>
          </a:bodyPr>
          <a:lstStyle>
            <a:lvl1pPr marL="0" indent="0">
              <a:buNone/>
              <a:defRPr sz="2000">
                <a:latin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body text</a:t>
            </a:r>
          </a:p>
        </p:txBody>
      </p:sp>
      <p:pic>
        <p:nvPicPr>
          <p:cNvPr id="8" name="Picture 7" descr="IHI_Symbol.png">
            <a:extLst>
              <a:ext uri="{FF2B5EF4-FFF2-40B4-BE49-F238E27FC236}">
                <a16:creationId xmlns:a16="http://schemas.microsoft.com/office/drawing/2014/main" id="{F1CB33CF-7E69-4F33-9354-C57FBE156B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4510" y="6253880"/>
            <a:ext cx="387846" cy="382809"/>
          </a:xfrm>
          <a:prstGeom prst="rect">
            <a:avLst/>
          </a:prstGeom>
          <a:noFill/>
          <a:ln>
            <a:noFill/>
          </a:ln>
        </p:spPr>
      </p:pic>
      <p:sp>
        <p:nvSpPr>
          <p:cNvPr id="6" name="Rectangle 5">
            <a:extLst>
              <a:ext uri="{FF2B5EF4-FFF2-40B4-BE49-F238E27FC236}">
                <a16:creationId xmlns:a16="http://schemas.microsoft.com/office/drawing/2014/main" id="{55166AFE-3792-4CD4-89D3-BBB14F0210D9}"/>
              </a:ext>
            </a:extLst>
          </p:cNvPr>
          <p:cNvSpPr/>
          <p:nvPr userDrawn="1"/>
        </p:nvSpPr>
        <p:spPr>
          <a:xfrm>
            <a:off x="621102" y="1380226"/>
            <a:ext cx="1061049" cy="77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ndParaRPr>
          </a:p>
        </p:txBody>
      </p:sp>
      <p:sp>
        <p:nvSpPr>
          <p:cNvPr id="2" name="Title 1">
            <a:extLst>
              <a:ext uri="{FF2B5EF4-FFF2-40B4-BE49-F238E27FC236}">
                <a16:creationId xmlns:a16="http://schemas.microsoft.com/office/drawing/2014/main" id="{057B6014-A4A7-436D-838F-809C0B3E4B28}"/>
              </a:ext>
            </a:extLst>
          </p:cNvPr>
          <p:cNvSpPr>
            <a:spLocks noGrp="1"/>
          </p:cNvSpPr>
          <p:nvPr>
            <p:ph type="title" hasCustomPrompt="1"/>
          </p:nvPr>
        </p:nvSpPr>
        <p:spPr>
          <a:xfrm>
            <a:off x="506896" y="606287"/>
            <a:ext cx="4265129" cy="1152939"/>
          </a:xfrm>
          <a:prstGeom prst="rect">
            <a:avLst/>
          </a:prstGeom>
        </p:spPr>
        <p:txBody>
          <a:bodyPr anchor="t"/>
          <a:lstStyle>
            <a:lvl1pPr>
              <a:defRPr sz="3200"/>
            </a:lvl1pPr>
          </a:lstStyle>
          <a:p>
            <a:r>
              <a:rPr lang="en-US"/>
              <a:t>Click to add title text</a:t>
            </a:r>
          </a:p>
        </p:txBody>
      </p:sp>
      <p:pic>
        <p:nvPicPr>
          <p:cNvPr id="7" name="Picture 6">
            <a:extLst>
              <a:ext uri="{FF2B5EF4-FFF2-40B4-BE49-F238E27FC236}">
                <a16:creationId xmlns:a16="http://schemas.microsoft.com/office/drawing/2014/main" id="{F722D289-1C4D-7F66-8063-67D4A864677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5578" y="6195821"/>
            <a:ext cx="1563559" cy="495688"/>
          </a:xfrm>
          <a:prstGeom prst="rect">
            <a:avLst/>
          </a:prstGeom>
        </p:spPr>
      </p:pic>
    </p:spTree>
    <p:extLst>
      <p:ext uri="{BB962C8B-B14F-4D97-AF65-F5344CB8AC3E}">
        <p14:creationId xmlns:p14="http://schemas.microsoft.com/office/powerpoint/2010/main" val="940108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Content with Large Graphic">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60288F-7E9F-4C31-B8CB-5DE40743DFE1}"/>
              </a:ext>
            </a:extLst>
          </p:cNvPr>
          <p:cNvSpPr>
            <a:spLocks noGrp="1"/>
          </p:cNvSpPr>
          <p:nvPr>
            <p:ph type="pic" idx="1"/>
          </p:nvPr>
        </p:nvSpPr>
        <p:spPr>
          <a:xfrm>
            <a:off x="5183188" y="0"/>
            <a:ext cx="7008812" cy="6857999"/>
          </a:xfrm>
          <a:prstGeom prst="rect">
            <a:avLst/>
          </a:prstGeom>
        </p:spPr>
        <p:txBody>
          <a:bodyPr/>
          <a:lstStyle>
            <a:lvl1pPr marL="0" indent="0" algn="ctr">
              <a:buNone/>
              <a:defRPr sz="2000">
                <a:latin typeface="Roboto"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98F0C99-A466-4997-9A4B-93FEE604C66F}"/>
              </a:ext>
            </a:extLst>
          </p:cNvPr>
          <p:cNvSpPr>
            <a:spLocks noGrp="1"/>
          </p:cNvSpPr>
          <p:nvPr>
            <p:ph type="body" sz="half" idx="2" hasCustomPrompt="1"/>
          </p:nvPr>
        </p:nvSpPr>
        <p:spPr>
          <a:xfrm>
            <a:off x="516836" y="1848678"/>
            <a:ext cx="4255189" cy="3920920"/>
          </a:xfrm>
          <a:prstGeom prst="rect">
            <a:avLst/>
          </a:prstGeom>
        </p:spPr>
        <p:txBody>
          <a:bodyPr>
            <a:normAutofit/>
          </a:bodyPr>
          <a:lstStyle>
            <a:lvl1pPr marL="0" indent="0">
              <a:buNone/>
              <a:defRPr sz="2000">
                <a:latin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body text</a:t>
            </a:r>
          </a:p>
        </p:txBody>
      </p:sp>
      <p:sp>
        <p:nvSpPr>
          <p:cNvPr id="5" name="Rectangle 4">
            <a:extLst>
              <a:ext uri="{FF2B5EF4-FFF2-40B4-BE49-F238E27FC236}">
                <a16:creationId xmlns:a16="http://schemas.microsoft.com/office/drawing/2014/main" id="{5D95C1AE-A442-45C3-B1BB-88813B3C65AF}"/>
              </a:ext>
            </a:extLst>
          </p:cNvPr>
          <p:cNvSpPr/>
          <p:nvPr userDrawn="1"/>
        </p:nvSpPr>
        <p:spPr>
          <a:xfrm>
            <a:off x="621102" y="1380226"/>
            <a:ext cx="1061049" cy="77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ndParaRPr>
          </a:p>
        </p:txBody>
      </p:sp>
      <p:sp>
        <p:nvSpPr>
          <p:cNvPr id="2" name="Title 1">
            <a:extLst>
              <a:ext uri="{FF2B5EF4-FFF2-40B4-BE49-F238E27FC236}">
                <a16:creationId xmlns:a16="http://schemas.microsoft.com/office/drawing/2014/main" id="{DB19798B-7DEF-441D-9B30-E9DBE5A00C5D}"/>
              </a:ext>
            </a:extLst>
          </p:cNvPr>
          <p:cNvSpPr>
            <a:spLocks noGrp="1"/>
          </p:cNvSpPr>
          <p:nvPr>
            <p:ph type="title" hasCustomPrompt="1"/>
          </p:nvPr>
        </p:nvSpPr>
        <p:spPr>
          <a:xfrm>
            <a:off x="516836" y="626166"/>
            <a:ext cx="4255190" cy="1152938"/>
          </a:xfrm>
          <a:prstGeom prst="rect">
            <a:avLst/>
          </a:prstGeom>
        </p:spPr>
        <p:txBody>
          <a:bodyPr anchor="t"/>
          <a:lstStyle>
            <a:lvl1pPr>
              <a:defRPr sz="3200"/>
            </a:lvl1pPr>
          </a:lstStyle>
          <a:p>
            <a:r>
              <a:rPr lang="en-US"/>
              <a:t>Click to add title text</a:t>
            </a:r>
          </a:p>
        </p:txBody>
      </p:sp>
      <p:pic>
        <p:nvPicPr>
          <p:cNvPr id="6" name="Picture 5">
            <a:extLst>
              <a:ext uri="{FF2B5EF4-FFF2-40B4-BE49-F238E27FC236}">
                <a16:creationId xmlns:a16="http://schemas.microsoft.com/office/drawing/2014/main" id="{089B7F34-1404-85C1-CB16-C35005CF76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35578" y="6195821"/>
            <a:ext cx="1563559" cy="495688"/>
          </a:xfrm>
          <a:prstGeom prst="rect">
            <a:avLst/>
          </a:prstGeom>
        </p:spPr>
      </p:pic>
    </p:spTree>
    <p:extLst>
      <p:ext uri="{BB962C8B-B14F-4D97-AF65-F5344CB8AC3E}">
        <p14:creationId xmlns:p14="http://schemas.microsoft.com/office/powerpoint/2010/main" val="2276857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Content Blue With Large Graphic">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60288F-7E9F-4C31-B8CB-5DE40743DFE1}"/>
              </a:ext>
            </a:extLst>
          </p:cNvPr>
          <p:cNvSpPr>
            <a:spLocks noGrp="1"/>
          </p:cNvSpPr>
          <p:nvPr>
            <p:ph type="pic" idx="1"/>
          </p:nvPr>
        </p:nvSpPr>
        <p:spPr>
          <a:xfrm>
            <a:off x="5183188" y="0"/>
            <a:ext cx="7008812" cy="6857999"/>
          </a:xfrm>
          <a:prstGeom prst="rect">
            <a:avLst/>
          </a:prstGeom>
        </p:spPr>
        <p:txBody>
          <a:bodyPr/>
          <a:lstStyle>
            <a:lvl1pPr marL="0" indent="0" algn="ctr">
              <a:buNone/>
              <a:defRPr sz="2000">
                <a:latin typeface="Roboto"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98F0C99-A466-4997-9A4B-93FEE604C66F}"/>
              </a:ext>
            </a:extLst>
          </p:cNvPr>
          <p:cNvSpPr>
            <a:spLocks noGrp="1"/>
          </p:cNvSpPr>
          <p:nvPr>
            <p:ph type="body" sz="half" idx="2" hasCustomPrompt="1"/>
          </p:nvPr>
        </p:nvSpPr>
        <p:spPr>
          <a:xfrm>
            <a:off x="506896" y="2057400"/>
            <a:ext cx="4265129" cy="4114800"/>
          </a:xfrm>
          <a:prstGeom prst="rect">
            <a:avLst/>
          </a:prstGeom>
        </p:spPr>
        <p:txBody>
          <a:bodyPr>
            <a:normAutofit/>
          </a:bodyPr>
          <a:lstStyle>
            <a:lvl1pPr marL="0" indent="0">
              <a:buNone/>
              <a:defRPr sz="2200">
                <a:latin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body text</a:t>
            </a:r>
          </a:p>
        </p:txBody>
      </p:sp>
      <p:sp>
        <p:nvSpPr>
          <p:cNvPr id="5" name="Rectangle 4">
            <a:extLst>
              <a:ext uri="{FF2B5EF4-FFF2-40B4-BE49-F238E27FC236}">
                <a16:creationId xmlns:a16="http://schemas.microsoft.com/office/drawing/2014/main" id="{236E2AED-88E4-400A-A990-182DBE388207}"/>
              </a:ext>
            </a:extLst>
          </p:cNvPr>
          <p:cNvSpPr/>
          <p:nvPr userDrawn="1"/>
        </p:nvSpPr>
        <p:spPr>
          <a:xfrm>
            <a:off x="603849" y="1380226"/>
            <a:ext cx="1035170" cy="77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ndParaRPr>
          </a:p>
        </p:txBody>
      </p:sp>
      <p:cxnSp>
        <p:nvCxnSpPr>
          <p:cNvPr id="6" name="Straight Connector 5">
            <a:extLst>
              <a:ext uri="{FF2B5EF4-FFF2-40B4-BE49-F238E27FC236}">
                <a16:creationId xmlns:a16="http://schemas.microsoft.com/office/drawing/2014/main" id="{A54B0A2B-4E8F-4FED-AD72-BD9214CF7468}"/>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FB2C3C6-5B62-4B46-88BE-3FDCAD829E47}"/>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ndParaRPr>
          </a:p>
        </p:txBody>
      </p:sp>
      <p:pic>
        <p:nvPicPr>
          <p:cNvPr id="8" name="Picture 7" descr="Text&#10;&#10;Description automatically generated">
            <a:extLst>
              <a:ext uri="{FF2B5EF4-FFF2-40B4-BE49-F238E27FC236}">
                <a16:creationId xmlns:a16="http://schemas.microsoft.com/office/drawing/2014/main" id="{834A72C1-4448-4224-A003-6DBFE5E4136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66589"/>
          <a:stretch/>
        </p:blipFill>
        <p:spPr>
          <a:xfrm>
            <a:off x="11587683" y="6248400"/>
            <a:ext cx="426424" cy="422952"/>
          </a:xfrm>
          <a:prstGeom prst="rect">
            <a:avLst/>
          </a:prstGeom>
        </p:spPr>
      </p:pic>
      <p:sp>
        <p:nvSpPr>
          <p:cNvPr id="9" name="Rectangle 8">
            <a:extLst>
              <a:ext uri="{FF2B5EF4-FFF2-40B4-BE49-F238E27FC236}">
                <a16:creationId xmlns:a16="http://schemas.microsoft.com/office/drawing/2014/main" id="{F7242916-C931-43F1-906F-9A99A9DB45C6}"/>
              </a:ext>
            </a:extLst>
          </p:cNvPr>
          <p:cNvSpPr/>
          <p:nvPr userDrawn="1"/>
        </p:nvSpPr>
        <p:spPr>
          <a:xfrm>
            <a:off x="541732" y="1380226"/>
            <a:ext cx="1132123" cy="77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ndParaRPr>
          </a:p>
        </p:txBody>
      </p:sp>
      <p:sp>
        <p:nvSpPr>
          <p:cNvPr id="2" name="Title 1">
            <a:extLst>
              <a:ext uri="{FF2B5EF4-FFF2-40B4-BE49-F238E27FC236}">
                <a16:creationId xmlns:a16="http://schemas.microsoft.com/office/drawing/2014/main" id="{DB19798B-7DEF-441D-9B30-E9DBE5A00C5D}"/>
              </a:ext>
            </a:extLst>
          </p:cNvPr>
          <p:cNvSpPr>
            <a:spLocks noGrp="1"/>
          </p:cNvSpPr>
          <p:nvPr>
            <p:ph type="title" hasCustomPrompt="1"/>
          </p:nvPr>
        </p:nvSpPr>
        <p:spPr>
          <a:xfrm>
            <a:off x="506896" y="596348"/>
            <a:ext cx="4265129" cy="1461052"/>
          </a:xfrm>
          <a:prstGeom prst="rect">
            <a:avLst/>
          </a:prstGeom>
        </p:spPr>
        <p:txBody>
          <a:bodyPr anchor="t"/>
          <a:lstStyle>
            <a:lvl1pPr>
              <a:defRPr sz="3200"/>
            </a:lvl1pPr>
          </a:lstStyle>
          <a:p>
            <a:r>
              <a:rPr lang="en-US"/>
              <a:t>Click to add title text</a:t>
            </a:r>
          </a:p>
        </p:txBody>
      </p:sp>
      <p:pic>
        <p:nvPicPr>
          <p:cNvPr id="10" name="Picture 9" descr="Logo&#10;&#10;Description automatically generated">
            <a:extLst>
              <a:ext uri="{FF2B5EF4-FFF2-40B4-BE49-F238E27FC236}">
                <a16:creationId xmlns:a16="http://schemas.microsoft.com/office/drawing/2014/main" id="{04164373-40DB-A9B4-1E67-AAC51875BBF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0737" y="6196934"/>
            <a:ext cx="1568400" cy="495688"/>
          </a:xfrm>
          <a:prstGeom prst="rect">
            <a:avLst/>
          </a:prstGeom>
        </p:spPr>
      </p:pic>
    </p:spTree>
    <p:extLst>
      <p:ext uri="{BB962C8B-B14F-4D97-AF65-F5344CB8AC3E}">
        <p14:creationId xmlns:p14="http://schemas.microsoft.com/office/powerpoint/2010/main" val="1790054951"/>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IHI_Symbol.png">
            <a:extLst>
              <a:ext uri="{FF2B5EF4-FFF2-40B4-BE49-F238E27FC236}">
                <a16:creationId xmlns:a16="http://schemas.microsoft.com/office/drawing/2014/main" id="{279EB0E5-E2C4-4711-9023-A925A64D875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4510" y="6253880"/>
            <a:ext cx="387846" cy="382809"/>
          </a:xfrm>
          <a:prstGeom prst="rect">
            <a:avLst/>
          </a:prstGeom>
          <a:noFill/>
          <a:ln>
            <a:noFill/>
          </a:ln>
        </p:spPr>
      </p:pic>
      <p:sp>
        <p:nvSpPr>
          <p:cNvPr id="8" name="Title 1">
            <a:extLst>
              <a:ext uri="{FF2B5EF4-FFF2-40B4-BE49-F238E27FC236}">
                <a16:creationId xmlns:a16="http://schemas.microsoft.com/office/drawing/2014/main" id="{4C492B17-3198-487E-93BE-A3156EA8012D}"/>
              </a:ext>
            </a:extLst>
          </p:cNvPr>
          <p:cNvSpPr>
            <a:spLocks noGrp="1"/>
          </p:cNvSpPr>
          <p:nvPr>
            <p:ph type="title" hasCustomPrompt="1"/>
          </p:nvPr>
        </p:nvSpPr>
        <p:spPr>
          <a:xfrm>
            <a:off x="487017" y="586136"/>
            <a:ext cx="11066029"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cxnSp>
        <p:nvCxnSpPr>
          <p:cNvPr id="9" name="Straight Connector 8">
            <a:extLst>
              <a:ext uri="{FF2B5EF4-FFF2-40B4-BE49-F238E27FC236}">
                <a16:creationId xmlns:a16="http://schemas.microsoft.com/office/drawing/2014/main" id="{5929F877-F91B-49F5-9736-D6663912CAF5}"/>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4A229D3-93D9-CE12-450D-0F253796C72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5578" y="6195821"/>
            <a:ext cx="1563559" cy="495688"/>
          </a:xfrm>
          <a:prstGeom prst="rect">
            <a:avLst/>
          </a:prstGeom>
        </p:spPr>
      </p:pic>
    </p:spTree>
    <p:extLst>
      <p:ext uri="{BB962C8B-B14F-4D97-AF65-F5344CB8AC3E}">
        <p14:creationId xmlns:p14="http://schemas.microsoft.com/office/powerpoint/2010/main" val="1238897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HI_Symbol.png">
            <a:extLst>
              <a:ext uri="{FF2B5EF4-FFF2-40B4-BE49-F238E27FC236}">
                <a16:creationId xmlns:a16="http://schemas.microsoft.com/office/drawing/2014/main" id="{42969113-291E-4387-8CAA-17FCDB7C0F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4510" y="6253880"/>
            <a:ext cx="387846" cy="382809"/>
          </a:xfrm>
          <a:prstGeom prst="rect">
            <a:avLst/>
          </a:prstGeom>
          <a:noFill/>
          <a:ln>
            <a:noFill/>
          </a:ln>
        </p:spPr>
      </p:pic>
      <p:sp>
        <p:nvSpPr>
          <p:cNvPr id="2" name="Rectangle 1">
            <a:extLst>
              <a:ext uri="{FF2B5EF4-FFF2-40B4-BE49-F238E27FC236}">
                <a16:creationId xmlns:a16="http://schemas.microsoft.com/office/drawing/2014/main" id="{A1C42D2D-730F-43B8-9373-2039FA6C8492}"/>
              </a:ext>
            </a:extLst>
          </p:cNvPr>
          <p:cNvSpPr/>
          <p:nvPr userDrawn="1"/>
        </p:nvSpPr>
        <p:spPr>
          <a:xfrm>
            <a:off x="619125" y="1266825"/>
            <a:ext cx="1209675" cy="171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ndParaRPr>
          </a:p>
        </p:txBody>
      </p:sp>
      <p:pic>
        <p:nvPicPr>
          <p:cNvPr id="4" name="Picture 3">
            <a:extLst>
              <a:ext uri="{FF2B5EF4-FFF2-40B4-BE49-F238E27FC236}">
                <a16:creationId xmlns:a16="http://schemas.microsoft.com/office/drawing/2014/main" id="{FE83815F-DDD7-66F6-2B48-A876AACD585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5578" y="6195821"/>
            <a:ext cx="1563559" cy="495688"/>
          </a:xfrm>
          <a:prstGeom prst="rect">
            <a:avLst/>
          </a:prstGeom>
        </p:spPr>
      </p:pic>
    </p:spTree>
    <p:extLst>
      <p:ext uri="{BB962C8B-B14F-4D97-AF65-F5344CB8AC3E}">
        <p14:creationId xmlns:p14="http://schemas.microsoft.com/office/powerpoint/2010/main" val="3074316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Blue">
    <p:bg>
      <p:bgRef idx="1001">
        <a:schemeClr val="bg2"/>
      </p:bgRef>
    </p:bg>
    <p:spTree>
      <p:nvGrpSpPr>
        <p:cNvPr id="1" name=""/>
        <p:cNvGrpSpPr/>
        <p:nvPr/>
      </p:nvGrpSpPr>
      <p:grpSpPr>
        <a:xfrm>
          <a:off x="0" y="0"/>
          <a:ext cx="0" cy="0"/>
          <a:chOff x="0" y="0"/>
          <a:chExt cx="0" cy="0"/>
        </a:xfrm>
      </p:grpSpPr>
      <p:pic>
        <p:nvPicPr>
          <p:cNvPr id="5" name="Picture 4" descr="IHI_Symbol.png">
            <a:extLst>
              <a:ext uri="{FF2B5EF4-FFF2-40B4-BE49-F238E27FC236}">
                <a16:creationId xmlns:a16="http://schemas.microsoft.com/office/drawing/2014/main" id="{42969113-291E-4387-8CAA-17FCDB7C0F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4510" y="6253880"/>
            <a:ext cx="387846" cy="382809"/>
          </a:xfrm>
          <a:prstGeom prst="rect">
            <a:avLst/>
          </a:prstGeom>
          <a:noFill/>
          <a:ln>
            <a:noFill/>
          </a:ln>
        </p:spPr>
      </p:pic>
      <p:sp>
        <p:nvSpPr>
          <p:cNvPr id="3" name="Rectangle 2">
            <a:extLst>
              <a:ext uri="{FF2B5EF4-FFF2-40B4-BE49-F238E27FC236}">
                <a16:creationId xmlns:a16="http://schemas.microsoft.com/office/drawing/2014/main" id="{93634B0E-1F0F-4FBE-86D9-594916AA709C}"/>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ndParaRPr>
          </a:p>
        </p:txBody>
      </p:sp>
      <p:pic>
        <p:nvPicPr>
          <p:cNvPr id="4" name="Picture 3" descr="Text&#10;&#10;Description automatically generated">
            <a:extLst>
              <a:ext uri="{FF2B5EF4-FFF2-40B4-BE49-F238E27FC236}">
                <a16:creationId xmlns:a16="http://schemas.microsoft.com/office/drawing/2014/main" id="{7ADA2DB8-7EED-4446-9946-289365D0B71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66589"/>
          <a:stretch/>
        </p:blipFill>
        <p:spPr>
          <a:xfrm>
            <a:off x="11587683" y="6248400"/>
            <a:ext cx="426424" cy="422952"/>
          </a:xfrm>
          <a:prstGeom prst="rect">
            <a:avLst/>
          </a:prstGeom>
        </p:spPr>
      </p:pic>
      <p:sp>
        <p:nvSpPr>
          <p:cNvPr id="2" name="Rectangle 1">
            <a:extLst>
              <a:ext uri="{FF2B5EF4-FFF2-40B4-BE49-F238E27FC236}">
                <a16:creationId xmlns:a16="http://schemas.microsoft.com/office/drawing/2014/main" id="{1C1D9E03-CB34-46C0-905D-6B02BA526CFD}"/>
              </a:ext>
            </a:extLst>
          </p:cNvPr>
          <p:cNvSpPr/>
          <p:nvPr userDrawn="1"/>
        </p:nvSpPr>
        <p:spPr>
          <a:xfrm>
            <a:off x="571500" y="1371600"/>
            <a:ext cx="1171575" cy="180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ndParaRPr>
          </a:p>
        </p:txBody>
      </p:sp>
      <p:pic>
        <p:nvPicPr>
          <p:cNvPr id="6" name="Picture 5" descr="Logo&#10;&#10;Description automatically generated">
            <a:extLst>
              <a:ext uri="{FF2B5EF4-FFF2-40B4-BE49-F238E27FC236}">
                <a16:creationId xmlns:a16="http://schemas.microsoft.com/office/drawing/2014/main" id="{478C00BC-D76D-379A-E909-5E80FA452A7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630737" y="6196934"/>
            <a:ext cx="1568400" cy="495688"/>
          </a:xfrm>
          <a:prstGeom prst="rect">
            <a:avLst/>
          </a:prstGeom>
        </p:spPr>
      </p:pic>
    </p:spTree>
    <p:extLst>
      <p:ext uri="{BB962C8B-B14F-4D97-AF65-F5344CB8AC3E}">
        <p14:creationId xmlns:p14="http://schemas.microsoft.com/office/powerpoint/2010/main" val="2316602190"/>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8869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Blank Page">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C0243DE9-8C8F-94BE-10D9-4998CE0DCEDC}"/>
              </a:ext>
            </a:extLst>
          </p:cNvPr>
          <p:cNvSpPr txBox="1">
            <a:spLocks noGrp="1"/>
          </p:cNvSpPr>
          <p:nvPr>
            <p:ph type="sldNum" sz="quarter" idx="8"/>
          </p:nvPr>
        </p:nvSpPr>
        <p:spPr>
          <a:xfrm>
            <a:off x="241301" y="6044970"/>
            <a:ext cx="736604" cy="365129"/>
          </a:xfrm>
        </p:spPr>
        <p:txBody>
          <a:bodyPr/>
          <a:lstStyle>
            <a:lvl1pPr>
              <a:defRPr/>
            </a:lvl1pPr>
          </a:lstStyle>
          <a:p>
            <a:pPr lvl="0"/>
            <a:fld id="{A4BBF53F-714D-4643-9FF4-AA6CE0B4E685}" type="slidenum">
              <a:t>‹#›</a:t>
            </a:fld>
            <a:endParaRPr lang="en-US"/>
          </a:p>
        </p:txBody>
      </p:sp>
      <p:pic>
        <p:nvPicPr>
          <p:cNvPr id="3" name="Picture 3">
            <a:extLst>
              <a:ext uri="{FF2B5EF4-FFF2-40B4-BE49-F238E27FC236}">
                <a16:creationId xmlns:a16="http://schemas.microsoft.com/office/drawing/2014/main" id="{2EECE91E-FB3D-20F9-461D-9064C5300BD8}"/>
              </a:ext>
            </a:extLst>
          </p:cNvPr>
          <p:cNvPicPr>
            <a:picLocks noChangeAspect="1"/>
          </p:cNvPicPr>
          <p:nvPr/>
        </p:nvPicPr>
        <p:blipFill>
          <a:blip r:embed="rId2"/>
          <a:stretch>
            <a:fillRect/>
          </a:stretch>
        </p:blipFill>
        <p:spPr>
          <a:xfrm>
            <a:off x="10061088" y="6001134"/>
            <a:ext cx="1889616" cy="599060"/>
          </a:xfrm>
          <a:prstGeom prst="rect">
            <a:avLst/>
          </a:prstGeom>
          <a:noFill/>
          <a:ln cap="flat">
            <a:noFill/>
          </a:ln>
        </p:spPr>
      </p:pic>
    </p:spTree>
    <p:extLst>
      <p:ext uri="{BB962C8B-B14F-4D97-AF65-F5344CB8AC3E}">
        <p14:creationId xmlns:p14="http://schemas.microsoft.com/office/powerpoint/2010/main" val="24457386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70290-CA29-C4AA-B81F-7864140F8E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5508E2-D8F0-13F2-AD85-EAA45C478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5C0994-1D52-F0B0-5F24-5E8AB8F5CCBB}"/>
              </a:ext>
            </a:extLst>
          </p:cNvPr>
          <p:cNvSpPr>
            <a:spLocks noGrp="1"/>
          </p:cNvSpPr>
          <p:nvPr>
            <p:ph type="dt" sz="half" idx="10"/>
          </p:nvPr>
        </p:nvSpPr>
        <p:spPr/>
        <p:txBody>
          <a:bodyPr/>
          <a:lstStyle/>
          <a:p>
            <a:fld id="{75A5766E-E4CD-BB40-8C9D-1CFBBBF10989}" type="datetimeFigureOut">
              <a:rPr lang="en-US" smtClean="0"/>
              <a:t>10/31/2025</a:t>
            </a:fld>
            <a:endParaRPr lang="en-US"/>
          </a:p>
        </p:txBody>
      </p:sp>
      <p:sp>
        <p:nvSpPr>
          <p:cNvPr id="5" name="Footer Placeholder 4">
            <a:extLst>
              <a:ext uri="{FF2B5EF4-FFF2-40B4-BE49-F238E27FC236}">
                <a16:creationId xmlns:a16="http://schemas.microsoft.com/office/drawing/2014/main" id="{835C54BF-759B-FEA8-282A-96F994584F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74C6C1-8B42-77DA-3CE2-D2383A05E2C8}"/>
              </a:ext>
            </a:extLst>
          </p:cNvPr>
          <p:cNvSpPr>
            <a:spLocks noGrp="1"/>
          </p:cNvSpPr>
          <p:nvPr>
            <p:ph type="sldNum" sz="quarter" idx="12"/>
          </p:nvPr>
        </p:nvSpPr>
        <p:spPr/>
        <p:txBody>
          <a:bodyPr/>
          <a:lstStyle/>
          <a:p>
            <a:fld id="{578D8051-1854-9A48-A4A7-18D1086B91A5}" type="slidenum">
              <a:rPr lang="en-US" smtClean="0"/>
              <a:t>‹#›</a:t>
            </a:fld>
            <a:endParaRPr lang="en-US"/>
          </a:p>
        </p:txBody>
      </p:sp>
    </p:spTree>
    <p:extLst>
      <p:ext uri="{BB962C8B-B14F-4D97-AF65-F5344CB8AC3E}">
        <p14:creationId xmlns:p14="http://schemas.microsoft.com/office/powerpoint/2010/main" val="1211500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510212" y="576197"/>
            <a:ext cx="11042834"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510212" y="1825625"/>
            <a:ext cx="11042834" cy="4351338"/>
          </a:xfrm>
          <a:prstGeom prst="rect">
            <a:avLst/>
          </a:prstGeom>
        </p:spPr>
        <p:txBody>
          <a:bodyPr/>
          <a:lstStyle>
            <a:lvl1pPr marL="0" indent="0">
              <a:buNone/>
              <a:defRPr sz="2200">
                <a:latin typeface="Roboto" panose="02000000000000000000" pitchFamily="2" charset="0"/>
              </a:defRPr>
            </a:lvl1pPr>
            <a:lvl2pPr>
              <a:defRPr sz="2000">
                <a:latin typeface="Roboto" panose="02000000000000000000" pitchFamily="2" charset="0"/>
              </a:defRPr>
            </a:lvl2pPr>
            <a:lvl3pPr>
              <a:defRPr sz="2000">
                <a:latin typeface="Roboto" panose="02000000000000000000" pitchFamily="2" charset="0"/>
              </a:defRPr>
            </a:lvl3pPr>
            <a:lvl4pPr>
              <a:defRPr sz="2000">
                <a:latin typeface="Roboto" panose="02000000000000000000" pitchFamily="2" charset="0"/>
              </a:defRPr>
            </a:lvl4pPr>
          </a:lstStyle>
          <a:p>
            <a:pPr lvl="0"/>
            <a:r>
              <a:rPr lang="en-US" dirty="0"/>
              <a:t>Click to add body text</a:t>
            </a:r>
          </a:p>
          <a:p>
            <a:pPr lvl="1"/>
            <a:r>
              <a:rPr lang="en-US" dirty="0"/>
              <a:t>Bullet one</a:t>
            </a:r>
          </a:p>
          <a:p>
            <a:pPr lvl="2"/>
            <a:r>
              <a:rPr lang="en-US" dirty="0"/>
              <a:t>Bullet two</a:t>
            </a:r>
          </a:p>
          <a:p>
            <a:pPr lvl="3"/>
            <a:r>
              <a:rPr lang="en-US" dirty="0"/>
              <a:t>Bullet three</a:t>
            </a:r>
          </a:p>
        </p:txBody>
      </p:sp>
      <p:cxnSp>
        <p:nvCxnSpPr>
          <p:cNvPr id="8" name="Straight Connector 7">
            <a:extLst>
              <a:ext uri="{FF2B5EF4-FFF2-40B4-BE49-F238E27FC236}">
                <a16:creationId xmlns:a16="http://schemas.microsoft.com/office/drawing/2014/main" id="{D781F1D4-687D-4034-80F0-FE49D5B27C26}"/>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9" name="Picture 8" descr="IHI_Symbol.png">
            <a:extLst>
              <a:ext uri="{FF2B5EF4-FFF2-40B4-BE49-F238E27FC236}">
                <a16:creationId xmlns:a16="http://schemas.microsoft.com/office/drawing/2014/main" id="{B33FAD84-A598-4520-9000-AA436D9500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4510" y="6253880"/>
            <a:ext cx="387846" cy="382809"/>
          </a:xfrm>
          <a:prstGeom prst="rect">
            <a:avLst/>
          </a:prstGeom>
          <a:noFill/>
          <a:ln>
            <a:noFill/>
          </a:ln>
        </p:spPr>
      </p:pic>
      <p:pic>
        <p:nvPicPr>
          <p:cNvPr id="6" name="Picture 5">
            <a:extLst>
              <a:ext uri="{FF2B5EF4-FFF2-40B4-BE49-F238E27FC236}">
                <a16:creationId xmlns:a16="http://schemas.microsoft.com/office/drawing/2014/main" id="{7D5D06CA-A94E-E8A2-32EB-85CDE6234F0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5578" y="6195821"/>
            <a:ext cx="1563559" cy="495688"/>
          </a:xfrm>
          <a:prstGeom prst="rect">
            <a:avLst/>
          </a:prstGeom>
        </p:spPr>
      </p:pic>
    </p:spTree>
    <p:extLst>
      <p:ext uri="{BB962C8B-B14F-4D97-AF65-F5344CB8AC3E}">
        <p14:creationId xmlns:p14="http://schemas.microsoft.com/office/powerpoint/2010/main" val="13977788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Slide ">
    <p:bg>
      <p:bgRef idx="1001">
        <a:schemeClr val="bg2"/>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6E8D7FA-A28C-4DB0-BCD6-B3873209CD4F}"/>
              </a:ext>
            </a:extLst>
          </p:cNvPr>
          <p:cNvGrpSpPr/>
          <p:nvPr userDrawn="1"/>
        </p:nvGrpSpPr>
        <p:grpSpPr>
          <a:xfrm>
            <a:off x="5560013" y="-168255"/>
            <a:ext cx="7910396" cy="7757873"/>
            <a:chOff x="5758796" y="-58925"/>
            <a:chExt cx="7910396" cy="7757873"/>
          </a:xfrm>
        </p:grpSpPr>
        <p:sp>
          <p:nvSpPr>
            <p:cNvPr id="7" name="Graphic 4">
              <a:extLst>
                <a:ext uri="{FF2B5EF4-FFF2-40B4-BE49-F238E27FC236}">
                  <a16:creationId xmlns:a16="http://schemas.microsoft.com/office/drawing/2014/main" id="{B9167257-1687-42A0-A560-868D8FE8607F}"/>
                </a:ext>
              </a:extLst>
            </p:cNvPr>
            <p:cNvSpPr/>
            <p:nvPr userDrawn="1"/>
          </p:nvSpPr>
          <p:spPr>
            <a:xfrm rot="4319383">
              <a:off x="6305590" y="335345"/>
              <a:ext cx="7455928" cy="7271277"/>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7397 w 5586068"/>
                <a:gd name="connsiteY8" fmla="*/ 4322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748865" y="171228"/>
                    <a:pt x="3017397" y="4322"/>
                  </a:cubicBezTo>
                </a:path>
              </a:pathLst>
            </a:custGeom>
            <a:solidFill>
              <a:srgbClr val="FFFFFF">
                <a:alpha val="7059"/>
              </a:srgbClr>
            </a:solidFill>
            <a:ln w="32396" cap="flat">
              <a:noFill/>
              <a:prstDash val="solid"/>
              <a:miter/>
            </a:ln>
          </p:spPr>
          <p:txBody>
            <a:bodyPr rtlCol="0" anchor="ctr"/>
            <a:lstStyle/>
            <a:p>
              <a:endParaRPr lang="en-US"/>
            </a:p>
          </p:txBody>
        </p:sp>
        <p:sp>
          <p:nvSpPr>
            <p:cNvPr id="8" name="Graphic 2">
              <a:extLst>
                <a:ext uri="{FF2B5EF4-FFF2-40B4-BE49-F238E27FC236}">
                  <a16:creationId xmlns:a16="http://schemas.microsoft.com/office/drawing/2014/main" id="{CA4F78D1-6883-4A5A-9AB7-6AEA19128E4D}"/>
                </a:ext>
              </a:extLst>
            </p:cNvPr>
            <p:cNvSpPr/>
            <p:nvPr userDrawn="1"/>
          </p:nvSpPr>
          <p:spPr>
            <a:xfrm rot="15014318" flipV="1">
              <a:off x="5793614" y="-93743"/>
              <a:ext cx="7194510" cy="7264145"/>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9034 w 5586068"/>
                <a:gd name="connsiteY8" fmla="*/ 54474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22491 w 5586068"/>
                <a:gd name="connsiteY8" fmla="*/ 32125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83922 w 5586068"/>
                <a:gd name="connsiteY8" fmla="*/ 15110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815390" y="182016"/>
                    <a:pt x="3083922" y="15110"/>
                  </a:cubicBezTo>
                </a:path>
              </a:pathLst>
            </a:custGeom>
            <a:solidFill>
              <a:srgbClr val="FFFFFF">
                <a:alpha val="5882"/>
              </a:srgbClr>
            </a:solidFill>
            <a:ln w="32396" cap="flat">
              <a:noFill/>
              <a:prstDash val="solid"/>
              <a:miter/>
            </a:ln>
          </p:spPr>
          <p:txBody>
            <a:bodyPr rtlCol="0" anchor="ctr"/>
            <a:lstStyle/>
            <a:p>
              <a:endParaRPr lang="en-US"/>
            </a:p>
          </p:txBody>
        </p:sp>
      </p:grpSp>
      <p:pic>
        <p:nvPicPr>
          <p:cNvPr id="9" name="Picture 8" descr="Text&#10;&#10;Description automatically generated">
            <a:extLst>
              <a:ext uri="{FF2B5EF4-FFF2-40B4-BE49-F238E27FC236}">
                <a16:creationId xmlns:a16="http://schemas.microsoft.com/office/drawing/2014/main" id="{4C510D50-9CC4-40D3-A000-28F22E8BAD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5477" y="596236"/>
            <a:ext cx="2351676" cy="779308"/>
          </a:xfrm>
          <a:prstGeom prst="rect">
            <a:avLst/>
          </a:prstGeom>
        </p:spPr>
      </p:pic>
      <p:sp>
        <p:nvSpPr>
          <p:cNvPr id="3" name="Subtitle 2">
            <a:extLst>
              <a:ext uri="{FF2B5EF4-FFF2-40B4-BE49-F238E27FC236}">
                <a16:creationId xmlns:a16="http://schemas.microsoft.com/office/drawing/2014/main" id="{C9FE86D3-2E66-4025-B944-4D2849DE0842}"/>
              </a:ext>
            </a:extLst>
          </p:cNvPr>
          <p:cNvSpPr>
            <a:spLocks noGrp="1"/>
          </p:cNvSpPr>
          <p:nvPr>
            <p:ph type="subTitle" idx="1" hasCustomPrompt="1"/>
          </p:nvPr>
        </p:nvSpPr>
        <p:spPr>
          <a:xfrm>
            <a:off x="524520" y="5919145"/>
            <a:ext cx="10933353" cy="687139"/>
          </a:xfrm>
          <a:prstGeom prst="rect">
            <a:avLst/>
          </a:prstGeom>
        </p:spPr>
        <p:txBody>
          <a:bodyPr>
            <a:normAutofit/>
          </a:bodyPr>
          <a:lstStyle>
            <a:lvl1pPr marL="0" indent="0" algn="l">
              <a:lnSpc>
                <a:spcPts val="2000"/>
              </a:lnSpc>
              <a:spcBef>
                <a:spcPts val="0"/>
              </a:spcBef>
              <a:buNone/>
              <a:defRPr sz="16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If needed, add who this deck was prepared for and the date</a:t>
            </a:r>
          </a:p>
        </p:txBody>
      </p:sp>
      <p:sp>
        <p:nvSpPr>
          <p:cNvPr id="2" name="Title 1">
            <a:extLst>
              <a:ext uri="{FF2B5EF4-FFF2-40B4-BE49-F238E27FC236}">
                <a16:creationId xmlns:a16="http://schemas.microsoft.com/office/drawing/2014/main" id="{26D48251-1190-41A2-95FF-730440743AF8}"/>
              </a:ext>
            </a:extLst>
          </p:cNvPr>
          <p:cNvSpPr>
            <a:spLocks noGrp="1"/>
          </p:cNvSpPr>
          <p:nvPr>
            <p:ph type="ctrTitle" hasCustomPrompt="1"/>
          </p:nvPr>
        </p:nvSpPr>
        <p:spPr>
          <a:xfrm>
            <a:off x="511027" y="2115130"/>
            <a:ext cx="11077999" cy="1869054"/>
          </a:xfrm>
          <a:prstGeom prst="rect">
            <a:avLst/>
          </a:prstGeom>
        </p:spPr>
        <p:txBody>
          <a:bodyPr anchor="t">
            <a:noAutofit/>
          </a:bodyPr>
          <a:lstStyle>
            <a:lvl1pPr algn="l">
              <a:lnSpc>
                <a:spcPct val="100000"/>
              </a:lnSpc>
              <a:defRPr sz="6600">
                <a:latin typeface="Roboto Medium" panose="02000000000000000000" pitchFamily="2" charset="0"/>
                <a:ea typeface="Roboto Medium" panose="02000000000000000000" pitchFamily="2" charset="0"/>
              </a:defRPr>
            </a:lvl1pPr>
          </a:lstStyle>
          <a:p>
            <a:r>
              <a:rPr lang="en-US"/>
              <a:t>Click here to add the title of this deck</a:t>
            </a:r>
          </a:p>
        </p:txBody>
      </p:sp>
      <p:sp>
        <p:nvSpPr>
          <p:cNvPr id="17" name="Text Placeholder 16">
            <a:extLst>
              <a:ext uri="{FF2B5EF4-FFF2-40B4-BE49-F238E27FC236}">
                <a16:creationId xmlns:a16="http://schemas.microsoft.com/office/drawing/2014/main" id="{4F985FE0-B1DA-4EDC-AA7B-3D8FA4F652AB}"/>
              </a:ext>
            </a:extLst>
          </p:cNvPr>
          <p:cNvSpPr>
            <a:spLocks noGrp="1"/>
          </p:cNvSpPr>
          <p:nvPr>
            <p:ph type="body" sz="quarter" idx="10" hasCustomPrompt="1"/>
          </p:nvPr>
        </p:nvSpPr>
        <p:spPr>
          <a:xfrm>
            <a:off x="543560" y="4131720"/>
            <a:ext cx="11045465" cy="914400"/>
          </a:xfrm>
          <a:prstGeom prst="rect">
            <a:avLst/>
          </a:prstGeom>
        </p:spPr>
        <p:txBody>
          <a:bodyPr anchor="t">
            <a:normAutofit/>
          </a:bodyPr>
          <a:lstStyle>
            <a:lvl1pPr marL="0" indent="0">
              <a:lnSpc>
                <a:spcPct val="100000"/>
              </a:lnSpc>
              <a:spcBef>
                <a:spcPts val="0"/>
              </a:spcBef>
              <a:buNone/>
              <a:defRPr sz="3600"/>
            </a:lvl1pPr>
          </a:lstStyle>
          <a:p>
            <a:pPr lvl="0"/>
            <a:r>
              <a:rPr lang="en-US"/>
              <a:t>Click here to add a subtitle, if needed</a:t>
            </a:r>
          </a:p>
        </p:txBody>
      </p:sp>
      <p:sp>
        <p:nvSpPr>
          <p:cNvPr id="6" name="Rectangle 5">
            <a:extLst>
              <a:ext uri="{FF2B5EF4-FFF2-40B4-BE49-F238E27FC236}">
                <a16:creationId xmlns:a16="http://schemas.microsoft.com/office/drawing/2014/main" id="{44A52A5F-731D-4F65-A598-D8805ED8EB25}"/>
              </a:ext>
            </a:extLst>
          </p:cNvPr>
          <p:cNvSpPr/>
          <p:nvPr userDrawn="1"/>
        </p:nvSpPr>
        <p:spPr>
          <a:xfrm>
            <a:off x="11667480" y="6183984"/>
            <a:ext cx="216817" cy="593888"/>
          </a:xfrm>
          <a:prstGeom prst="rect">
            <a:avLst/>
          </a:prstGeom>
          <a:solidFill>
            <a:srgbClr val="12A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DEB23CF-DC6F-48CB-9FD9-C50EE85AAFF2}"/>
              </a:ext>
            </a:extLst>
          </p:cNvPr>
          <p:cNvSpPr/>
          <p:nvPr userDrawn="1"/>
        </p:nvSpPr>
        <p:spPr>
          <a:xfrm>
            <a:off x="635477" y="1375544"/>
            <a:ext cx="985933" cy="1327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2772834"/>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Graphic - whit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615791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Picture">
  <p:cSld name="Title and Picture">
    <p:spTree>
      <p:nvGrpSpPr>
        <p:cNvPr id="1" name="Shape 38"/>
        <p:cNvGrpSpPr/>
        <p:nvPr/>
      </p:nvGrpSpPr>
      <p:grpSpPr>
        <a:xfrm>
          <a:off x="0" y="0"/>
          <a:ext cx="0" cy="0"/>
          <a:chOff x="0" y="0"/>
          <a:chExt cx="0" cy="0"/>
        </a:xfrm>
      </p:grpSpPr>
      <p:sp>
        <p:nvSpPr>
          <p:cNvPr id="39" name="Google Shape;39;p280"/>
          <p:cNvSpPr txBox="1">
            <a:spLocks noGrp="1"/>
          </p:cNvSpPr>
          <p:nvPr>
            <p:ph type="title"/>
          </p:nvPr>
        </p:nvSpPr>
        <p:spPr>
          <a:xfrm>
            <a:off x="609600" y="431891"/>
            <a:ext cx="10972800" cy="7620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5333"/>
              <a:buNone/>
              <a:defRPr sz="4533">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80"/>
          <p:cNvSpPr>
            <a:spLocks noGrp="1"/>
          </p:cNvSpPr>
          <p:nvPr>
            <p:ph type="pic" idx="2"/>
          </p:nvPr>
        </p:nvSpPr>
        <p:spPr>
          <a:xfrm>
            <a:off x="609600" y="1453988"/>
            <a:ext cx="10972800" cy="3959261"/>
          </a:xfrm>
          <a:prstGeom prst="rect">
            <a:avLst/>
          </a:prstGeom>
          <a:noFill/>
          <a:ln>
            <a:noFill/>
          </a:ln>
        </p:spPr>
      </p:sp>
      <p:sp>
        <p:nvSpPr>
          <p:cNvPr id="41" name="Google Shape;41;p280"/>
          <p:cNvSpPr txBox="1">
            <a:spLocks noGrp="1"/>
          </p:cNvSpPr>
          <p:nvPr>
            <p:ph type="sldNum" idx="12"/>
          </p:nvPr>
        </p:nvSpPr>
        <p:spPr>
          <a:xfrm>
            <a:off x="241306" y="6044970"/>
            <a:ext cx="736601" cy="365125"/>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600"/>
              <a:buFont typeface="Arial"/>
              <a:buNone/>
              <a:defRPr sz="1600" b="1" i="0" u="none" strike="noStrike" cap="none">
                <a:solidFill>
                  <a:srgbClr val="B9DC8A"/>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600"/>
              <a:buFont typeface="Arial"/>
              <a:buNone/>
              <a:defRPr sz="1600" b="1" i="0" u="none" strike="noStrike" cap="none">
                <a:solidFill>
                  <a:srgbClr val="B9DC8A"/>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600"/>
              <a:buFont typeface="Arial"/>
              <a:buNone/>
              <a:defRPr sz="1600" b="1" i="0" u="none" strike="noStrike" cap="none">
                <a:solidFill>
                  <a:srgbClr val="B9DC8A"/>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600"/>
              <a:buFont typeface="Arial"/>
              <a:buNone/>
              <a:defRPr sz="1600" b="1" i="0" u="none" strike="noStrike" cap="none">
                <a:solidFill>
                  <a:srgbClr val="B9DC8A"/>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600"/>
              <a:buFont typeface="Arial"/>
              <a:buNone/>
              <a:defRPr sz="1600" b="1" i="0" u="none" strike="noStrike" cap="none">
                <a:solidFill>
                  <a:srgbClr val="B9DC8A"/>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600"/>
              <a:buFont typeface="Arial"/>
              <a:buNone/>
              <a:defRPr sz="1600" b="1" i="0" u="none" strike="noStrike" cap="none">
                <a:solidFill>
                  <a:srgbClr val="B9DC8A"/>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600"/>
              <a:buFont typeface="Arial"/>
              <a:buNone/>
              <a:defRPr sz="1600" b="1" i="0" u="none" strike="noStrike" cap="none">
                <a:solidFill>
                  <a:srgbClr val="B9DC8A"/>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600"/>
              <a:buFont typeface="Arial"/>
              <a:buNone/>
              <a:defRPr sz="1600" b="1" i="0" u="none" strike="noStrike" cap="none">
                <a:solidFill>
                  <a:srgbClr val="B9DC8A"/>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600"/>
              <a:buFont typeface="Arial"/>
              <a:buNone/>
              <a:defRPr sz="1600" b="1" i="0" u="none" strike="noStrike" cap="none">
                <a:solidFill>
                  <a:srgbClr val="B9DC8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183402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41"/>
        <p:cNvGrpSpPr/>
        <p:nvPr/>
      </p:nvGrpSpPr>
      <p:grpSpPr>
        <a:xfrm>
          <a:off x="0" y="0"/>
          <a:ext cx="0" cy="0"/>
          <a:chOff x="0" y="0"/>
          <a:chExt cx="0" cy="0"/>
        </a:xfrm>
      </p:grpSpPr>
      <p:sp>
        <p:nvSpPr>
          <p:cNvPr id="142" name="Google Shape;142;p182"/>
          <p:cNvSpPr/>
          <p:nvPr/>
        </p:nvSpPr>
        <p:spPr>
          <a:xfrm>
            <a:off x="406400" y="1143000"/>
            <a:ext cx="11277600" cy="228600"/>
          </a:xfrm>
          <a:prstGeom prst="rect">
            <a:avLst/>
          </a:prstGeom>
          <a:solidFill>
            <a:schemeClr val="lt1"/>
          </a:solidFill>
          <a:ln>
            <a:noFill/>
          </a:ln>
        </p:spPr>
        <p:txBody>
          <a:bodyPr spcFirstLastPara="1" wrap="square" lIns="121868" tIns="60934" rIns="121868" bIns="60934"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399" b="0" i="0" u="none" strike="noStrike" cap="none">
              <a:solidFill>
                <a:schemeClr val="lt1"/>
              </a:solidFill>
              <a:latin typeface="Arial"/>
              <a:ea typeface="Arial"/>
              <a:cs typeface="Arial"/>
              <a:sym typeface="Arial"/>
            </a:endParaRPr>
          </a:p>
        </p:txBody>
      </p:sp>
      <p:sp>
        <p:nvSpPr>
          <p:cNvPr id="143" name="Google Shape;143;p182"/>
          <p:cNvSpPr txBox="1">
            <a:spLocks noGrp="1"/>
          </p:cNvSpPr>
          <p:nvPr>
            <p:ph type="title"/>
          </p:nvPr>
        </p:nvSpPr>
        <p:spPr>
          <a:xfrm>
            <a:off x="609600" y="411387"/>
            <a:ext cx="10972801" cy="9654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5333"/>
              <a:buNone/>
              <a:defRPr sz="4499">
                <a:solidFill>
                  <a:srgbClr val="008DA8"/>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182"/>
          <p:cNvSpPr txBox="1">
            <a:spLocks noGrp="1"/>
          </p:cNvSpPr>
          <p:nvPr>
            <p:ph type="body" idx="1"/>
          </p:nvPr>
        </p:nvSpPr>
        <p:spPr>
          <a:xfrm>
            <a:off x="609600" y="1609346"/>
            <a:ext cx="10972801" cy="4118700"/>
          </a:xfrm>
          <a:prstGeom prst="rect">
            <a:avLst/>
          </a:prstGeom>
          <a:noFill/>
          <a:ln>
            <a:noFill/>
          </a:ln>
        </p:spPr>
        <p:txBody>
          <a:bodyPr spcFirstLastPara="1" wrap="square" lIns="0" tIns="0" rIns="0" bIns="0" anchor="t" anchorCtr="0">
            <a:normAutofit/>
          </a:bodyPr>
          <a:lstStyle>
            <a:lvl1pPr marL="457063" lvl="0" indent="-489184" algn="l">
              <a:lnSpc>
                <a:spcPct val="100000"/>
              </a:lnSpc>
              <a:spcBef>
                <a:spcPts val="747"/>
              </a:spcBef>
              <a:spcAft>
                <a:spcPts val="0"/>
              </a:spcAft>
              <a:buClr>
                <a:srgbClr val="008DA8"/>
              </a:buClr>
              <a:buSzPts val="4106"/>
              <a:buChar char="•"/>
              <a:defRPr sz="3199">
                <a:solidFill>
                  <a:srgbClr val="0E395B"/>
                </a:solidFill>
                <a:latin typeface="Century Gothic"/>
                <a:ea typeface="Century Gothic"/>
                <a:cs typeface="Century Gothic"/>
                <a:sym typeface="Century Gothic"/>
              </a:defRPr>
            </a:lvl1pPr>
            <a:lvl2pPr marL="914126" lvl="1" indent="-401199" algn="l">
              <a:lnSpc>
                <a:spcPct val="100000"/>
              </a:lnSpc>
              <a:spcBef>
                <a:spcPts val="640"/>
              </a:spcBef>
              <a:spcAft>
                <a:spcPts val="0"/>
              </a:spcAft>
              <a:buSzPts val="2720"/>
              <a:buChar char="–"/>
              <a:defRPr sz="2699">
                <a:solidFill>
                  <a:srgbClr val="0E395B"/>
                </a:solidFill>
                <a:latin typeface="Century Gothic"/>
                <a:ea typeface="Century Gothic"/>
                <a:cs typeface="Century Gothic"/>
                <a:sym typeface="Century Gothic"/>
              </a:defRPr>
            </a:lvl2pPr>
            <a:lvl3pPr marL="1371189" lvl="2" indent="-372442" algn="l">
              <a:lnSpc>
                <a:spcPct val="100000"/>
              </a:lnSpc>
              <a:spcBef>
                <a:spcPts val="533"/>
              </a:spcBef>
              <a:spcAft>
                <a:spcPts val="0"/>
              </a:spcAft>
              <a:buSzPts val="2267"/>
              <a:buChar char="–"/>
              <a:defRPr sz="2399">
                <a:solidFill>
                  <a:srgbClr val="0E395B"/>
                </a:solidFill>
                <a:latin typeface="Century Gothic"/>
                <a:ea typeface="Century Gothic"/>
                <a:cs typeface="Century Gothic"/>
                <a:sym typeface="Century Gothic"/>
              </a:defRPr>
            </a:lvl3pPr>
            <a:lvl4pPr marL="1828251" lvl="3" indent="-358032" algn="l">
              <a:lnSpc>
                <a:spcPct val="100000"/>
              </a:lnSpc>
              <a:spcBef>
                <a:spcPts val="480"/>
              </a:spcBef>
              <a:spcAft>
                <a:spcPts val="0"/>
              </a:spcAft>
              <a:buSzPts val="2040"/>
              <a:buChar char="–"/>
              <a:defRPr sz="2099">
                <a:solidFill>
                  <a:srgbClr val="0E395B"/>
                </a:solidFill>
                <a:latin typeface="Century Gothic"/>
                <a:ea typeface="Century Gothic"/>
                <a:cs typeface="Century Gothic"/>
                <a:sym typeface="Century Gothic"/>
              </a:defRPr>
            </a:lvl4pPr>
            <a:lvl5pPr marL="2285314" lvl="4" indent="-358032" algn="l">
              <a:lnSpc>
                <a:spcPct val="100000"/>
              </a:lnSpc>
              <a:spcBef>
                <a:spcPts val="480"/>
              </a:spcBef>
              <a:spcAft>
                <a:spcPts val="0"/>
              </a:spcAft>
              <a:buSzPts val="2040"/>
              <a:buChar char="–"/>
              <a:defRPr sz="2099">
                <a:solidFill>
                  <a:srgbClr val="0E395B"/>
                </a:solidFill>
                <a:latin typeface="Century Gothic"/>
                <a:ea typeface="Century Gothic"/>
                <a:cs typeface="Century Gothic"/>
                <a:sym typeface="Century Gothic"/>
              </a:defRPr>
            </a:lvl5pPr>
            <a:lvl6pPr marL="2742377" lvl="5" indent="-397835" algn="l">
              <a:lnSpc>
                <a:spcPct val="100000"/>
              </a:lnSpc>
              <a:spcBef>
                <a:spcPts val="533"/>
              </a:spcBef>
              <a:spcAft>
                <a:spcPts val="0"/>
              </a:spcAft>
              <a:buSzPts val="2667"/>
              <a:buChar char="•"/>
              <a:defRPr/>
            </a:lvl6pPr>
            <a:lvl7pPr marL="3199440" lvl="6" indent="-397835" algn="l">
              <a:lnSpc>
                <a:spcPct val="100000"/>
              </a:lnSpc>
              <a:spcBef>
                <a:spcPts val="533"/>
              </a:spcBef>
              <a:spcAft>
                <a:spcPts val="0"/>
              </a:spcAft>
              <a:buSzPts val="2667"/>
              <a:buChar char="•"/>
              <a:defRPr/>
            </a:lvl7pPr>
            <a:lvl8pPr marL="3656503" lvl="7" indent="-397835" algn="l">
              <a:lnSpc>
                <a:spcPct val="100000"/>
              </a:lnSpc>
              <a:spcBef>
                <a:spcPts val="533"/>
              </a:spcBef>
              <a:spcAft>
                <a:spcPts val="0"/>
              </a:spcAft>
              <a:buSzPts val="2667"/>
              <a:buChar char="•"/>
              <a:defRPr/>
            </a:lvl8pPr>
            <a:lvl9pPr marL="4113566" lvl="8" indent="-397835" algn="l">
              <a:lnSpc>
                <a:spcPct val="100000"/>
              </a:lnSpc>
              <a:spcBef>
                <a:spcPts val="533"/>
              </a:spcBef>
              <a:spcAft>
                <a:spcPts val="0"/>
              </a:spcAft>
              <a:buSzPts val="2667"/>
              <a:buChar char="•"/>
              <a:defRPr/>
            </a:lvl9pPr>
          </a:lstStyle>
          <a:p>
            <a:endParaRPr/>
          </a:p>
        </p:txBody>
      </p:sp>
      <p:sp>
        <p:nvSpPr>
          <p:cNvPr id="145" name="Google Shape;145;p182"/>
          <p:cNvSpPr txBox="1">
            <a:spLocks noGrp="1"/>
          </p:cNvSpPr>
          <p:nvPr>
            <p:ph type="sldNum" idx="12"/>
          </p:nvPr>
        </p:nvSpPr>
        <p:spPr>
          <a:xfrm>
            <a:off x="241305" y="6104203"/>
            <a:ext cx="736500" cy="3651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600"/>
              <a:buFont typeface="Arial"/>
              <a:buNone/>
              <a:defRPr sz="1600" b="1" i="0" u="none" strike="noStrike" cap="none">
                <a:solidFill>
                  <a:srgbClr val="B9DC8A"/>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600"/>
              <a:buFont typeface="Arial"/>
              <a:buNone/>
              <a:defRPr sz="1600" b="1" i="0" u="none" strike="noStrike" cap="none">
                <a:solidFill>
                  <a:srgbClr val="B9DC8A"/>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600"/>
              <a:buFont typeface="Arial"/>
              <a:buNone/>
              <a:defRPr sz="1600" b="1" i="0" u="none" strike="noStrike" cap="none">
                <a:solidFill>
                  <a:srgbClr val="B9DC8A"/>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600"/>
              <a:buFont typeface="Arial"/>
              <a:buNone/>
              <a:defRPr sz="1600" b="1" i="0" u="none" strike="noStrike" cap="none">
                <a:solidFill>
                  <a:srgbClr val="B9DC8A"/>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600"/>
              <a:buFont typeface="Arial"/>
              <a:buNone/>
              <a:defRPr sz="1600" b="1" i="0" u="none" strike="noStrike" cap="none">
                <a:solidFill>
                  <a:srgbClr val="B9DC8A"/>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600"/>
              <a:buFont typeface="Arial"/>
              <a:buNone/>
              <a:defRPr sz="1600" b="1" i="0" u="none" strike="noStrike" cap="none">
                <a:solidFill>
                  <a:srgbClr val="B9DC8A"/>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600"/>
              <a:buFont typeface="Arial"/>
              <a:buNone/>
              <a:defRPr sz="1600" b="1" i="0" u="none" strike="noStrike" cap="none">
                <a:solidFill>
                  <a:srgbClr val="B9DC8A"/>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600"/>
              <a:buFont typeface="Arial"/>
              <a:buNone/>
              <a:defRPr sz="1600" b="1" i="0" u="none" strike="noStrike" cap="none">
                <a:solidFill>
                  <a:srgbClr val="B9DC8A"/>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600"/>
              <a:buFont typeface="Arial"/>
              <a:buNone/>
              <a:defRPr sz="1600" b="1" i="0" u="none" strike="noStrike" cap="none">
                <a:solidFill>
                  <a:srgbClr val="B9DC8A"/>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656907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without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a:t>Click to add title for one-column layout</a:t>
            </a:r>
          </a:p>
        </p:txBody>
      </p:sp>
      <p:sp>
        <p:nvSpPr>
          <p:cNvPr id="3" name="Content Placeholder 2"/>
          <p:cNvSpPr>
            <a:spLocks noGrp="1"/>
          </p:cNvSpPr>
          <p:nvPr>
            <p:ph idx="1" hasCustomPrompt="1"/>
          </p:nvPr>
        </p:nvSpPr>
        <p:spPr bwMode="gray">
          <a:xfrm>
            <a:off x="557929" y="1767532"/>
            <a:ext cx="8588453" cy="3977640"/>
          </a:xfrm>
        </p:spPr>
        <p:txBody>
          <a:bodyPr/>
          <a:lstStyle>
            <a:lvl1pPr>
              <a:defRPr cap="none" baseline="0">
                <a:solidFill>
                  <a:schemeClr val="tx2"/>
                </a:solidFill>
              </a:defRPr>
            </a:lvl1pPr>
            <a:lvl2pPr>
              <a:defRPr>
                <a:solidFill>
                  <a:schemeClr val="tx2"/>
                </a:solidFill>
              </a:defRPr>
            </a:lvl2pPr>
            <a:lvl3pPr>
              <a:defRPr baseline="0">
                <a:solidFill>
                  <a:schemeClr val="tx2"/>
                </a:solidFill>
              </a:defRPr>
            </a:lvl3pPr>
            <a:lvl4pPr>
              <a:defRPr>
                <a:solidFill>
                  <a:schemeClr val="tx2"/>
                </a:solidFill>
              </a:defRPr>
            </a:lvl4pPr>
            <a:lvl5pPr>
              <a:defRPr baseline="0">
                <a:solidFill>
                  <a:schemeClr val="tx2"/>
                </a:solidFill>
              </a:defRPr>
            </a:lvl5pPr>
            <a:lvl6pPr>
              <a:defRPr/>
            </a:lvl6pPr>
            <a:lvl7pPr>
              <a:defRPr/>
            </a:lvl7pPr>
            <a:lvl8pPr>
              <a:defRPr/>
            </a:lvl8pPr>
            <a:lvl9pPr>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Tree>
    <p:extLst>
      <p:ext uri="{BB962C8B-B14F-4D97-AF65-F5344CB8AC3E}">
        <p14:creationId xmlns:p14="http://schemas.microsoft.com/office/powerpoint/2010/main" val="42300587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32" name="Content placeholder 47">
            <a:extLst>
              <a:ext uri="{FF2B5EF4-FFF2-40B4-BE49-F238E27FC236}">
                <a16:creationId xmlns:a16="http://schemas.microsoft.com/office/drawing/2014/main" id="{67FF6BA4-2B1B-4B51-9FE3-A67E3DCC3184}"/>
              </a:ext>
            </a:extLst>
          </p:cNvPr>
          <p:cNvSpPr>
            <a:spLocks noGrp="1"/>
          </p:cNvSpPr>
          <p:nvPr>
            <p:ph type="body" sz="quarter" idx="32" hasCustomPrompt="1"/>
          </p:nvPr>
        </p:nvSpPr>
        <p:spPr>
          <a:xfrm>
            <a:off x="838200" y="2929823"/>
            <a:ext cx="1865376" cy="2464293"/>
          </a:xfrm>
          <a:prstGeom prst="rect">
            <a:avLst/>
          </a:prstGeom>
          <a:ln w="19050">
            <a:solidFill>
              <a:schemeClr val="accent3"/>
            </a:solidFill>
          </a:ln>
        </p:spPr>
        <p:txBody>
          <a:bodyPr tIns="219456">
            <a:noAutofit/>
          </a:bodyPr>
          <a:lstStyle>
            <a:lvl1pPr marL="0" indent="0" algn="ctr">
              <a:lnSpc>
                <a:spcPct val="100000"/>
              </a:lnSpc>
              <a:spcBef>
                <a:spcPts val="0"/>
              </a:spcBef>
              <a:buNone/>
              <a:defRPr sz="1500" b="0">
                <a:solidFill>
                  <a:schemeClr val="accent6"/>
                </a:solidFill>
                <a:latin typeface="+mn-lt"/>
              </a:defRPr>
            </a:lvl1pPr>
            <a:lvl2pPr>
              <a:defRPr sz="1000"/>
            </a:lvl2pPr>
            <a:lvl3pPr>
              <a:defRPr sz="900"/>
            </a:lvl3pPr>
            <a:lvl4pPr>
              <a:defRPr sz="800"/>
            </a:lvl4pPr>
            <a:lvl5pPr>
              <a:defRPr sz="800"/>
            </a:lvl5pPr>
          </a:lstStyle>
          <a:p>
            <a:pPr lvl="0"/>
            <a:r>
              <a:rPr lang="en-US" altLang="zh-CN"/>
              <a:t>Click to edit Master text styles </a:t>
            </a:r>
          </a:p>
        </p:txBody>
      </p:sp>
      <p:sp>
        <p:nvSpPr>
          <p:cNvPr id="30" name="Content placeholder 47">
            <a:extLst>
              <a:ext uri="{FF2B5EF4-FFF2-40B4-BE49-F238E27FC236}">
                <a16:creationId xmlns:a16="http://schemas.microsoft.com/office/drawing/2014/main" id="{88E2377A-ED6B-4D69-A9DC-647CB22A5204}"/>
              </a:ext>
            </a:extLst>
          </p:cNvPr>
          <p:cNvSpPr>
            <a:spLocks noGrp="1"/>
          </p:cNvSpPr>
          <p:nvPr>
            <p:ph type="body" sz="quarter" idx="50" hasCustomPrompt="1"/>
          </p:nvPr>
        </p:nvSpPr>
        <p:spPr>
          <a:xfrm>
            <a:off x="3000303" y="2929823"/>
            <a:ext cx="1867186" cy="2471878"/>
          </a:xfrm>
          <a:prstGeom prst="rect">
            <a:avLst/>
          </a:prstGeom>
          <a:ln w="19050">
            <a:solidFill>
              <a:schemeClr val="accent3"/>
            </a:solidFill>
          </a:ln>
        </p:spPr>
        <p:txBody>
          <a:bodyPr tIns="219456">
            <a:noAutofit/>
          </a:bodyPr>
          <a:lstStyle>
            <a:lvl1pPr marL="0" indent="0" algn="ctr">
              <a:lnSpc>
                <a:spcPct val="100000"/>
              </a:lnSpc>
              <a:spcBef>
                <a:spcPts val="0"/>
              </a:spcBef>
              <a:buNone/>
              <a:defRPr sz="1500" b="0">
                <a:solidFill>
                  <a:schemeClr val="accent6"/>
                </a:solidFill>
                <a:latin typeface="+mn-lt"/>
              </a:defRPr>
            </a:lvl1pPr>
            <a:lvl2pPr>
              <a:defRPr sz="1000"/>
            </a:lvl2pPr>
            <a:lvl3pPr>
              <a:defRPr sz="900"/>
            </a:lvl3pPr>
            <a:lvl4pPr>
              <a:defRPr sz="800"/>
            </a:lvl4pPr>
            <a:lvl5pPr>
              <a:defRPr sz="800"/>
            </a:lvl5pPr>
          </a:lstStyle>
          <a:p>
            <a:pPr lvl="0"/>
            <a:r>
              <a:rPr lang="en-US" altLang="zh-CN"/>
              <a:t>Click to edit Master text styles </a:t>
            </a:r>
          </a:p>
        </p:txBody>
      </p:sp>
      <p:sp>
        <p:nvSpPr>
          <p:cNvPr id="31" name="Content placeholder 47">
            <a:extLst>
              <a:ext uri="{FF2B5EF4-FFF2-40B4-BE49-F238E27FC236}">
                <a16:creationId xmlns:a16="http://schemas.microsoft.com/office/drawing/2014/main" id="{ECC27D7D-FA65-E93F-3C7E-AADBF7E0CC2C}"/>
              </a:ext>
            </a:extLst>
          </p:cNvPr>
          <p:cNvSpPr>
            <a:spLocks noGrp="1"/>
          </p:cNvSpPr>
          <p:nvPr>
            <p:ph type="body" sz="quarter" idx="51" hasCustomPrompt="1"/>
          </p:nvPr>
        </p:nvSpPr>
        <p:spPr>
          <a:xfrm>
            <a:off x="5164216" y="2929823"/>
            <a:ext cx="1865376" cy="2464293"/>
          </a:xfrm>
          <a:prstGeom prst="rect">
            <a:avLst/>
          </a:prstGeom>
          <a:ln w="19050">
            <a:solidFill>
              <a:schemeClr val="accent3"/>
            </a:solidFill>
          </a:ln>
        </p:spPr>
        <p:txBody>
          <a:bodyPr tIns="219456">
            <a:noAutofit/>
          </a:bodyPr>
          <a:lstStyle>
            <a:lvl1pPr marL="0" indent="0" algn="ctr">
              <a:lnSpc>
                <a:spcPct val="100000"/>
              </a:lnSpc>
              <a:spcBef>
                <a:spcPts val="0"/>
              </a:spcBef>
              <a:buNone/>
              <a:defRPr sz="1500" b="0">
                <a:solidFill>
                  <a:schemeClr val="accent6"/>
                </a:solidFill>
                <a:latin typeface="+mn-lt"/>
              </a:defRPr>
            </a:lvl1pPr>
            <a:lvl2pPr>
              <a:defRPr sz="1000"/>
            </a:lvl2pPr>
            <a:lvl3pPr>
              <a:defRPr sz="900"/>
            </a:lvl3pPr>
            <a:lvl4pPr>
              <a:defRPr sz="800"/>
            </a:lvl4pPr>
            <a:lvl5pPr>
              <a:defRPr sz="800"/>
            </a:lvl5pPr>
          </a:lstStyle>
          <a:p>
            <a:pPr lvl="0"/>
            <a:r>
              <a:rPr lang="en-US" altLang="zh-CN"/>
              <a:t>Click to edit Master text styles </a:t>
            </a:r>
          </a:p>
        </p:txBody>
      </p:sp>
      <p:sp>
        <p:nvSpPr>
          <p:cNvPr id="33" name="Content placeholder 47">
            <a:extLst>
              <a:ext uri="{FF2B5EF4-FFF2-40B4-BE49-F238E27FC236}">
                <a16:creationId xmlns:a16="http://schemas.microsoft.com/office/drawing/2014/main" id="{DF5280E4-E86B-9E17-04A1-072A8148C3BD}"/>
              </a:ext>
            </a:extLst>
          </p:cNvPr>
          <p:cNvSpPr>
            <a:spLocks noGrp="1"/>
          </p:cNvSpPr>
          <p:nvPr>
            <p:ph type="body" sz="quarter" idx="52" hasCustomPrompt="1"/>
          </p:nvPr>
        </p:nvSpPr>
        <p:spPr>
          <a:xfrm>
            <a:off x="7326319" y="2929823"/>
            <a:ext cx="1865376" cy="2464293"/>
          </a:xfrm>
          <a:prstGeom prst="rect">
            <a:avLst/>
          </a:prstGeom>
          <a:ln w="19050">
            <a:solidFill>
              <a:schemeClr val="accent3"/>
            </a:solidFill>
          </a:ln>
        </p:spPr>
        <p:txBody>
          <a:bodyPr tIns="219456">
            <a:noAutofit/>
          </a:bodyPr>
          <a:lstStyle>
            <a:lvl1pPr marL="0" indent="0" algn="ctr">
              <a:lnSpc>
                <a:spcPct val="100000"/>
              </a:lnSpc>
              <a:spcBef>
                <a:spcPts val="0"/>
              </a:spcBef>
              <a:buNone/>
              <a:defRPr sz="1500" b="0">
                <a:solidFill>
                  <a:schemeClr val="accent6"/>
                </a:solidFill>
                <a:latin typeface="+mn-lt"/>
              </a:defRPr>
            </a:lvl1pPr>
            <a:lvl2pPr>
              <a:defRPr sz="1000"/>
            </a:lvl2pPr>
            <a:lvl3pPr>
              <a:defRPr sz="900"/>
            </a:lvl3pPr>
            <a:lvl4pPr>
              <a:defRPr sz="800"/>
            </a:lvl4pPr>
            <a:lvl5pPr>
              <a:defRPr sz="800"/>
            </a:lvl5pPr>
          </a:lstStyle>
          <a:p>
            <a:pPr lvl="0"/>
            <a:r>
              <a:rPr lang="en-US" altLang="zh-CN"/>
              <a:t>Click to edit Master text styles </a:t>
            </a:r>
          </a:p>
        </p:txBody>
      </p:sp>
      <p:sp>
        <p:nvSpPr>
          <p:cNvPr id="37" name="Content placeholder 47">
            <a:extLst>
              <a:ext uri="{FF2B5EF4-FFF2-40B4-BE49-F238E27FC236}">
                <a16:creationId xmlns:a16="http://schemas.microsoft.com/office/drawing/2014/main" id="{42F4F0D3-AF64-7F92-FF1C-F5D1DC62A388}"/>
              </a:ext>
            </a:extLst>
          </p:cNvPr>
          <p:cNvSpPr>
            <a:spLocks noGrp="1"/>
          </p:cNvSpPr>
          <p:nvPr>
            <p:ph type="body" sz="quarter" idx="53" hasCustomPrompt="1"/>
          </p:nvPr>
        </p:nvSpPr>
        <p:spPr>
          <a:xfrm>
            <a:off x="9488424" y="2929823"/>
            <a:ext cx="1865376" cy="2464293"/>
          </a:xfrm>
          <a:prstGeom prst="rect">
            <a:avLst/>
          </a:prstGeom>
          <a:ln w="19050">
            <a:solidFill>
              <a:schemeClr val="accent3"/>
            </a:solidFill>
          </a:ln>
        </p:spPr>
        <p:txBody>
          <a:bodyPr tIns="219456">
            <a:noAutofit/>
          </a:bodyPr>
          <a:lstStyle>
            <a:lvl1pPr marL="0" indent="0" algn="ctr">
              <a:lnSpc>
                <a:spcPct val="100000"/>
              </a:lnSpc>
              <a:spcBef>
                <a:spcPts val="0"/>
              </a:spcBef>
              <a:buNone/>
              <a:defRPr sz="1500" b="0">
                <a:solidFill>
                  <a:schemeClr val="accent6"/>
                </a:solidFill>
                <a:latin typeface="+mn-lt"/>
              </a:defRPr>
            </a:lvl1pPr>
            <a:lvl2pPr>
              <a:defRPr sz="1000"/>
            </a:lvl2pPr>
            <a:lvl3pPr>
              <a:defRPr sz="900"/>
            </a:lvl3pPr>
            <a:lvl4pPr>
              <a:defRPr sz="800"/>
            </a:lvl4pPr>
            <a:lvl5pPr>
              <a:defRPr sz="800"/>
            </a:lvl5pPr>
          </a:lstStyle>
          <a:p>
            <a:pPr lvl="0"/>
            <a:r>
              <a:rPr lang="en-US" altLang="zh-CN"/>
              <a:t>Click to edit Master text styles </a:t>
            </a:r>
          </a:p>
        </p:txBody>
      </p:sp>
      <p:sp>
        <p:nvSpPr>
          <p:cNvPr id="27" name="Content placeholder 47">
            <a:extLst>
              <a:ext uri="{FF2B5EF4-FFF2-40B4-BE49-F238E27FC236}">
                <a16:creationId xmlns:a16="http://schemas.microsoft.com/office/drawing/2014/main" id="{43D089D6-48B5-43AB-A887-EEF910BA9161}"/>
              </a:ext>
            </a:extLst>
          </p:cNvPr>
          <p:cNvSpPr>
            <a:spLocks noGrp="1"/>
          </p:cNvSpPr>
          <p:nvPr>
            <p:ph type="body" sz="quarter" idx="27" hasCustomPrompt="1"/>
          </p:nvPr>
        </p:nvSpPr>
        <p:spPr>
          <a:xfrm>
            <a:off x="838200" y="2067143"/>
            <a:ext cx="1865376" cy="866219"/>
          </a:xfrm>
          <a:prstGeom prst="rect">
            <a:avLst/>
          </a:prstGeom>
          <a:ln w="19050">
            <a:solidFill>
              <a:schemeClr val="accent3"/>
            </a:solidFill>
          </a:ln>
        </p:spPr>
        <p:txBody>
          <a:bodyPr anchor="ctr">
            <a:noAutofit/>
          </a:bodyPr>
          <a:lstStyle>
            <a:lvl1pPr marL="0" indent="0" algn="ctr">
              <a:lnSpc>
                <a:spcPct val="100000"/>
              </a:lnSpc>
              <a:buFontTx/>
              <a:buNone/>
              <a:defRPr sz="1800" b="1" i="0">
                <a:solidFill>
                  <a:schemeClr val="accent6"/>
                </a:solidFill>
                <a:latin typeface="+mn-lt"/>
              </a:defRPr>
            </a:lvl1pPr>
          </a:lstStyle>
          <a:p>
            <a:pPr lvl="0"/>
            <a:r>
              <a:rPr lang="en-US" altLang="zh-CN"/>
              <a:t>Click to edit Master title style</a:t>
            </a:r>
            <a:endParaRPr lang="zh-CN" altLang="en-US"/>
          </a:p>
        </p:txBody>
      </p:sp>
      <p:sp>
        <p:nvSpPr>
          <p:cNvPr id="24" name="Title Placeholder 4">
            <a:extLst>
              <a:ext uri="{FF2B5EF4-FFF2-40B4-BE49-F238E27FC236}">
                <a16:creationId xmlns:a16="http://schemas.microsoft.com/office/drawing/2014/main" id="{69ABDED2-7EB3-3ABE-90D0-E6C00F806D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lvl1pPr algn="ctr">
              <a:defRPr>
                <a:solidFill>
                  <a:schemeClr val="accent6"/>
                </a:solidFill>
              </a:defRPr>
            </a:lvl1pPr>
          </a:lstStyle>
          <a:p>
            <a:r>
              <a:rPr lang="en-US"/>
              <a:t>Click to edit Master title style</a:t>
            </a:r>
          </a:p>
        </p:txBody>
      </p:sp>
      <p:sp>
        <p:nvSpPr>
          <p:cNvPr id="25" name="Content placeholder 47">
            <a:extLst>
              <a:ext uri="{FF2B5EF4-FFF2-40B4-BE49-F238E27FC236}">
                <a16:creationId xmlns:a16="http://schemas.microsoft.com/office/drawing/2014/main" id="{476A31DC-7395-007C-8BA1-C38E5B289CF5}"/>
              </a:ext>
            </a:extLst>
          </p:cNvPr>
          <p:cNvSpPr>
            <a:spLocks noGrp="1"/>
          </p:cNvSpPr>
          <p:nvPr>
            <p:ph type="body" sz="quarter" idx="46" hasCustomPrompt="1"/>
          </p:nvPr>
        </p:nvSpPr>
        <p:spPr>
          <a:xfrm>
            <a:off x="3000756" y="2067143"/>
            <a:ext cx="1865376" cy="866219"/>
          </a:xfrm>
          <a:prstGeom prst="rect">
            <a:avLst/>
          </a:prstGeom>
          <a:ln w="19050">
            <a:solidFill>
              <a:schemeClr val="accent3"/>
            </a:solidFill>
          </a:ln>
        </p:spPr>
        <p:txBody>
          <a:bodyPr anchor="ctr">
            <a:noAutofit/>
          </a:bodyPr>
          <a:lstStyle>
            <a:lvl1pPr marL="0" indent="0" algn="ctr">
              <a:lnSpc>
                <a:spcPct val="100000"/>
              </a:lnSpc>
              <a:buFontTx/>
              <a:buNone/>
              <a:defRPr sz="1800" b="1" i="0">
                <a:solidFill>
                  <a:schemeClr val="accent6"/>
                </a:solidFill>
                <a:latin typeface="+mn-lt"/>
              </a:defRPr>
            </a:lvl1pPr>
          </a:lstStyle>
          <a:p>
            <a:pPr lvl="0"/>
            <a:r>
              <a:rPr lang="en-US" altLang="zh-CN"/>
              <a:t>Click to edit Master title style</a:t>
            </a:r>
            <a:endParaRPr lang="zh-CN" altLang="en-US"/>
          </a:p>
        </p:txBody>
      </p:sp>
      <p:sp>
        <p:nvSpPr>
          <p:cNvPr id="26" name="Content placeholder 47">
            <a:extLst>
              <a:ext uri="{FF2B5EF4-FFF2-40B4-BE49-F238E27FC236}">
                <a16:creationId xmlns:a16="http://schemas.microsoft.com/office/drawing/2014/main" id="{35CE0786-D87B-DD89-C418-C53C1B7E610B}"/>
              </a:ext>
            </a:extLst>
          </p:cNvPr>
          <p:cNvSpPr>
            <a:spLocks noGrp="1"/>
          </p:cNvSpPr>
          <p:nvPr>
            <p:ph type="body" sz="quarter" idx="47" hasCustomPrompt="1"/>
          </p:nvPr>
        </p:nvSpPr>
        <p:spPr>
          <a:xfrm>
            <a:off x="5163312" y="2067143"/>
            <a:ext cx="1865376" cy="866219"/>
          </a:xfrm>
          <a:prstGeom prst="rect">
            <a:avLst/>
          </a:prstGeom>
          <a:ln w="19050">
            <a:solidFill>
              <a:schemeClr val="accent3"/>
            </a:solidFill>
          </a:ln>
        </p:spPr>
        <p:txBody>
          <a:bodyPr anchor="ctr">
            <a:noAutofit/>
          </a:bodyPr>
          <a:lstStyle>
            <a:lvl1pPr marL="0" indent="0" algn="ctr">
              <a:lnSpc>
                <a:spcPct val="100000"/>
              </a:lnSpc>
              <a:buFontTx/>
              <a:buNone/>
              <a:defRPr sz="1800" b="1" i="0">
                <a:solidFill>
                  <a:schemeClr val="accent6"/>
                </a:solidFill>
                <a:latin typeface="+mn-lt"/>
              </a:defRPr>
            </a:lvl1pPr>
          </a:lstStyle>
          <a:p>
            <a:pPr lvl="0"/>
            <a:r>
              <a:rPr lang="en-US" altLang="zh-CN"/>
              <a:t>Click to edit Master title style</a:t>
            </a:r>
            <a:endParaRPr lang="zh-CN" altLang="en-US"/>
          </a:p>
        </p:txBody>
      </p:sp>
      <p:sp>
        <p:nvSpPr>
          <p:cNvPr id="28" name="Content placeholder 47">
            <a:extLst>
              <a:ext uri="{FF2B5EF4-FFF2-40B4-BE49-F238E27FC236}">
                <a16:creationId xmlns:a16="http://schemas.microsoft.com/office/drawing/2014/main" id="{7C7F2E6C-1DCD-3C6A-4830-5BF230A3AAB2}"/>
              </a:ext>
            </a:extLst>
          </p:cNvPr>
          <p:cNvSpPr>
            <a:spLocks noGrp="1"/>
          </p:cNvSpPr>
          <p:nvPr>
            <p:ph type="body" sz="quarter" idx="48" hasCustomPrompt="1"/>
          </p:nvPr>
        </p:nvSpPr>
        <p:spPr>
          <a:xfrm>
            <a:off x="7325868" y="2067143"/>
            <a:ext cx="1865376" cy="866219"/>
          </a:xfrm>
          <a:prstGeom prst="rect">
            <a:avLst/>
          </a:prstGeom>
          <a:ln w="19050">
            <a:solidFill>
              <a:schemeClr val="accent3"/>
            </a:solidFill>
          </a:ln>
        </p:spPr>
        <p:txBody>
          <a:bodyPr anchor="ctr">
            <a:noAutofit/>
          </a:bodyPr>
          <a:lstStyle>
            <a:lvl1pPr marL="0" indent="0" algn="ctr">
              <a:lnSpc>
                <a:spcPct val="100000"/>
              </a:lnSpc>
              <a:buFontTx/>
              <a:buNone/>
              <a:defRPr sz="1800" b="1" i="0">
                <a:solidFill>
                  <a:schemeClr val="accent6"/>
                </a:solidFill>
                <a:latin typeface="+mn-lt"/>
              </a:defRPr>
            </a:lvl1pPr>
          </a:lstStyle>
          <a:p>
            <a:pPr lvl="0"/>
            <a:r>
              <a:rPr lang="en-US" altLang="zh-CN"/>
              <a:t>Click to edit Master title style</a:t>
            </a:r>
            <a:endParaRPr lang="zh-CN" altLang="en-US"/>
          </a:p>
        </p:txBody>
      </p:sp>
      <p:sp>
        <p:nvSpPr>
          <p:cNvPr id="29" name="Content placeholder 47">
            <a:extLst>
              <a:ext uri="{FF2B5EF4-FFF2-40B4-BE49-F238E27FC236}">
                <a16:creationId xmlns:a16="http://schemas.microsoft.com/office/drawing/2014/main" id="{56A87F6E-D6C5-8903-BC20-313810046034}"/>
              </a:ext>
            </a:extLst>
          </p:cNvPr>
          <p:cNvSpPr>
            <a:spLocks noGrp="1"/>
          </p:cNvSpPr>
          <p:nvPr>
            <p:ph type="body" sz="quarter" idx="49" hasCustomPrompt="1"/>
          </p:nvPr>
        </p:nvSpPr>
        <p:spPr>
          <a:xfrm>
            <a:off x="9488424" y="2067143"/>
            <a:ext cx="1865376" cy="866219"/>
          </a:xfrm>
          <a:prstGeom prst="rect">
            <a:avLst/>
          </a:prstGeom>
          <a:ln w="19050">
            <a:solidFill>
              <a:schemeClr val="accent3"/>
            </a:solidFill>
          </a:ln>
        </p:spPr>
        <p:txBody>
          <a:bodyPr anchor="ctr">
            <a:noAutofit/>
          </a:bodyPr>
          <a:lstStyle>
            <a:lvl1pPr marL="0" indent="0" algn="ctr">
              <a:lnSpc>
                <a:spcPct val="100000"/>
              </a:lnSpc>
              <a:buFontTx/>
              <a:buNone/>
              <a:defRPr sz="1800" b="1" i="0">
                <a:solidFill>
                  <a:schemeClr val="accent6"/>
                </a:solidFill>
                <a:latin typeface="+mn-lt"/>
              </a:defRPr>
            </a:lvl1pPr>
          </a:lstStyle>
          <a:p>
            <a:pPr lvl="0"/>
            <a:r>
              <a:rPr lang="en-US" altLang="zh-CN"/>
              <a:t>Click to edit Master title style</a:t>
            </a:r>
            <a:endParaRPr lang="zh-CN" altLang="en-US"/>
          </a:p>
        </p:txBody>
      </p:sp>
      <p:sp>
        <p:nvSpPr>
          <p:cNvPr id="11" name="Footer Placeholder 10">
            <a:extLst>
              <a:ext uri="{FF2B5EF4-FFF2-40B4-BE49-F238E27FC236}">
                <a16:creationId xmlns:a16="http://schemas.microsoft.com/office/drawing/2014/main" id="{7218367E-FDD8-A1F8-8E0F-A365771B85F7}"/>
              </a:ext>
            </a:extLst>
          </p:cNvPr>
          <p:cNvSpPr>
            <a:spLocks noGrp="1"/>
          </p:cNvSpPr>
          <p:nvPr>
            <p:ph type="ftr" sz="quarter" idx="54"/>
          </p:nvPr>
        </p:nvSpPr>
        <p:spPr/>
        <p:txBody>
          <a:bodyPr>
            <a:noAutofit/>
          </a:bodyPr>
          <a:lstStyle/>
          <a:p>
            <a:r>
              <a:rPr lang="en-US" noProof="0"/>
              <a:t>Presentation title</a:t>
            </a:r>
          </a:p>
        </p:txBody>
      </p:sp>
      <p:sp>
        <p:nvSpPr>
          <p:cNvPr id="12" name="Slide Number Placeholder 11">
            <a:extLst>
              <a:ext uri="{FF2B5EF4-FFF2-40B4-BE49-F238E27FC236}">
                <a16:creationId xmlns:a16="http://schemas.microsoft.com/office/drawing/2014/main" id="{77ECE300-0AB8-85A0-D4D3-B948DDA7B00F}"/>
              </a:ext>
            </a:extLst>
          </p:cNvPr>
          <p:cNvSpPr>
            <a:spLocks noGrp="1"/>
          </p:cNvSpPr>
          <p:nvPr>
            <p:ph type="sldNum" sz="quarter" idx="55"/>
          </p:nvPr>
        </p:nvSpPr>
        <p:spPr/>
        <p:txBody>
          <a:bodyPr>
            <a:noAutofit/>
          </a:bodyPr>
          <a:lstStyle/>
          <a:p>
            <a:fld id="{47FEACEE-25B4-4A2D-B147-27296E36371D}" type="slidenum">
              <a:rPr lang="en-US" altLang="zh-CN" noProof="0" smtClean="0"/>
              <a:pPr/>
              <a:t>‹#›</a:t>
            </a:fld>
            <a:endParaRPr lang="en-US" altLang="zh-CN" noProof="0"/>
          </a:p>
        </p:txBody>
      </p:sp>
    </p:spTree>
    <p:extLst>
      <p:ext uri="{BB962C8B-B14F-4D97-AF65-F5344CB8AC3E}">
        <p14:creationId xmlns:p14="http://schemas.microsoft.com/office/powerpoint/2010/main" val="3677417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431891"/>
            <a:ext cx="10972800" cy="762000"/>
          </a:xfrm>
        </p:spPr>
        <p:txBody>
          <a:bodyPr lIns="0" tIns="0" rIns="0" bIns="0">
            <a:noAutofit/>
          </a:bodyPr>
          <a:lstStyle>
            <a:lvl1pPr>
              <a:defRPr sz="3400">
                <a:latin typeface="Century Gothic" panose="020B0502020202020204" pitchFamily="34" charset="0"/>
              </a:defRPr>
            </a:lvl1pPr>
          </a:lstStyle>
          <a:p>
            <a:r>
              <a:rPr lang="en-US"/>
              <a:t>Click to edit Master title style</a:t>
            </a:r>
          </a:p>
        </p:txBody>
      </p:sp>
      <p:sp>
        <p:nvSpPr>
          <p:cNvPr id="7" name="Content Placeholder 2">
            <a:extLst>
              <a:ext uri="{FF2B5EF4-FFF2-40B4-BE49-F238E27FC236}">
                <a16:creationId xmlns:a16="http://schemas.microsoft.com/office/drawing/2014/main" id="{86D306DB-03C2-400A-ACA3-A548A7769AB3}"/>
              </a:ext>
            </a:extLst>
          </p:cNvPr>
          <p:cNvSpPr>
            <a:spLocks noGrp="1"/>
          </p:cNvSpPr>
          <p:nvPr>
            <p:ph idx="1"/>
          </p:nvPr>
        </p:nvSpPr>
        <p:spPr>
          <a:xfrm>
            <a:off x="6258560" y="1470245"/>
            <a:ext cx="5323840" cy="4250853"/>
          </a:xfrm>
        </p:spPr>
        <p:txBody>
          <a:bodyPr lIns="0" tIns="0" rIns="0" bIns="0"/>
          <a:lstStyle>
            <a:lvl1pPr>
              <a:buClr>
                <a:srgbClr val="008DA8"/>
              </a:buClr>
              <a:defRPr sz="2400">
                <a:solidFill>
                  <a:srgbClr val="0E395B"/>
                </a:solidFill>
                <a:latin typeface="Century Gothic" panose="020B0502020202020204" pitchFamily="34" charset="0"/>
              </a:defRPr>
            </a:lvl1pPr>
            <a:lvl2pPr>
              <a:defRPr sz="2000">
                <a:solidFill>
                  <a:srgbClr val="0E395B"/>
                </a:solidFill>
                <a:latin typeface="Century Gothic" panose="020B0502020202020204" pitchFamily="34" charset="0"/>
              </a:defRPr>
            </a:lvl2pPr>
            <a:lvl3pPr>
              <a:defRPr sz="1800">
                <a:solidFill>
                  <a:srgbClr val="0E395B"/>
                </a:solidFill>
                <a:latin typeface="Century Gothic" panose="020B0502020202020204" pitchFamily="34" charset="0"/>
              </a:defRPr>
            </a:lvl3pPr>
            <a:lvl4pPr>
              <a:defRPr sz="1600">
                <a:solidFill>
                  <a:srgbClr val="0E395B"/>
                </a:solidFill>
                <a:latin typeface="Century Gothic" panose="020B0502020202020204" pitchFamily="34" charset="0"/>
              </a:defRPr>
            </a:lvl4pPr>
            <a:lvl5pPr>
              <a:defRPr sz="1600">
                <a:solidFill>
                  <a:srgbClr val="0E395B"/>
                </a:solidFill>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3DFC567A-600B-49C8-AD1B-39D66F7A52BA}"/>
              </a:ext>
            </a:extLst>
          </p:cNvPr>
          <p:cNvSpPr>
            <a:spLocks noGrp="1"/>
          </p:cNvSpPr>
          <p:nvPr>
            <p:ph idx="10"/>
          </p:nvPr>
        </p:nvSpPr>
        <p:spPr>
          <a:xfrm>
            <a:off x="609601" y="1494004"/>
            <a:ext cx="5323840" cy="4250853"/>
          </a:xfrm>
        </p:spPr>
        <p:txBody>
          <a:bodyPr lIns="0" tIns="0" rIns="0" bIns="0"/>
          <a:lstStyle>
            <a:lvl1pPr>
              <a:buClr>
                <a:srgbClr val="008DA8"/>
              </a:buClr>
              <a:defRPr sz="2400">
                <a:solidFill>
                  <a:srgbClr val="0E395B"/>
                </a:solidFill>
                <a:latin typeface="Century Gothic" panose="020B0502020202020204" pitchFamily="34" charset="0"/>
              </a:defRPr>
            </a:lvl1pPr>
            <a:lvl2pPr>
              <a:defRPr sz="2000">
                <a:solidFill>
                  <a:srgbClr val="0E395B"/>
                </a:solidFill>
                <a:latin typeface="Century Gothic" panose="020B0502020202020204" pitchFamily="34" charset="0"/>
              </a:defRPr>
            </a:lvl2pPr>
            <a:lvl3pPr>
              <a:defRPr sz="1800">
                <a:solidFill>
                  <a:srgbClr val="0E395B"/>
                </a:solidFill>
                <a:latin typeface="Century Gothic" panose="020B0502020202020204" pitchFamily="34" charset="0"/>
              </a:defRPr>
            </a:lvl3pPr>
            <a:lvl4pPr>
              <a:defRPr sz="1600">
                <a:solidFill>
                  <a:srgbClr val="0E395B"/>
                </a:solidFill>
                <a:latin typeface="Century Gothic" panose="020B0502020202020204" pitchFamily="34" charset="0"/>
              </a:defRPr>
            </a:lvl4pPr>
            <a:lvl5pPr>
              <a:defRPr sz="1600">
                <a:solidFill>
                  <a:srgbClr val="0E395B"/>
                </a:solidFill>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69561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with design">
    <p:spTree>
      <p:nvGrpSpPr>
        <p:cNvPr id="1" name=""/>
        <p:cNvGrpSpPr/>
        <p:nvPr/>
      </p:nvGrpSpPr>
      <p:grpSpPr>
        <a:xfrm>
          <a:off x="0" y="0"/>
          <a:ext cx="0" cy="0"/>
          <a:chOff x="0" y="0"/>
          <a:chExt cx="0" cy="0"/>
        </a:xfrm>
      </p:grpSpPr>
      <p:sp>
        <p:nvSpPr>
          <p:cNvPr id="11" name="Title Placeholder 4">
            <a:extLst>
              <a:ext uri="{FF2B5EF4-FFF2-40B4-BE49-F238E27FC236}">
                <a16:creationId xmlns:a16="http://schemas.microsoft.com/office/drawing/2014/main" id="{05751864-B11A-0286-13EA-2AC2A2C8DD5D}"/>
              </a:ext>
            </a:extLst>
          </p:cNvPr>
          <p:cNvSpPr>
            <a:spLocks noGrp="1"/>
          </p:cNvSpPr>
          <p:nvPr>
            <p:ph type="title"/>
          </p:nvPr>
        </p:nvSpPr>
        <p:spPr>
          <a:xfrm>
            <a:off x="581709" y="721538"/>
            <a:ext cx="10889796" cy="1418998"/>
          </a:xfrm>
          <a:prstGeom prst="rect">
            <a:avLst/>
          </a:prstGeom>
        </p:spPr>
        <p:txBody>
          <a:bodyPr vert="horz" lIns="91440" tIns="45720" rIns="91440" bIns="45720" rtlCol="0" anchor="t">
            <a:noAutofit/>
          </a:bodyPr>
          <a:lstStyle/>
          <a:p>
            <a:r>
              <a:rPr lang="en-US"/>
              <a:t>Click to edit Master title style</a:t>
            </a:r>
          </a:p>
        </p:txBody>
      </p:sp>
      <p:sp>
        <p:nvSpPr>
          <p:cNvPr id="10" name="Table placeholder">
            <a:extLst>
              <a:ext uri="{FF2B5EF4-FFF2-40B4-BE49-F238E27FC236}">
                <a16:creationId xmlns:a16="http://schemas.microsoft.com/office/drawing/2014/main" id="{CFC5FF09-DE50-4155-81A0-5DD9B700F205}"/>
              </a:ext>
            </a:extLst>
          </p:cNvPr>
          <p:cNvSpPr>
            <a:spLocks noGrp="1"/>
          </p:cNvSpPr>
          <p:nvPr>
            <p:ph type="tbl" sz="quarter" idx="27" hasCustomPrompt="1"/>
          </p:nvPr>
        </p:nvSpPr>
        <p:spPr>
          <a:xfrm>
            <a:off x="581709" y="1614198"/>
            <a:ext cx="10889796" cy="4317856"/>
          </a:xfrm>
          <a:prstGeom prst="rect">
            <a:avLst/>
          </a:prstGeom>
        </p:spPr>
        <p:txBody>
          <a:bodyPr>
            <a:noAutofit/>
          </a:bodyPr>
          <a:lstStyle>
            <a:lvl1pPr>
              <a:defRPr>
                <a:solidFill>
                  <a:schemeClr val="bg1"/>
                </a:solidFill>
              </a:defRPr>
            </a:lvl1pPr>
          </a:lstStyle>
          <a:p>
            <a:r>
              <a:rPr lang="en-US" altLang="zh-CN"/>
              <a:t>Click to edit master text style</a:t>
            </a:r>
            <a:endParaRPr lang="zh-CN" altLang="en-US"/>
          </a:p>
        </p:txBody>
      </p:sp>
      <p:sp>
        <p:nvSpPr>
          <p:cNvPr id="9" name="Freeform: Shape 5">
            <a:extLst>
              <a:ext uri="{FF2B5EF4-FFF2-40B4-BE49-F238E27FC236}">
                <a16:creationId xmlns:a16="http://schemas.microsoft.com/office/drawing/2014/main" id="{3F619E6B-153E-B522-47EB-4104C405736C}"/>
              </a:ext>
            </a:extLst>
          </p:cNvPr>
          <p:cNvSpPr/>
          <p:nvPr userDrawn="1"/>
        </p:nvSpPr>
        <p:spPr>
          <a:xfrm>
            <a:off x="10551278" y="4665388"/>
            <a:ext cx="603952" cy="68174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2" name="Freeform 11">
            <a:extLst>
              <a:ext uri="{FF2B5EF4-FFF2-40B4-BE49-F238E27FC236}">
                <a16:creationId xmlns:a16="http://schemas.microsoft.com/office/drawing/2014/main" id="{687A7B3D-E004-6D6A-5979-8F1BADBC9237}"/>
              </a:ext>
            </a:extLst>
          </p:cNvPr>
          <p:cNvSpPr/>
          <p:nvPr userDrawn="1"/>
        </p:nvSpPr>
        <p:spPr>
          <a:xfrm>
            <a:off x="10524774" y="5146146"/>
            <a:ext cx="1667226" cy="1711855"/>
          </a:xfrm>
          <a:custGeom>
            <a:avLst/>
            <a:gdLst>
              <a:gd name="connsiteX0" fmla="*/ 998834 w 1667226"/>
              <a:gd name="connsiteY0" fmla="*/ 0 h 1711855"/>
              <a:gd name="connsiteX1" fmla="*/ 1667226 w 1667226"/>
              <a:gd name="connsiteY1" fmla="*/ 373790 h 1711855"/>
              <a:gd name="connsiteX2" fmla="*/ 1667226 w 1667226"/>
              <a:gd name="connsiteY2" fmla="*/ 1711855 h 1711855"/>
              <a:gd name="connsiteX3" fmla="*/ 48502 w 1667226"/>
              <a:gd name="connsiteY3" fmla="*/ 1711855 h 1711855"/>
              <a:gd name="connsiteX4" fmla="*/ 0 w 1667226"/>
              <a:gd name="connsiteY4" fmla="*/ 1684915 h 1711855"/>
              <a:gd name="connsiteX5" fmla="*/ 0 w 1667226"/>
              <a:gd name="connsiteY5" fmla="*/ 564300 h 17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7226" h="1711855">
                <a:moveTo>
                  <a:pt x="998834" y="0"/>
                </a:moveTo>
                <a:lnTo>
                  <a:pt x="1667226" y="373790"/>
                </a:lnTo>
                <a:lnTo>
                  <a:pt x="1667226" y="1711855"/>
                </a:lnTo>
                <a:lnTo>
                  <a:pt x="48502" y="1711855"/>
                </a:lnTo>
                <a:lnTo>
                  <a:pt x="0" y="1684915"/>
                </a:lnTo>
                <a:lnTo>
                  <a:pt x="0" y="564300"/>
                </a:ln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1">
            <a:extLst>
              <a:ext uri="{FF2B5EF4-FFF2-40B4-BE49-F238E27FC236}">
                <a16:creationId xmlns:a16="http://schemas.microsoft.com/office/drawing/2014/main" id="{A4CA3A93-BDBF-112D-54A0-05BF6B06BCC1}"/>
              </a:ext>
            </a:extLst>
          </p:cNvPr>
          <p:cNvSpPr/>
          <p:nvPr userDrawn="1"/>
        </p:nvSpPr>
        <p:spPr>
          <a:xfrm>
            <a:off x="10177285" y="5347130"/>
            <a:ext cx="748554" cy="85636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osterama Text SemiBold"/>
              <a:ea typeface="+mn-ea"/>
              <a:cs typeface="+mn-cs"/>
            </a:endParaRPr>
          </a:p>
        </p:txBody>
      </p:sp>
      <p:sp>
        <p:nvSpPr>
          <p:cNvPr id="2" name="Footer Placeholder 1">
            <a:extLst>
              <a:ext uri="{FF2B5EF4-FFF2-40B4-BE49-F238E27FC236}">
                <a16:creationId xmlns:a16="http://schemas.microsoft.com/office/drawing/2014/main" id="{5F7A154B-D8F5-C1FB-307D-496380875BD1}"/>
              </a:ext>
            </a:extLst>
          </p:cNvPr>
          <p:cNvSpPr>
            <a:spLocks noGrp="1"/>
          </p:cNvSpPr>
          <p:nvPr>
            <p:ph type="ftr" sz="quarter" idx="28"/>
          </p:nvPr>
        </p:nvSpPr>
        <p:spPr/>
        <p:txBody>
          <a:bodyPr>
            <a:noAutofit/>
          </a:bodyPr>
          <a:lstStyle/>
          <a:p>
            <a:r>
              <a:rPr lang="en-US" noProof="0"/>
              <a:t>Presentation Title</a:t>
            </a:r>
          </a:p>
        </p:txBody>
      </p:sp>
      <p:sp>
        <p:nvSpPr>
          <p:cNvPr id="5" name="Slide Number Placeholder 4">
            <a:extLst>
              <a:ext uri="{FF2B5EF4-FFF2-40B4-BE49-F238E27FC236}">
                <a16:creationId xmlns:a16="http://schemas.microsoft.com/office/drawing/2014/main" id="{D728715E-D2CE-A33E-1A28-4E627F239BBE}"/>
              </a:ext>
            </a:extLst>
          </p:cNvPr>
          <p:cNvSpPr>
            <a:spLocks noGrp="1"/>
          </p:cNvSpPr>
          <p:nvPr>
            <p:ph type="sldNum" sz="quarter" idx="29"/>
          </p:nvPr>
        </p:nvSpPr>
        <p:spPr/>
        <p:txBody>
          <a:bodyPr>
            <a:noAutofit/>
          </a:bodyPr>
          <a:lstStyle/>
          <a:p>
            <a:fld id="{47FEACEE-25B4-4A2D-B147-27296E36371D}" type="slidenum">
              <a:rPr lang="en-US" altLang="zh-CN" noProof="0" smtClean="0"/>
              <a:pPr/>
              <a:t>‹#›</a:t>
            </a:fld>
            <a:endParaRPr lang="en-US" altLang="zh-CN" noProof="0"/>
          </a:p>
        </p:txBody>
      </p:sp>
    </p:spTree>
    <p:extLst>
      <p:ext uri="{BB962C8B-B14F-4D97-AF65-F5344CB8AC3E}">
        <p14:creationId xmlns:p14="http://schemas.microsoft.com/office/powerpoint/2010/main" val="4288461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ver Slide ">
    <p:bg>
      <p:bgRef idx="1001">
        <a:schemeClr val="bg2"/>
      </p:bgRef>
    </p:bg>
    <p:spTree>
      <p:nvGrpSpPr>
        <p:cNvPr id="1" name=""/>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4C510D50-9CC4-40D3-A000-28F22E8BAD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5478" y="596236"/>
            <a:ext cx="2345436" cy="582930"/>
          </a:xfrm>
          <a:prstGeom prst="rect">
            <a:avLst/>
          </a:prstGeom>
        </p:spPr>
      </p:pic>
      <p:grpSp>
        <p:nvGrpSpPr>
          <p:cNvPr id="11" name="Group 10">
            <a:extLst>
              <a:ext uri="{FF2B5EF4-FFF2-40B4-BE49-F238E27FC236}">
                <a16:creationId xmlns:a16="http://schemas.microsoft.com/office/drawing/2014/main" id="{BE1B7180-934D-4B4C-9F6A-3BA85F60A81F}"/>
              </a:ext>
            </a:extLst>
          </p:cNvPr>
          <p:cNvGrpSpPr>
            <a:grpSpLocks/>
          </p:cNvGrpSpPr>
          <p:nvPr userDrawn="1"/>
        </p:nvGrpSpPr>
        <p:grpSpPr>
          <a:xfrm>
            <a:off x="5727701" y="-250024"/>
            <a:ext cx="10371400" cy="6901560"/>
            <a:chOff x="6005085" y="243020"/>
            <a:chExt cx="7664107" cy="7455928"/>
          </a:xfrm>
        </p:grpSpPr>
        <p:sp>
          <p:nvSpPr>
            <p:cNvPr id="12" name="Graphic 4">
              <a:extLst>
                <a:ext uri="{FF2B5EF4-FFF2-40B4-BE49-F238E27FC236}">
                  <a16:creationId xmlns:a16="http://schemas.microsoft.com/office/drawing/2014/main" id="{50399134-847B-4839-894E-A99381403917}"/>
                </a:ext>
              </a:extLst>
            </p:cNvPr>
            <p:cNvSpPr/>
            <p:nvPr userDrawn="1"/>
          </p:nvSpPr>
          <p:spPr>
            <a:xfrm rot="4319383">
              <a:off x="6305590" y="335345"/>
              <a:ext cx="7455928" cy="7271277"/>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7397 w 5586068"/>
                <a:gd name="connsiteY8" fmla="*/ 4322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748865" y="171228"/>
                    <a:pt x="3017397" y="4322"/>
                  </a:cubicBezTo>
                </a:path>
              </a:pathLst>
            </a:custGeom>
            <a:solidFill>
              <a:srgbClr val="FFFFFF">
                <a:alpha val="7059"/>
              </a:srgbClr>
            </a:solidFill>
            <a:ln w="32396" cap="flat">
              <a:noFill/>
              <a:prstDash val="solid"/>
              <a:miter/>
            </a:ln>
          </p:spPr>
          <p:txBody>
            <a:bodyPr rtlCol="0" anchor="ctr"/>
            <a:lstStyle/>
            <a:p>
              <a:endParaRPr lang="en-US" sz="1350"/>
            </a:p>
          </p:txBody>
        </p:sp>
        <p:sp>
          <p:nvSpPr>
            <p:cNvPr id="13" name="Graphic 2">
              <a:extLst>
                <a:ext uri="{FF2B5EF4-FFF2-40B4-BE49-F238E27FC236}">
                  <a16:creationId xmlns:a16="http://schemas.microsoft.com/office/drawing/2014/main" id="{2EB60E23-FA81-4CCD-9D8A-AE4DC57E4E95}"/>
                </a:ext>
              </a:extLst>
            </p:cNvPr>
            <p:cNvSpPr/>
            <p:nvPr userDrawn="1"/>
          </p:nvSpPr>
          <p:spPr>
            <a:xfrm rot="15014318" flipV="1">
              <a:off x="6024229" y="287655"/>
              <a:ext cx="7076082" cy="7114369"/>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9034 w 5586068"/>
                <a:gd name="connsiteY8" fmla="*/ 54474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22491 w 5586068"/>
                <a:gd name="connsiteY8" fmla="*/ 32125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83922 w 5586068"/>
                <a:gd name="connsiteY8" fmla="*/ 15110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815390" y="182016"/>
                    <a:pt x="3083922" y="15110"/>
                  </a:cubicBezTo>
                </a:path>
              </a:pathLst>
            </a:custGeom>
            <a:solidFill>
              <a:srgbClr val="FFFFFF">
                <a:alpha val="5882"/>
              </a:srgbClr>
            </a:solidFill>
            <a:ln w="32396" cap="flat">
              <a:noFill/>
              <a:prstDash val="solid"/>
              <a:miter/>
            </a:ln>
          </p:spPr>
          <p:txBody>
            <a:bodyPr rtlCol="0" anchor="ctr"/>
            <a:lstStyle/>
            <a:p>
              <a:endParaRPr lang="en-US" sz="1350"/>
            </a:p>
          </p:txBody>
        </p:sp>
      </p:grpSp>
      <p:sp>
        <p:nvSpPr>
          <p:cNvPr id="2" name="Title 1">
            <a:extLst>
              <a:ext uri="{FF2B5EF4-FFF2-40B4-BE49-F238E27FC236}">
                <a16:creationId xmlns:a16="http://schemas.microsoft.com/office/drawing/2014/main" id="{26D48251-1190-41A2-95FF-730440743AF8}"/>
              </a:ext>
            </a:extLst>
          </p:cNvPr>
          <p:cNvSpPr>
            <a:spLocks noGrp="1"/>
          </p:cNvSpPr>
          <p:nvPr>
            <p:ph type="ctrTitle" hasCustomPrompt="1"/>
          </p:nvPr>
        </p:nvSpPr>
        <p:spPr>
          <a:xfrm>
            <a:off x="511029" y="2379082"/>
            <a:ext cx="11077999" cy="1643351"/>
          </a:xfrm>
          <a:prstGeom prst="rect">
            <a:avLst/>
          </a:prstGeom>
        </p:spPr>
        <p:txBody>
          <a:bodyPr anchor="t">
            <a:noAutofit/>
          </a:bodyPr>
          <a:lstStyle>
            <a:lvl1pPr algn="l">
              <a:lnSpc>
                <a:spcPts val="5400"/>
              </a:lnSpc>
              <a:defRPr sz="4950">
                <a:latin typeface="Roboto Medium" panose="02000000000000000000" pitchFamily="2" charset="0"/>
                <a:ea typeface="Roboto Medium" panose="02000000000000000000" pitchFamily="2" charset="0"/>
              </a:defRPr>
            </a:lvl1pPr>
          </a:lstStyle>
          <a:p>
            <a:r>
              <a:rPr lang="en-US"/>
              <a:t>Click here to add the title of this deck</a:t>
            </a:r>
          </a:p>
        </p:txBody>
      </p:sp>
      <p:sp>
        <p:nvSpPr>
          <p:cNvPr id="17" name="Text Placeholder 16">
            <a:extLst>
              <a:ext uri="{FF2B5EF4-FFF2-40B4-BE49-F238E27FC236}">
                <a16:creationId xmlns:a16="http://schemas.microsoft.com/office/drawing/2014/main" id="{4F985FE0-B1DA-4EDC-AA7B-3D8FA4F652AB}"/>
              </a:ext>
            </a:extLst>
          </p:cNvPr>
          <p:cNvSpPr>
            <a:spLocks noGrp="1"/>
          </p:cNvSpPr>
          <p:nvPr>
            <p:ph type="body" sz="quarter" idx="10" hasCustomPrompt="1"/>
          </p:nvPr>
        </p:nvSpPr>
        <p:spPr>
          <a:xfrm>
            <a:off x="543561" y="4045502"/>
            <a:ext cx="11045465" cy="914400"/>
          </a:xfrm>
        </p:spPr>
        <p:txBody>
          <a:bodyPr>
            <a:normAutofit/>
          </a:bodyPr>
          <a:lstStyle>
            <a:lvl1pPr marL="0" indent="0">
              <a:buNone/>
              <a:defRPr sz="2700"/>
            </a:lvl1pPr>
          </a:lstStyle>
          <a:p>
            <a:pPr lvl="0"/>
            <a:r>
              <a:rPr lang="en-US"/>
              <a:t>Click here to add a subtitle, if needed</a:t>
            </a:r>
          </a:p>
        </p:txBody>
      </p:sp>
      <p:sp>
        <p:nvSpPr>
          <p:cNvPr id="3" name="Subtitle 2">
            <a:extLst>
              <a:ext uri="{FF2B5EF4-FFF2-40B4-BE49-F238E27FC236}">
                <a16:creationId xmlns:a16="http://schemas.microsoft.com/office/drawing/2014/main" id="{C9FE86D3-2E66-4025-B944-4D2849DE0842}"/>
              </a:ext>
            </a:extLst>
          </p:cNvPr>
          <p:cNvSpPr>
            <a:spLocks noGrp="1"/>
          </p:cNvSpPr>
          <p:nvPr>
            <p:ph type="subTitle" idx="1" hasCustomPrompt="1"/>
          </p:nvPr>
        </p:nvSpPr>
        <p:spPr>
          <a:xfrm>
            <a:off x="524521" y="6165131"/>
            <a:ext cx="11064505" cy="441155"/>
          </a:xfrm>
        </p:spPr>
        <p:txBody>
          <a:bodyPr>
            <a:normAutofit/>
          </a:bodyPr>
          <a:lstStyle>
            <a:lvl1pPr marL="0" indent="0" algn="l">
              <a:lnSpc>
                <a:spcPts val="1500"/>
              </a:lnSpc>
              <a:spcBef>
                <a:spcPts val="0"/>
              </a:spcBef>
              <a:buNone/>
              <a:defRPr sz="12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If needed, add who this deck was prepared for and the date</a:t>
            </a:r>
          </a:p>
        </p:txBody>
      </p:sp>
    </p:spTree>
    <p:extLst>
      <p:ext uri="{BB962C8B-B14F-4D97-AF65-F5344CB8AC3E}">
        <p14:creationId xmlns:p14="http://schemas.microsoft.com/office/powerpoint/2010/main" val="306944381"/>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7F9C1-3B51-3A8F-EF76-3301E83EFFF3}"/>
              </a:ext>
            </a:extLst>
          </p:cNvPr>
          <p:cNvSpPr>
            <a:spLocks noGrp="1"/>
          </p:cNvSpPr>
          <p:nvPr>
            <p:ph type="title"/>
          </p:nvPr>
        </p:nvSpPr>
        <p:spPr>
          <a:xfrm>
            <a:off x="838200" y="1943777"/>
            <a:ext cx="3774440" cy="2970445"/>
          </a:xfrm>
        </p:spPr>
        <p:txBody>
          <a:bodyPr anchor="ctr">
            <a:normAutofit/>
          </a:bodyPr>
          <a:lstStyle>
            <a:lvl1pPr algn="l">
              <a:lnSpc>
                <a:spcPct val="100000"/>
              </a:lnSpc>
              <a:spcBef>
                <a:spcPts val="600"/>
              </a:spcBef>
              <a:defRPr sz="4000"/>
            </a:lvl1pPr>
          </a:lstStyle>
          <a:p>
            <a:r>
              <a:rPr lang="en-US"/>
              <a:t>Click to edit Master title style</a:t>
            </a:r>
          </a:p>
        </p:txBody>
      </p:sp>
      <p:sp>
        <p:nvSpPr>
          <p:cNvPr id="5" name="Slide Number Placeholder 4">
            <a:extLst>
              <a:ext uri="{FF2B5EF4-FFF2-40B4-BE49-F238E27FC236}">
                <a16:creationId xmlns:a16="http://schemas.microsoft.com/office/drawing/2014/main" id="{C47D4E14-E58D-4C5F-0ACC-23FF710BEF50}"/>
              </a:ext>
            </a:extLst>
          </p:cNvPr>
          <p:cNvSpPr>
            <a:spLocks noGrp="1"/>
          </p:cNvSpPr>
          <p:nvPr>
            <p:ph type="sldNum" sz="quarter" idx="12"/>
          </p:nvPr>
        </p:nvSpPr>
        <p:spPr/>
        <p:txBody>
          <a:bodyPr/>
          <a:lstStyle/>
          <a:p>
            <a:fld id="{7F70CF2E-ABF5-0C41-B018-E269C54494C0}" type="slidenum">
              <a:rPr lang="en-US" smtClean="0"/>
              <a:t>‹#›</a:t>
            </a:fld>
            <a:endParaRPr lang="en-US"/>
          </a:p>
        </p:txBody>
      </p:sp>
    </p:spTree>
    <p:extLst>
      <p:ext uri="{BB962C8B-B14F-4D97-AF65-F5344CB8AC3E}">
        <p14:creationId xmlns:p14="http://schemas.microsoft.com/office/powerpoint/2010/main" val="377030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White with Cit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510212" y="576197"/>
            <a:ext cx="11042834"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510212" y="1825625"/>
            <a:ext cx="11042834" cy="4351338"/>
          </a:xfrm>
          <a:prstGeom prst="rect">
            <a:avLst/>
          </a:prstGeom>
        </p:spPr>
        <p:txBody>
          <a:bodyPr/>
          <a:lstStyle>
            <a:lvl1pPr marL="0" indent="0">
              <a:buNone/>
              <a:defRPr sz="2200">
                <a:latin typeface="Roboto" panose="02000000000000000000" pitchFamily="2" charset="0"/>
              </a:defRPr>
            </a:lvl1pPr>
            <a:lvl2pPr>
              <a:defRPr sz="2000">
                <a:latin typeface="Roboto" panose="02000000000000000000" pitchFamily="2" charset="0"/>
              </a:defRPr>
            </a:lvl2pPr>
            <a:lvl3pPr>
              <a:defRPr sz="2000">
                <a:latin typeface="Roboto" panose="02000000000000000000" pitchFamily="2" charset="0"/>
              </a:defRPr>
            </a:lvl3pPr>
            <a:lvl4pPr>
              <a:defRPr sz="2000">
                <a:latin typeface="Roboto" panose="02000000000000000000" pitchFamily="2" charset="0"/>
              </a:defRPr>
            </a:lvl4pPr>
          </a:lstStyle>
          <a:p>
            <a:pPr lvl="0"/>
            <a:r>
              <a:rPr lang="en-US" dirty="0"/>
              <a:t>Click to add body text</a:t>
            </a:r>
          </a:p>
          <a:p>
            <a:pPr lvl="1"/>
            <a:r>
              <a:rPr lang="en-US" dirty="0"/>
              <a:t>Bullet one</a:t>
            </a:r>
          </a:p>
          <a:p>
            <a:pPr lvl="2"/>
            <a:r>
              <a:rPr lang="en-US" dirty="0"/>
              <a:t>Bullet two</a:t>
            </a:r>
          </a:p>
          <a:p>
            <a:pPr lvl="3"/>
            <a:r>
              <a:rPr lang="en-US" dirty="0"/>
              <a:t>Bullet three</a:t>
            </a:r>
          </a:p>
        </p:txBody>
      </p:sp>
      <p:cxnSp>
        <p:nvCxnSpPr>
          <p:cNvPr id="8" name="Straight Connector 7">
            <a:extLst>
              <a:ext uri="{FF2B5EF4-FFF2-40B4-BE49-F238E27FC236}">
                <a16:creationId xmlns:a16="http://schemas.microsoft.com/office/drawing/2014/main" id="{D781F1D4-687D-4034-80F0-FE49D5B27C26}"/>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9" name="Picture 8" descr="IHI_Symbol.png">
            <a:extLst>
              <a:ext uri="{FF2B5EF4-FFF2-40B4-BE49-F238E27FC236}">
                <a16:creationId xmlns:a16="http://schemas.microsoft.com/office/drawing/2014/main" id="{B33FAD84-A598-4520-9000-AA436D9500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4510" y="6253880"/>
            <a:ext cx="387846" cy="382809"/>
          </a:xfrm>
          <a:prstGeom prst="rect">
            <a:avLst/>
          </a:prstGeom>
          <a:noFill/>
          <a:ln>
            <a:noFill/>
          </a:ln>
        </p:spPr>
      </p:pic>
      <p:sp>
        <p:nvSpPr>
          <p:cNvPr id="16" name="Content Placeholder 15">
            <a:extLst>
              <a:ext uri="{FF2B5EF4-FFF2-40B4-BE49-F238E27FC236}">
                <a16:creationId xmlns:a16="http://schemas.microsoft.com/office/drawing/2014/main" id="{A01ED5CC-ECEB-487B-9A55-7825115324D0}"/>
              </a:ext>
            </a:extLst>
          </p:cNvPr>
          <p:cNvSpPr>
            <a:spLocks noGrp="1"/>
          </p:cNvSpPr>
          <p:nvPr>
            <p:ph sz="quarter" idx="10" hasCustomPrompt="1"/>
          </p:nvPr>
        </p:nvSpPr>
        <p:spPr>
          <a:xfrm>
            <a:off x="509588" y="6253163"/>
            <a:ext cx="8969390" cy="303212"/>
          </a:xfrm>
          <a:prstGeom prst="rect">
            <a:avLst/>
          </a:prstGeom>
        </p:spPr>
        <p:txBody>
          <a:bodyPr/>
          <a:lstStyle>
            <a:lvl1pPr marL="0" indent="0">
              <a:buNone/>
              <a:defRPr sz="800">
                <a:latin typeface="Roboto" panose="02000000000000000000" pitchFamily="2" charset="0"/>
              </a:defRPr>
            </a:lvl1pPr>
            <a:lvl2pPr marL="457200" indent="0">
              <a:buNone/>
              <a:defRPr sz="800">
                <a:latin typeface="Roboto" panose="02000000000000000000" pitchFamily="2" charset="0"/>
              </a:defRPr>
            </a:lvl2pPr>
            <a:lvl3pPr marL="914400" indent="0">
              <a:buNone/>
              <a:defRPr/>
            </a:lvl3pPr>
            <a:lvl4pPr marL="1371600" indent="0">
              <a:buNone/>
              <a:defRPr/>
            </a:lvl4pPr>
            <a:lvl5pPr marL="1828800" indent="0">
              <a:buNone/>
              <a:defRPr/>
            </a:lvl5pPr>
          </a:lstStyle>
          <a:p>
            <a:pPr lvl="0"/>
            <a:r>
              <a:rPr lang="en-US"/>
              <a:t>Click to cite work</a:t>
            </a:r>
          </a:p>
          <a:p>
            <a:pPr lvl="1"/>
            <a:endParaRPr lang="en-US"/>
          </a:p>
        </p:txBody>
      </p:sp>
      <p:pic>
        <p:nvPicPr>
          <p:cNvPr id="7" name="Picture 6">
            <a:extLst>
              <a:ext uri="{FF2B5EF4-FFF2-40B4-BE49-F238E27FC236}">
                <a16:creationId xmlns:a16="http://schemas.microsoft.com/office/drawing/2014/main" id="{BA4D0558-9FD1-4C3C-F90F-F6C4BC4443C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5578" y="6195821"/>
            <a:ext cx="1563559" cy="495688"/>
          </a:xfrm>
          <a:prstGeom prst="rect">
            <a:avLst/>
          </a:prstGeom>
        </p:spPr>
      </p:pic>
    </p:spTree>
    <p:extLst>
      <p:ext uri="{BB962C8B-B14F-4D97-AF65-F5344CB8AC3E}">
        <p14:creationId xmlns:p14="http://schemas.microsoft.com/office/powerpoint/2010/main" val="2819667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Blue">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64EB36-4562-4AF6-85A0-E217B81EC456}"/>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ndParaRPr>
          </a:p>
        </p:txBody>
      </p:sp>
      <p:pic>
        <p:nvPicPr>
          <p:cNvPr id="7" name="Picture 6" descr="Text&#10;&#10;Description automatically generated">
            <a:extLst>
              <a:ext uri="{FF2B5EF4-FFF2-40B4-BE49-F238E27FC236}">
                <a16:creationId xmlns:a16="http://schemas.microsoft.com/office/drawing/2014/main" id="{38159BFC-1491-4938-AE76-B906E294868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66589"/>
          <a:stretch/>
        </p:blipFill>
        <p:spPr>
          <a:xfrm>
            <a:off x="11587683" y="6248400"/>
            <a:ext cx="426424" cy="422952"/>
          </a:xfrm>
          <a:prstGeom prst="rect">
            <a:avLst/>
          </a:prstGeom>
        </p:spPr>
      </p:pic>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510212" y="576197"/>
            <a:ext cx="11042833"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510213" y="1825625"/>
            <a:ext cx="11042832" cy="4351338"/>
          </a:xfrm>
          <a:prstGeom prst="rect">
            <a:avLst/>
          </a:prstGeom>
        </p:spPr>
        <p:txBody>
          <a:bodyPr/>
          <a:lstStyle>
            <a:lvl1pPr marL="0" indent="0">
              <a:buNone/>
              <a:defRPr sz="2200">
                <a:latin typeface="Roboto" panose="02000000000000000000" pitchFamily="2" charset="0"/>
              </a:defRPr>
            </a:lvl1pPr>
            <a:lvl2pPr>
              <a:defRPr sz="2000">
                <a:latin typeface="Roboto" panose="02000000000000000000" pitchFamily="2" charset="0"/>
              </a:defRPr>
            </a:lvl2pPr>
            <a:lvl3pPr>
              <a:defRPr sz="2000">
                <a:latin typeface="Roboto" panose="02000000000000000000" pitchFamily="2" charset="0"/>
              </a:defRPr>
            </a:lvl3pPr>
            <a:lvl4pPr>
              <a:defRPr sz="2000">
                <a:latin typeface="Roboto" panose="02000000000000000000" pitchFamily="2" charset="0"/>
              </a:defRPr>
            </a:lvl4pPr>
          </a:lstStyle>
          <a:p>
            <a:pPr lvl="0"/>
            <a:r>
              <a:rPr lang="en-US"/>
              <a:t>Click to add body text</a:t>
            </a:r>
          </a:p>
          <a:p>
            <a:pPr lvl="1"/>
            <a:r>
              <a:rPr lang="en-US"/>
              <a:t>Bullet one</a:t>
            </a:r>
          </a:p>
          <a:p>
            <a:pPr lvl="2"/>
            <a:r>
              <a:rPr lang="en-US"/>
              <a:t>Bullet two</a:t>
            </a:r>
          </a:p>
          <a:p>
            <a:pPr lvl="3"/>
            <a:r>
              <a:rPr lang="en-US"/>
              <a:t>Bullet three</a:t>
            </a:r>
          </a:p>
        </p:txBody>
      </p:sp>
      <p:cxnSp>
        <p:nvCxnSpPr>
          <p:cNvPr id="9" name="Straight Connector 8">
            <a:extLst>
              <a:ext uri="{FF2B5EF4-FFF2-40B4-BE49-F238E27FC236}">
                <a16:creationId xmlns:a16="http://schemas.microsoft.com/office/drawing/2014/main" id="{E7413227-81FE-4DD3-B206-6D36FF2AC5E1}"/>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10" name="Picture 9" descr="Logo&#10;&#10;Description automatically generated">
            <a:extLst>
              <a:ext uri="{FF2B5EF4-FFF2-40B4-BE49-F238E27FC236}">
                <a16:creationId xmlns:a16="http://schemas.microsoft.com/office/drawing/2014/main" id="{8AE574D1-3097-9967-0F41-ADFE761B267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0737" y="6196934"/>
            <a:ext cx="1568400" cy="495688"/>
          </a:xfrm>
          <a:prstGeom prst="rect">
            <a:avLst/>
          </a:prstGeom>
        </p:spPr>
      </p:pic>
    </p:spTree>
    <p:extLst>
      <p:ext uri="{BB962C8B-B14F-4D97-AF65-F5344CB8AC3E}">
        <p14:creationId xmlns:p14="http://schemas.microsoft.com/office/powerpoint/2010/main" val="223863307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Blue - Citation">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64EB36-4562-4AF6-85A0-E217B81EC456}"/>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ndParaRPr>
          </a:p>
        </p:txBody>
      </p:sp>
      <p:pic>
        <p:nvPicPr>
          <p:cNvPr id="7" name="Picture 6" descr="Text&#10;&#10;Description automatically generated">
            <a:extLst>
              <a:ext uri="{FF2B5EF4-FFF2-40B4-BE49-F238E27FC236}">
                <a16:creationId xmlns:a16="http://schemas.microsoft.com/office/drawing/2014/main" id="{38159BFC-1491-4938-AE76-B906E294868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66589"/>
          <a:stretch/>
        </p:blipFill>
        <p:spPr>
          <a:xfrm>
            <a:off x="11587683" y="6248400"/>
            <a:ext cx="426424" cy="422952"/>
          </a:xfrm>
          <a:prstGeom prst="rect">
            <a:avLst/>
          </a:prstGeom>
        </p:spPr>
      </p:pic>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510212" y="576197"/>
            <a:ext cx="11042833"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510213" y="1825625"/>
            <a:ext cx="11042832" cy="4351338"/>
          </a:xfrm>
          <a:prstGeom prst="rect">
            <a:avLst/>
          </a:prstGeom>
        </p:spPr>
        <p:txBody>
          <a:bodyPr/>
          <a:lstStyle>
            <a:lvl1pPr marL="0" indent="0">
              <a:buNone/>
              <a:defRPr sz="2200">
                <a:latin typeface="Roboto" panose="02000000000000000000" pitchFamily="2" charset="0"/>
              </a:defRPr>
            </a:lvl1pPr>
            <a:lvl2pPr>
              <a:defRPr sz="2000">
                <a:latin typeface="Roboto" panose="02000000000000000000" pitchFamily="2" charset="0"/>
              </a:defRPr>
            </a:lvl2pPr>
            <a:lvl3pPr>
              <a:defRPr sz="2000">
                <a:latin typeface="Roboto" panose="02000000000000000000" pitchFamily="2" charset="0"/>
              </a:defRPr>
            </a:lvl3pPr>
            <a:lvl4pPr>
              <a:defRPr sz="2000">
                <a:latin typeface="Roboto" panose="02000000000000000000" pitchFamily="2" charset="0"/>
              </a:defRPr>
            </a:lvl4pPr>
          </a:lstStyle>
          <a:p>
            <a:pPr lvl="0"/>
            <a:r>
              <a:rPr lang="en-US"/>
              <a:t>Click to add body text</a:t>
            </a:r>
          </a:p>
          <a:p>
            <a:pPr lvl="1"/>
            <a:r>
              <a:rPr lang="en-US"/>
              <a:t>Bullet one</a:t>
            </a:r>
          </a:p>
          <a:p>
            <a:pPr lvl="2"/>
            <a:r>
              <a:rPr lang="en-US"/>
              <a:t>Bullet two</a:t>
            </a:r>
          </a:p>
          <a:p>
            <a:pPr lvl="3"/>
            <a:r>
              <a:rPr lang="en-US"/>
              <a:t>Bullet three</a:t>
            </a:r>
          </a:p>
        </p:txBody>
      </p:sp>
      <p:cxnSp>
        <p:nvCxnSpPr>
          <p:cNvPr id="9" name="Straight Connector 8">
            <a:extLst>
              <a:ext uri="{FF2B5EF4-FFF2-40B4-BE49-F238E27FC236}">
                <a16:creationId xmlns:a16="http://schemas.microsoft.com/office/drawing/2014/main" id="{E7413227-81FE-4DD3-B206-6D36FF2AC5E1}"/>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
        <p:nvSpPr>
          <p:cNvPr id="10" name="Content Placeholder 15">
            <a:extLst>
              <a:ext uri="{FF2B5EF4-FFF2-40B4-BE49-F238E27FC236}">
                <a16:creationId xmlns:a16="http://schemas.microsoft.com/office/drawing/2014/main" id="{9408FF26-EB11-40CE-A7D7-A2A3B0EBCCC0}"/>
              </a:ext>
            </a:extLst>
          </p:cNvPr>
          <p:cNvSpPr>
            <a:spLocks noGrp="1"/>
          </p:cNvSpPr>
          <p:nvPr>
            <p:ph sz="quarter" idx="10" hasCustomPrompt="1"/>
          </p:nvPr>
        </p:nvSpPr>
        <p:spPr>
          <a:xfrm>
            <a:off x="509588" y="6253163"/>
            <a:ext cx="10687050" cy="303212"/>
          </a:xfrm>
          <a:prstGeom prst="rect">
            <a:avLst/>
          </a:prstGeom>
        </p:spPr>
        <p:txBody>
          <a:bodyPr/>
          <a:lstStyle>
            <a:lvl1pPr marL="0" indent="0">
              <a:buNone/>
              <a:defRPr sz="800">
                <a:latin typeface="Roboto" panose="02000000000000000000" pitchFamily="2" charset="0"/>
              </a:defRPr>
            </a:lvl1pPr>
            <a:lvl2pPr marL="457200" indent="0">
              <a:buNone/>
              <a:defRPr sz="800">
                <a:latin typeface="Roboto" panose="02000000000000000000" pitchFamily="2" charset="0"/>
              </a:defRPr>
            </a:lvl2pPr>
            <a:lvl3pPr marL="914400" indent="0">
              <a:buNone/>
              <a:defRPr/>
            </a:lvl3pPr>
            <a:lvl4pPr marL="1371600" indent="0">
              <a:buNone/>
              <a:defRPr/>
            </a:lvl4pPr>
            <a:lvl5pPr marL="1828800" indent="0">
              <a:buNone/>
              <a:defRPr/>
            </a:lvl5pPr>
          </a:lstStyle>
          <a:p>
            <a:pPr lvl="0"/>
            <a:r>
              <a:rPr lang="en-US"/>
              <a:t>Click to cite work</a:t>
            </a:r>
          </a:p>
          <a:p>
            <a:pPr lvl="1"/>
            <a:endParaRPr lang="en-US"/>
          </a:p>
        </p:txBody>
      </p:sp>
      <p:pic>
        <p:nvPicPr>
          <p:cNvPr id="8" name="Picture 7" descr="Logo&#10;&#10;Description automatically generated">
            <a:extLst>
              <a:ext uri="{FF2B5EF4-FFF2-40B4-BE49-F238E27FC236}">
                <a16:creationId xmlns:a16="http://schemas.microsoft.com/office/drawing/2014/main" id="{027B78C0-905A-BB60-B18E-1337C313665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0737" y="6196934"/>
            <a:ext cx="1568400" cy="495688"/>
          </a:xfrm>
          <a:prstGeom prst="rect">
            <a:avLst/>
          </a:prstGeom>
        </p:spPr>
      </p:pic>
    </p:spTree>
    <p:extLst>
      <p:ext uri="{BB962C8B-B14F-4D97-AF65-F5344CB8AC3E}">
        <p14:creationId xmlns:p14="http://schemas.microsoft.com/office/powerpoint/2010/main" val="4259170987"/>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p:bg>
      <p:bgRef idx="1001">
        <a:schemeClr val="bg2"/>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F4D7A97-3AD7-4FB7-A38D-6DDA5B98B77F}"/>
              </a:ext>
            </a:extLst>
          </p:cNvPr>
          <p:cNvGrpSpPr/>
          <p:nvPr userDrawn="1"/>
        </p:nvGrpSpPr>
        <p:grpSpPr>
          <a:xfrm>
            <a:off x="-555386" y="-193716"/>
            <a:ext cx="7779279" cy="7483160"/>
            <a:chOff x="5889913" y="215788"/>
            <a:chExt cx="7779279" cy="7483160"/>
          </a:xfrm>
        </p:grpSpPr>
        <p:sp>
          <p:nvSpPr>
            <p:cNvPr id="7" name="Graphic 4">
              <a:extLst>
                <a:ext uri="{FF2B5EF4-FFF2-40B4-BE49-F238E27FC236}">
                  <a16:creationId xmlns:a16="http://schemas.microsoft.com/office/drawing/2014/main" id="{B9D66465-A03A-42E0-8D6B-2C449DC52F65}"/>
                </a:ext>
              </a:extLst>
            </p:cNvPr>
            <p:cNvSpPr/>
            <p:nvPr userDrawn="1"/>
          </p:nvSpPr>
          <p:spPr>
            <a:xfrm rot="4319383">
              <a:off x="6305590" y="335345"/>
              <a:ext cx="7455928" cy="7271277"/>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7397 w 5586068"/>
                <a:gd name="connsiteY8" fmla="*/ 4322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748865" y="171228"/>
                    <a:pt x="3017397" y="4322"/>
                  </a:cubicBezTo>
                </a:path>
              </a:pathLst>
            </a:custGeom>
            <a:solidFill>
              <a:srgbClr val="FFFFFF">
                <a:alpha val="7059"/>
              </a:srgbClr>
            </a:solidFill>
            <a:ln w="32396" cap="flat">
              <a:noFill/>
              <a:prstDash val="solid"/>
              <a:miter/>
            </a:ln>
          </p:spPr>
          <p:txBody>
            <a:bodyPr rtlCol="0" anchor="ctr"/>
            <a:lstStyle/>
            <a:p>
              <a:endParaRPr lang="en-US">
                <a:latin typeface="Roboto" panose="02000000000000000000" pitchFamily="2" charset="0"/>
              </a:endParaRPr>
            </a:p>
          </p:txBody>
        </p:sp>
        <p:sp>
          <p:nvSpPr>
            <p:cNvPr id="8" name="Graphic 2">
              <a:extLst>
                <a:ext uri="{FF2B5EF4-FFF2-40B4-BE49-F238E27FC236}">
                  <a16:creationId xmlns:a16="http://schemas.microsoft.com/office/drawing/2014/main" id="{A9FD98F5-B761-43BF-95AD-B2E7083FBE2F}"/>
                </a:ext>
              </a:extLst>
            </p:cNvPr>
            <p:cNvSpPr/>
            <p:nvPr userDrawn="1"/>
          </p:nvSpPr>
          <p:spPr>
            <a:xfrm rot="15014318" flipV="1">
              <a:off x="5924731" y="180970"/>
              <a:ext cx="7194510" cy="7264145"/>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9034 w 5586068"/>
                <a:gd name="connsiteY8" fmla="*/ 54474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22491 w 5586068"/>
                <a:gd name="connsiteY8" fmla="*/ 32125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83922 w 5586068"/>
                <a:gd name="connsiteY8" fmla="*/ 15110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815390" y="182016"/>
                    <a:pt x="3083922" y="15110"/>
                  </a:cubicBezTo>
                </a:path>
              </a:pathLst>
            </a:custGeom>
            <a:solidFill>
              <a:srgbClr val="FFFFFF">
                <a:alpha val="5882"/>
              </a:srgbClr>
            </a:solidFill>
            <a:ln w="32396" cap="flat">
              <a:noFill/>
              <a:prstDash val="solid"/>
              <a:miter/>
            </a:ln>
          </p:spPr>
          <p:txBody>
            <a:bodyPr rtlCol="0" anchor="ctr"/>
            <a:lstStyle/>
            <a:p>
              <a:endParaRPr lang="en-US">
                <a:latin typeface="Roboto" panose="02000000000000000000" pitchFamily="2" charset="0"/>
              </a:endParaRPr>
            </a:p>
          </p:txBody>
        </p:sp>
      </p:grpSp>
      <p:sp>
        <p:nvSpPr>
          <p:cNvPr id="10" name="Rectangle 9">
            <a:extLst>
              <a:ext uri="{FF2B5EF4-FFF2-40B4-BE49-F238E27FC236}">
                <a16:creationId xmlns:a16="http://schemas.microsoft.com/office/drawing/2014/main" id="{6D12AC64-C855-4FB0-8AEF-51FC8045BB99}"/>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ndParaRPr>
          </a:p>
        </p:txBody>
      </p:sp>
      <p:pic>
        <p:nvPicPr>
          <p:cNvPr id="11" name="Picture 10" descr="Text&#10;&#10;Description automatically generated">
            <a:extLst>
              <a:ext uri="{FF2B5EF4-FFF2-40B4-BE49-F238E27FC236}">
                <a16:creationId xmlns:a16="http://schemas.microsoft.com/office/drawing/2014/main" id="{0EEF8AAF-A01D-4B2A-90DE-0F773DF5746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66589"/>
          <a:stretch/>
        </p:blipFill>
        <p:spPr>
          <a:xfrm>
            <a:off x="11587683" y="6248400"/>
            <a:ext cx="426424" cy="422952"/>
          </a:xfrm>
          <a:prstGeom prst="rect">
            <a:avLst/>
          </a:prstGeom>
        </p:spPr>
      </p:pic>
      <p:sp>
        <p:nvSpPr>
          <p:cNvPr id="2" name="Rectangle 1">
            <a:extLst>
              <a:ext uri="{FF2B5EF4-FFF2-40B4-BE49-F238E27FC236}">
                <a16:creationId xmlns:a16="http://schemas.microsoft.com/office/drawing/2014/main" id="{153EF59F-3A44-4618-AEB8-7FEE7FE111CD}"/>
              </a:ext>
            </a:extLst>
          </p:cNvPr>
          <p:cNvSpPr/>
          <p:nvPr userDrawn="1"/>
        </p:nvSpPr>
        <p:spPr>
          <a:xfrm>
            <a:off x="577970" y="1362974"/>
            <a:ext cx="1104181" cy="146649"/>
          </a:xfrm>
          <a:prstGeom prst="rect">
            <a:avLst/>
          </a:prstGeom>
          <a:solidFill>
            <a:srgbClr val="20A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ndParaRPr>
          </a:p>
        </p:txBody>
      </p:sp>
      <p:sp>
        <p:nvSpPr>
          <p:cNvPr id="9" name="Title 1">
            <a:extLst>
              <a:ext uri="{FF2B5EF4-FFF2-40B4-BE49-F238E27FC236}">
                <a16:creationId xmlns:a16="http://schemas.microsoft.com/office/drawing/2014/main" id="{1F7B5001-CBA7-4BFC-B3F4-B836E90AB4CF}"/>
              </a:ext>
            </a:extLst>
          </p:cNvPr>
          <p:cNvSpPr>
            <a:spLocks noGrp="1"/>
          </p:cNvSpPr>
          <p:nvPr>
            <p:ph type="ctrTitle" hasCustomPrompt="1"/>
          </p:nvPr>
        </p:nvSpPr>
        <p:spPr>
          <a:xfrm>
            <a:off x="465078" y="825489"/>
            <a:ext cx="11003022" cy="6032511"/>
          </a:xfrm>
          <a:prstGeom prst="rect">
            <a:avLst/>
          </a:prstGeom>
        </p:spPr>
        <p:txBody>
          <a:bodyPr anchor="t">
            <a:noAutofit/>
          </a:bodyPr>
          <a:lstStyle>
            <a:lvl1pPr algn="l">
              <a:lnSpc>
                <a:spcPct val="100000"/>
              </a:lnSpc>
              <a:defRPr sz="6600">
                <a:latin typeface="Roboto Medium" panose="02000000000000000000" pitchFamily="2" charset="0"/>
                <a:ea typeface="Roboto Medium" panose="02000000000000000000" pitchFamily="2" charset="0"/>
              </a:defRPr>
            </a:lvl1pPr>
          </a:lstStyle>
          <a:p>
            <a:r>
              <a:rPr lang="en-US"/>
              <a:t>Click to add divider text</a:t>
            </a:r>
          </a:p>
        </p:txBody>
      </p:sp>
      <p:pic>
        <p:nvPicPr>
          <p:cNvPr id="12" name="Picture 11" descr="Logo&#10;&#10;Description automatically generated">
            <a:extLst>
              <a:ext uri="{FF2B5EF4-FFF2-40B4-BE49-F238E27FC236}">
                <a16:creationId xmlns:a16="http://schemas.microsoft.com/office/drawing/2014/main" id="{E105D7D6-9664-1C58-5D9B-A272E97DBB5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0737" y="6196934"/>
            <a:ext cx="1568400" cy="495688"/>
          </a:xfrm>
          <a:prstGeom prst="rect">
            <a:avLst/>
          </a:prstGeom>
        </p:spPr>
      </p:pic>
    </p:spTree>
    <p:extLst>
      <p:ext uri="{BB962C8B-B14F-4D97-AF65-F5344CB8AC3E}">
        <p14:creationId xmlns:p14="http://schemas.microsoft.com/office/powerpoint/2010/main" val="214432982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2 Column ">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4A526B-A985-4CCD-92D4-1B3147A5E614}"/>
              </a:ext>
            </a:extLst>
          </p:cNvPr>
          <p:cNvSpPr>
            <a:spLocks noGrp="1"/>
          </p:cNvSpPr>
          <p:nvPr>
            <p:ph sz="half" idx="1" hasCustomPrompt="1"/>
          </p:nvPr>
        </p:nvSpPr>
        <p:spPr>
          <a:xfrm>
            <a:off x="530091" y="1825625"/>
            <a:ext cx="5394960" cy="4351338"/>
          </a:xfrm>
          <a:prstGeom prst="rect">
            <a:avLst/>
          </a:prstGeom>
        </p:spPr>
        <p:txBody>
          <a:bodyPr/>
          <a:lstStyle>
            <a:lvl1pPr marL="0" indent="0">
              <a:buFontTx/>
              <a:buNone/>
              <a:defRPr sz="2200">
                <a:latin typeface="Roboto" panose="02000000000000000000" pitchFamily="2" charset="0"/>
              </a:defRPr>
            </a:lvl1pPr>
            <a:lvl2pPr marL="742950" indent="-285750">
              <a:buFont typeface="Arial" panose="020B0604020202020204" pitchFamily="34" charset="0"/>
              <a:buChar char="•"/>
              <a:defRPr sz="2000">
                <a:latin typeface="Roboto" panose="02000000000000000000" pitchFamily="2" charset="0"/>
              </a:defRPr>
            </a:lvl2pPr>
            <a:lvl3pPr>
              <a:defRPr sz="2000">
                <a:latin typeface="Roboto" panose="02000000000000000000" pitchFamily="2" charset="0"/>
              </a:defRPr>
            </a:lvl3pPr>
            <a:lvl4pPr>
              <a:defRPr sz="2000">
                <a:latin typeface="Roboto" panose="02000000000000000000" pitchFamily="2" charset="0"/>
              </a:defRPr>
            </a:lvl4pPr>
          </a:lstStyle>
          <a:p>
            <a:pPr lvl="0"/>
            <a:r>
              <a:rPr lang="en-US"/>
              <a:t>Click to add body text</a:t>
            </a:r>
          </a:p>
          <a:p>
            <a:pPr lvl="1"/>
            <a:r>
              <a:rPr lang="en-US"/>
              <a:t>Bullet one</a:t>
            </a:r>
          </a:p>
          <a:p>
            <a:pPr lvl="2"/>
            <a:r>
              <a:rPr lang="en-US"/>
              <a:t>Bullet two</a:t>
            </a:r>
          </a:p>
          <a:p>
            <a:pPr lvl="3"/>
            <a:r>
              <a:rPr lang="en-US"/>
              <a:t>Bullet three</a:t>
            </a:r>
          </a:p>
        </p:txBody>
      </p:sp>
      <p:sp>
        <p:nvSpPr>
          <p:cNvPr id="4" name="Content Placeholder 3">
            <a:extLst>
              <a:ext uri="{FF2B5EF4-FFF2-40B4-BE49-F238E27FC236}">
                <a16:creationId xmlns:a16="http://schemas.microsoft.com/office/drawing/2014/main" id="{FD4EF040-8ADA-41C0-A841-CC9BBF56B254}"/>
              </a:ext>
            </a:extLst>
          </p:cNvPr>
          <p:cNvSpPr>
            <a:spLocks noGrp="1"/>
          </p:cNvSpPr>
          <p:nvPr>
            <p:ph sz="half" idx="2" hasCustomPrompt="1"/>
          </p:nvPr>
        </p:nvSpPr>
        <p:spPr>
          <a:xfrm>
            <a:off x="6172200" y="1825625"/>
            <a:ext cx="5394960" cy="4351338"/>
          </a:xfrm>
          <a:prstGeom prst="rect">
            <a:avLst/>
          </a:prstGeom>
        </p:spPr>
        <p:txBody>
          <a:bodyPr/>
          <a:lstStyle>
            <a:lvl1pPr marL="0" indent="0">
              <a:buFontTx/>
              <a:buNone/>
              <a:defRPr sz="2200">
                <a:latin typeface="Roboto" panose="02000000000000000000" pitchFamily="2" charset="0"/>
              </a:defRPr>
            </a:lvl1pPr>
            <a:lvl2pPr>
              <a:defRPr sz="2000">
                <a:latin typeface="Roboto" panose="02000000000000000000" pitchFamily="2" charset="0"/>
              </a:defRPr>
            </a:lvl2pPr>
            <a:lvl3pPr>
              <a:defRPr sz="2000">
                <a:latin typeface="Roboto" panose="02000000000000000000" pitchFamily="2" charset="0"/>
              </a:defRPr>
            </a:lvl3pPr>
            <a:lvl4pPr>
              <a:defRPr sz="2000">
                <a:latin typeface="Roboto" panose="02000000000000000000" pitchFamily="2" charset="0"/>
              </a:defRPr>
            </a:lvl4pPr>
          </a:lstStyle>
          <a:p>
            <a:pPr lvl="0"/>
            <a:r>
              <a:rPr lang="en-US"/>
              <a:t>Click to add body text</a:t>
            </a:r>
          </a:p>
          <a:p>
            <a:pPr lvl="1"/>
            <a:r>
              <a:rPr lang="en-US"/>
              <a:t>Bullet one</a:t>
            </a:r>
          </a:p>
          <a:p>
            <a:pPr lvl="2"/>
            <a:r>
              <a:rPr lang="en-US"/>
              <a:t>Bullet two</a:t>
            </a:r>
          </a:p>
          <a:p>
            <a:pPr lvl="3"/>
            <a:r>
              <a:rPr lang="en-US"/>
              <a:t>Bullet three</a:t>
            </a:r>
          </a:p>
        </p:txBody>
      </p:sp>
      <p:pic>
        <p:nvPicPr>
          <p:cNvPr id="9" name="Picture 8" descr="IHI_Symbol.png">
            <a:extLst>
              <a:ext uri="{FF2B5EF4-FFF2-40B4-BE49-F238E27FC236}">
                <a16:creationId xmlns:a16="http://schemas.microsoft.com/office/drawing/2014/main" id="{18408532-34C0-43F8-B52E-0148FA30C39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4510" y="6263405"/>
            <a:ext cx="387846" cy="382809"/>
          </a:xfrm>
          <a:prstGeom prst="rect">
            <a:avLst/>
          </a:prstGeom>
          <a:noFill/>
          <a:ln>
            <a:noFill/>
          </a:ln>
        </p:spPr>
      </p:pic>
      <p:sp>
        <p:nvSpPr>
          <p:cNvPr id="10" name="Title 1">
            <a:extLst>
              <a:ext uri="{FF2B5EF4-FFF2-40B4-BE49-F238E27FC236}">
                <a16:creationId xmlns:a16="http://schemas.microsoft.com/office/drawing/2014/main" id="{0D4EA97D-1A84-4550-B0E3-D59573BA416F}"/>
              </a:ext>
            </a:extLst>
          </p:cNvPr>
          <p:cNvSpPr>
            <a:spLocks noGrp="1"/>
          </p:cNvSpPr>
          <p:nvPr>
            <p:ph type="title" hasCustomPrompt="1"/>
          </p:nvPr>
        </p:nvSpPr>
        <p:spPr>
          <a:xfrm>
            <a:off x="510212" y="576197"/>
            <a:ext cx="11042834"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cxnSp>
        <p:nvCxnSpPr>
          <p:cNvPr id="11" name="Straight Connector 10">
            <a:extLst>
              <a:ext uri="{FF2B5EF4-FFF2-40B4-BE49-F238E27FC236}">
                <a16:creationId xmlns:a16="http://schemas.microsoft.com/office/drawing/2014/main" id="{1B1FCE93-83D7-40C5-AB30-2677007C29EE}"/>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108D8E2-D404-A646-E0CC-2D5D90C54CE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5578" y="6195821"/>
            <a:ext cx="1563559" cy="495688"/>
          </a:xfrm>
          <a:prstGeom prst="rect">
            <a:avLst/>
          </a:prstGeom>
        </p:spPr>
      </p:pic>
    </p:spTree>
    <p:extLst>
      <p:ext uri="{BB962C8B-B14F-4D97-AF65-F5344CB8AC3E}">
        <p14:creationId xmlns:p14="http://schemas.microsoft.com/office/powerpoint/2010/main" val="3938194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ntent Slide 2 Column with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BD3D-79C7-4142-95B6-49B33BD430FF}"/>
              </a:ext>
            </a:extLst>
          </p:cNvPr>
          <p:cNvSpPr>
            <a:spLocks noGrp="1"/>
          </p:cNvSpPr>
          <p:nvPr>
            <p:ph type="title" hasCustomPrompt="1"/>
          </p:nvPr>
        </p:nvSpPr>
        <p:spPr>
          <a:xfrm>
            <a:off x="511799" y="566530"/>
            <a:ext cx="11045421" cy="1034707"/>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Text Placeholder 2">
            <a:extLst>
              <a:ext uri="{FF2B5EF4-FFF2-40B4-BE49-F238E27FC236}">
                <a16:creationId xmlns:a16="http://schemas.microsoft.com/office/drawing/2014/main" id="{2310619A-389A-46DD-BACC-0B2D9DFCA4AC}"/>
              </a:ext>
            </a:extLst>
          </p:cNvPr>
          <p:cNvSpPr>
            <a:spLocks noGrp="1"/>
          </p:cNvSpPr>
          <p:nvPr>
            <p:ph type="body" idx="1" hasCustomPrompt="1"/>
          </p:nvPr>
        </p:nvSpPr>
        <p:spPr>
          <a:xfrm>
            <a:off x="521738" y="1611590"/>
            <a:ext cx="5394960" cy="823912"/>
          </a:xfrm>
          <a:prstGeom prst="rect">
            <a:avLst/>
          </a:prstGeom>
        </p:spPr>
        <p:txBody>
          <a:bodyPr anchor="t">
            <a:normAutofit/>
          </a:bodyPr>
          <a:lstStyle>
            <a:lvl1pPr marL="0" indent="0">
              <a:spcBef>
                <a:spcPts val="0"/>
              </a:spcBef>
              <a:buNone/>
              <a:defRPr sz="2400" b="0">
                <a:solidFill>
                  <a:schemeClr val="tx2"/>
                </a:solidFill>
                <a:latin typeface="Roboto Medium" panose="02000000000000000000" pitchFamily="2" charset="0"/>
                <a:ea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subhead text</a:t>
            </a:r>
          </a:p>
        </p:txBody>
      </p:sp>
      <p:sp>
        <p:nvSpPr>
          <p:cNvPr id="4" name="Content Placeholder 3">
            <a:extLst>
              <a:ext uri="{FF2B5EF4-FFF2-40B4-BE49-F238E27FC236}">
                <a16:creationId xmlns:a16="http://schemas.microsoft.com/office/drawing/2014/main" id="{58A70215-FF52-4AB8-8870-52B6D7D781CA}"/>
              </a:ext>
            </a:extLst>
          </p:cNvPr>
          <p:cNvSpPr>
            <a:spLocks noGrp="1"/>
          </p:cNvSpPr>
          <p:nvPr>
            <p:ph sz="half" idx="2" hasCustomPrompt="1"/>
          </p:nvPr>
        </p:nvSpPr>
        <p:spPr>
          <a:xfrm>
            <a:off x="521738" y="2465319"/>
            <a:ext cx="5394960" cy="3704466"/>
          </a:xfrm>
          <a:prstGeom prst="rect">
            <a:avLst/>
          </a:prstGeom>
        </p:spPr>
        <p:txBody>
          <a:bodyPr/>
          <a:lstStyle>
            <a:lvl1pPr marL="0" indent="0">
              <a:buNone/>
              <a:defRPr sz="2000">
                <a:latin typeface="Roboto" panose="02000000000000000000" pitchFamily="2" charset="0"/>
              </a:defRPr>
            </a:lvl1pPr>
            <a:lvl2pPr>
              <a:defRPr sz="1800">
                <a:latin typeface="Roboto" panose="02000000000000000000" pitchFamily="2" charset="0"/>
              </a:defRPr>
            </a:lvl2pPr>
            <a:lvl3pPr>
              <a:defRPr sz="1800">
                <a:latin typeface="Roboto" panose="02000000000000000000" pitchFamily="2" charset="0"/>
              </a:defRPr>
            </a:lvl3pPr>
          </a:lstStyle>
          <a:p>
            <a:pPr lvl="0"/>
            <a:r>
              <a:rPr lang="en-US"/>
              <a:t>Click to add body text</a:t>
            </a:r>
          </a:p>
          <a:p>
            <a:pPr lvl="1"/>
            <a:r>
              <a:rPr lang="en-US"/>
              <a:t>Bullet one</a:t>
            </a:r>
          </a:p>
          <a:p>
            <a:pPr lvl="2"/>
            <a:r>
              <a:rPr lang="en-US"/>
              <a:t>Bullet two</a:t>
            </a:r>
          </a:p>
        </p:txBody>
      </p:sp>
      <p:sp>
        <p:nvSpPr>
          <p:cNvPr id="5" name="Text Placeholder 4">
            <a:extLst>
              <a:ext uri="{FF2B5EF4-FFF2-40B4-BE49-F238E27FC236}">
                <a16:creationId xmlns:a16="http://schemas.microsoft.com/office/drawing/2014/main" id="{605BAC4D-F06E-4E72-A399-4C275DC47754}"/>
              </a:ext>
            </a:extLst>
          </p:cNvPr>
          <p:cNvSpPr>
            <a:spLocks noGrp="1"/>
          </p:cNvSpPr>
          <p:nvPr>
            <p:ph type="body" sz="quarter" idx="3" hasCustomPrompt="1"/>
          </p:nvPr>
        </p:nvSpPr>
        <p:spPr>
          <a:xfrm>
            <a:off x="6172200" y="1611590"/>
            <a:ext cx="5394960" cy="823912"/>
          </a:xfrm>
          <a:prstGeom prst="rect">
            <a:avLst/>
          </a:prstGeom>
        </p:spPr>
        <p:txBody>
          <a:bodyPr anchor="t">
            <a:normAutofit/>
          </a:bodyPr>
          <a:lstStyle>
            <a:lvl1pPr marL="0" indent="0">
              <a:spcBef>
                <a:spcPts val="0"/>
              </a:spcBef>
              <a:buNone/>
              <a:defRPr sz="2400" b="0">
                <a:solidFill>
                  <a:schemeClr val="tx2"/>
                </a:solidFill>
                <a:latin typeface="Roboto Medium" panose="02000000000000000000" pitchFamily="2" charset="0"/>
                <a:ea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subhead text</a:t>
            </a:r>
          </a:p>
        </p:txBody>
      </p:sp>
      <p:sp>
        <p:nvSpPr>
          <p:cNvPr id="6" name="Content Placeholder 5">
            <a:extLst>
              <a:ext uri="{FF2B5EF4-FFF2-40B4-BE49-F238E27FC236}">
                <a16:creationId xmlns:a16="http://schemas.microsoft.com/office/drawing/2014/main" id="{537336A3-48E9-43E3-8C43-3B0661407677}"/>
              </a:ext>
            </a:extLst>
          </p:cNvPr>
          <p:cNvSpPr>
            <a:spLocks noGrp="1"/>
          </p:cNvSpPr>
          <p:nvPr>
            <p:ph sz="quarter" idx="4" hasCustomPrompt="1"/>
          </p:nvPr>
        </p:nvSpPr>
        <p:spPr>
          <a:xfrm>
            <a:off x="6172200" y="2485197"/>
            <a:ext cx="5394960" cy="3684588"/>
          </a:xfrm>
          <a:prstGeom prst="rect">
            <a:avLst/>
          </a:prstGeom>
        </p:spPr>
        <p:txBody>
          <a:bodyPr/>
          <a:lstStyle>
            <a:lvl1pPr marL="0" indent="0">
              <a:buNone/>
              <a:defRPr sz="2000">
                <a:latin typeface="Roboto" panose="02000000000000000000" pitchFamily="2" charset="0"/>
              </a:defRPr>
            </a:lvl1pPr>
            <a:lvl2pPr>
              <a:defRPr sz="1800">
                <a:latin typeface="Roboto" panose="02000000000000000000" pitchFamily="2" charset="0"/>
              </a:defRPr>
            </a:lvl2pPr>
            <a:lvl3pPr>
              <a:defRPr sz="1800">
                <a:latin typeface="Roboto" panose="02000000000000000000" pitchFamily="2" charset="0"/>
              </a:defRPr>
            </a:lvl3pPr>
          </a:lstStyle>
          <a:p>
            <a:pPr lvl="0"/>
            <a:r>
              <a:rPr lang="en-US"/>
              <a:t>Click to add body text</a:t>
            </a:r>
          </a:p>
          <a:p>
            <a:pPr lvl="1"/>
            <a:r>
              <a:rPr lang="en-US"/>
              <a:t>Bullet one</a:t>
            </a:r>
          </a:p>
          <a:p>
            <a:pPr lvl="2"/>
            <a:r>
              <a:rPr lang="en-US"/>
              <a:t>Bullet two</a:t>
            </a:r>
          </a:p>
          <a:p>
            <a:pPr lvl="0"/>
            <a:endParaRPr lang="en-US"/>
          </a:p>
        </p:txBody>
      </p:sp>
      <p:pic>
        <p:nvPicPr>
          <p:cNvPr id="11" name="Picture 10" descr="IHI_Symbol.png">
            <a:extLst>
              <a:ext uri="{FF2B5EF4-FFF2-40B4-BE49-F238E27FC236}">
                <a16:creationId xmlns:a16="http://schemas.microsoft.com/office/drawing/2014/main" id="{96036BD6-01CC-4A0A-A11D-B3958DD0A45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64632" y="6253880"/>
            <a:ext cx="387846" cy="382809"/>
          </a:xfrm>
          <a:prstGeom prst="rect">
            <a:avLst/>
          </a:prstGeom>
          <a:noFill/>
          <a:ln>
            <a:noFill/>
          </a:ln>
        </p:spPr>
      </p:pic>
      <p:cxnSp>
        <p:nvCxnSpPr>
          <p:cNvPr id="13" name="Straight Connector 12">
            <a:extLst>
              <a:ext uri="{FF2B5EF4-FFF2-40B4-BE49-F238E27FC236}">
                <a16:creationId xmlns:a16="http://schemas.microsoft.com/office/drawing/2014/main" id="{87B46992-E9BA-4B3D-9567-BFBDFAD5846F}"/>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1E852DB-0A43-0355-9BB2-D36E63F3EC3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5578" y="6195821"/>
            <a:ext cx="1563559" cy="495688"/>
          </a:xfrm>
          <a:prstGeom prst="rect">
            <a:avLst/>
          </a:prstGeom>
        </p:spPr>
      </p:pic>
    </p:spTree>
    <p:extLst>
      <p:ext uri="{BB962C8B-B14F-4D97-AF65-F5344CB8AC3E}">
        <p14:creationId xmlns:p14="http://schemas.microsoft.com/office/powerpoint/2010/main" val="4182356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Title and Small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BD3D-79C7-4142-95B6-49B33BD430FF}"/>
              </a:ext>
            </a:extLst>
          </p:cNvPr>
          <p:cNvSpPr>
            <a:spLocks noGrp="1"/>
          </p:cNvSpPr>
          <p:nvPr>
            <p:ph type="title" hasCustomPrompt="1"/>
          </p:nvPr>
        </p:nvSpPr>
        <p:spPr>
          <a:xfrm>
            <a:off x="496957" y="596348"/>
            <a:ext cx="11086006" cy="1007448"/>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Text Placeholder 2">
            <a:extLst>
              <a:ext uri="{FF2B5EF4-FFF2-40B4-BE49-F238E27FC236}">
                <a16:creationId xmlns:a16="http://schemas.microsoft.com/office/drawing/2014/main" id="{2310619A-389A-46DD-BACC-0B2D9DFCA4AC}"/>
              </a:ext>
            </a:extLst>
          </p:cNvPr>
          <p:cNvSpPr>
            <a:spLocks noGrp="1"/>
          </p:cNvSpPr>
          <p:nvPr>
            <p:ph type="body" idx="1" hasCustomPrompt="1"/>
          </p:nvPr>
        </p:nvSpPr>
        <p:spPr>
          <a:xfrm>
            <a:off x="492669" y="1621529"/>
            <a:ext cx="5394960" cy="732094"/>
          </a:xfrm>
          <a:prstGeom prst="rect">
            <a:avLst/>
          </a:prstGeom>
        </p:spPr>
        <p:txBody>
          <a:bodyPr anchor="t">
            <a:normAutofit/>
          </a:bodyPr>
          <a:lstStyle>
            <a:lvl1pPr marL="0" indent="0">
              <a:buNone/>
              <a:defRPr sz="2400" b="0">
                <a:solidFill>
                  <a:schemeClr val="tx2"/>
                </a:solidFill>
                <a:latin typeface="Roboto Medium" panose="02000000000000000000" pitchFamily="2" charset="0"/>
                <a:ea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subhead text</a:t>
            </a:r>
          </a:p>
        </p:txBody>
      </p:sp>
      <p:sp>
        <p:nvSpPr>
          <p:cNvPr id="4" name="Content Placeholder 3">
            <a:extLst>
              <a:ext uri="{FF2B5EF4-FFF2-40B4-BE49-F238E27FC236}">
                <a16:creationId xmlns:a16="http://schemas.microsoft.com/office/drawing/2014/main" id="{58A70215-FF52-4AB8-8870-52B6D7D781CA}"/>
              </a:ext>
            </a:extLst>
          </p:cNvPr>
          <p:cNvSpPr>
            <a:spLocks noGrp="1"/>
          </p:cNvSpPr>
          <p:nvPr>
            <p:ph sz="half" idx="2" hasCustomPrompt="1"/>
          </p:nvPr>
        </p:nvSpPr>
        <p:spPr>
          <a:xfrm>
            <a:off x="482730" y="2413262"/>
            <a:ext cx="5394960" cy="3776401"/>
          </a:xfrm>
          <a:prstGeom prst="rect">
            <a:avLst/>
          </a:prstGeom>
        </p:spPr>
        <p:txBody>
          <a:bodyPr/>
          <a:lstStyle>
            <a:lvl1pPr marL="0" indent="0">
              <a:buFontTx/>
              <a:buNone/>
              <a:defRPr sz="2000">
                <a:latin typeface="Roboto" panose="02000000000000000000" pitchFamily="2" charset="0"/>
              </a:defRPr>
            </a:lvl1pPr>
            <a:lvl2pPr>
              <a:defRPr sz="1800">
                <a:latin typeface="Roboto" panose="02000000000000000000" pitchFamily="2" charset="0"/>
              </a:defRPr>
            </a:lvl2pPr>
            <a:lvl3pPr>
              <a:defRPr sz="1800">
                <a:latin typeface="Roboto" panose="02000000000000000000" pitchFamily="2" charset="0"/>
              </a:defRPr>
            </a:lvl3pPr>
            <a:lvl4pPr>
              <a:defRPr sz="1400"/>
            </a:lvl4pPr>
          </a:lstStyle>
          <a:p>
            <a:pPr lvl="0"/>
            <a:r>
              <a:rPr lang="en-US"/>
              <a:t>Click to add body text</a:t>
            </a:r>
          </a:p>
          <a:p>
            <a:pPr lvl="1"/>
            <a:r>
              <a:rPr lang="en-US"/>
              <a:t>Bullet one</a:t>
            </a:r>
          </a:p>
          <a:p>
            <a:pPr lvl="2"/>
            <a:r>
              <a:rPr lang="en-US"/>
              <a:t>Bullet two</a:t>
            </a:r>
          </a:p>
        </p:txBody>
      </p:sp>
      <p:pic>
        <p:nvPicPr>
          <p:cNvPr id="11" name="Picture 10" descr="IHI_Symbol.png">
            <a:extLst>
              <a:ext uri="{FF2B5EF4-FFF2-40B4-BE49-F238E27FC236}">
                <a16:creationId xmlns:a16="http://schemas.microsoft.com/office/drawing/2014/main" id="{96036BD6-01CC-4A0A-A11D-B3958DD0A45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64632" y="6253880"/>
            <a:ext cx="387846" cy="382809"/>
          </a:xfrm>
          <a:prstGeom prst="rect">
            <a:avLst/>
          </a:prstGeom>
          <a:noFill/>
          <a:ln>
            <a:noFill/>
          </a:ln>
        </p:spPr>
      </p:pic>
      <p:sp>
        <p:nvSpPr>
          <p:cNvPr id="12" name="Picture Placeholder 4">
            <a:extLst>
              <a:ext uri="{FF2B5EF4-FFF2-40B4-BE49-F238E27FC236}">
                <a16:creationId xmlns:a16="http://schemas.microsoft.com/office/drawing/2014/main" id="{7C36FCF6-B43B-4E4B-89F2-EAE731355989}"/>
              </a:ext>
            </a:extLst>
          </p:cNvPr>
          <p:cNvSpPr>
            <a:spLocks noGrp="1"/>
          </p:cNvSpPr>
          <p:nvPr>
            <p:ph type="pic" sz="quarter" idx="11"/>
          </p:nvPr>
        </p:nvSpPr>
        <p:spPr>
          <a:xfrm>
            <a:off x="6188003" y="1621530"/>
            <a:ext cx="5394960" cy="4554984"/>
          </a:xfrm>
          <a:prstGeom prst="rect">
            <a:avLst/>
          </a:prstGeom>
        </p:spPr>
        <p:txBody>
          <a:bodyPr/>
          <a:lstStyle>
            <a:lvl1pPr marL="0" indent="0" algn="ctr">
              <a:buNone/>
              <a:defRPr>
                <a:latin typeface="Roboto" panose="02000000000000000000" pitchFamily="2" charset="0"/>
              </a:defRPr>
            </a:lvl1pPr>
          </a:lstStyle>
          <a:p>
            <a:r>
              <a:rPr lang="en-US"/>
              <a:t>Click icon to add picture</a:t>
            </a:r>
          </a:p>
        </p:txBody>
      </p:sp>
      <p:cxnSp>
        <p:nvCxnSpPr>
          <p:cNvPr id="13" name="Straight Connector 12">
            <a:extLst>
              <a:ext uri="{FF2B5EF4-FFF2-40B4-BE49-F238E27FC236}">
                <a16:creationId xmlns:a16="http://schemas.microsoft.com/office/drawing/2014/main" id="{FB1DD61B-C158-4EED-A964-89AB6D63C76E}"/>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1550631-2213-3DFC-7718-4B1B7DD61A6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5578" y="6195821"/>
            <a:ext cx="1563559" cy="495688"/>
          </a:xfrm>
          <a:prstGeom prst="rect">
            <a:avLst/>
          </a:prstGeom>
        </p:spPr>
      </p:pic>
    </p:spTree>
    <p:extLst>
      <p:ext uri="{BB962C8B-B14F-4D97-AF65-F5344CB8AC3E}">
        <p14:creationId xmlns:p14="http://schemas.microsoft.com/office/powerpoint/2010/main" val="4176981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A5E4AF2-8AC4-4FAD-AC14-416D62AE014D}"/>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6" name="Picture 5" descr="IHI_Symbol.png">
            <a:extLst>
              <a:ext uri="{FF2B5EF4-FFF2-40B4-BE49-F238E27FC236}">
                <a16:creationId xmlns:a16="http://schemas.microsoft.com/office/drawing/2014/main" id="{4B2EC539-EBCE-4682-B52D-9F772D37C3D3}"/>
              </a:ext>
            </a:extLst>
          </p:cNvPr>
          <p:cNvPicPr>
            <a:picLocks noChangeAspect="1"/>
          </p:cNvPicPr>
          <p:nvPr userDrawn="1"/>
        </p:nvPicPr>
        <p:blipFill>
          <a:blip r:embed="rId31" cstate="email">
            <a:extLst>
              <a:ext uri="{28A0092B-C50C-407E-A947-70E740481C1C}">
                <a14:useLocalDpi xmlns:a14="http://schemas.microsoft.com/office/drawing/2010/main"/>
              </a:ext>
            </a:extLst>
          </a:blip>
          <a:stretch>
            <a:fillRect/>
          </a:stretch>
        </p:blipFill>
        <p:spPr>
          <a:xfrm>
            <a:off x="11584510" y="6253880"/>
            <a:ext cx="387846" cy="382809"/>
          </a:xfrm>
          <a:prstGeom prst="rect">
            <a:avLst/>
          </a:prstGeom>
          <a:noFill/>
          <a:ln>
            <a:noFill/>
          </a:ln>
        </p:spPr>
      </p:pic>
    </p:spTree>
    <p:extLst>
      <p:ext uri="{BB962C8B-B14F-4D97-AF65-F5344CB8AC3E}">
        <p14:creationId xmlns:p14="http://schemas.microsoft.com/office/powerpoint/2010/main" val="442256983"/>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 id="2147484183" r:id="rId12"/>
    <p:sldLayoutId id="2147484184" r:id="rId13"/>
    <p:sldLayoutId id="2147484185" r:id="rId14"/>
    <p:sldLayoutId id="2147484186" r:id="rId15"/>
    <p:sldLayoutId id="2147484187" r:id="rId16"/>
    <p:sldLayoutId id="2147484254" r:id="rId17"/>
    <p:sldLayoutId id="2147484190" r:id="rId18"/>
    <p:sldLayoutId id="2147484248" r:id="rId19"/>
    <p:sldLayoutId id="2147484249" r:id="rId20"/>
    <p:sldLayoutId id="2147484250" r:id="rId21"/>
    <p:sldLayoutId id="2147484251" r:id="rId22"/>
    <p:sldLayoutId id="2147484252" r:id="rId23"/>
    <p:sldLayoutId id="2147484253" r:id="rId24"/>
    <p:sldLayoutId id="2147484255" r:id="rId25"/>
    <p:sldLayoutId id="2147484256" r:id="rId26"/>
    <p:sldLayoutId id="2147484293" r:id="rId27"/>
    <p:sldLayoutId id="2147484188" r:id="rId28"/>
    <p:sldLayoutId id="2147484294" r:id="rId29"/>
  </p:sldLayoutIdLst>
  <p:txStyles>
    <p:titleStyle>
      <a:lvl1pPr algn="l" defTabSz="914400" rtl="0" eaLnBrk="1" latinLnBrk="0" hangingPunct="1">
        <a:lnSpc>
          <a:spcPct val="90000"/>
        </a:lnSpc>
        <a:spcBef>
          <a:spcPct val="0"/>
        </a:spcBef>
        <a:buNone/>
        <a:defRPr sz="4400" kern="1200">
          <a:solidFill>
            <a:schemeClr val="tx2"/>
          </a:solidFill>
          <a:latin typeface="Roboto Medium" panose="02000000000000000000" pitchFamily="2" charset="0"/>
          <a:ea typeface="Roboto Medium" panose="02000000000000000000" pitchFamily="2" charset="0"/>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tabLst>
          <a:tab pos="571500" algn="l"/>
        </a:tabLst>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aarp.org/pri/initiatives/what-matters-to-older-adults/?msockid=0027380a5ca96a3c3b042e745de86b75"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hyperlink" Target="http://www.theconversationproject.org/"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slide" Target="slide8.xml"/><Relationship Id="rId7" Type="http://schemas.openxmlformats.org/officeDocument/2006/relationships/slide" Target="slide27.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57.xml"/><Relationship Id="rId5" Type="http://schemas.openxmlformats.org/officeDocument/2006/relationships/slide" Target="slide10.xml"/><Relationship Id="rId10" Type="http://schemas.openxmlformats.org/officeDocument/2006/relationships/slide" Target="slide58.xml"/><Relationship Id="rId4" Type="http://schemas.openxmlformats.org/officeDocument/2006/relationships/slide" Target="slide11.xml"/><Relationship Id="rId9" Type="http://schemas.openxmlformats.org/officeDocument/2006/relationships/slide" Target="slide54.xml"/></Relationships>
</file>

<file path=ppt/slides/_rels/slide20.xml.rels><?xml version="1.0" encoding="UTF-8" standalone="yes"?>
<Relationships xmlns="http://schemas.openxmlformats.org/package/2006/relationships"><Relationship Id="rId2" Type="http://schemas.openxmlformats.org/officeDocument/2006/relationships/hyperlink" Target="https://www.ihi.org/resources/white-papers/conversation-ready-framework-improving-end-life-car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ihi.org/AgeFriendly"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ihi.org/sites/default/files/2023-10/AgeFriendlyHealthSystems_How-to-Have-Conversations-with-Older-Adults-About-What-Matters.pdf"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generations.asaging.org/social-prescribing-better-lifeage-friendly-car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maseriouscare.org/research" TargetMode="External"/><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maseriouscare.org/research" TargetMode="External"/><Relationship Id="rId4" Type="http://schemas.openxmlformats.org/officeDocument/2006/relationships/image" Target="../media/image12.sv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aarp.org/pri/initiatives/what-matters-to-older-adults/?msockid=0027380a5ca96a3c3b042e745de86b75"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hyperlink" Target="http://www.theconversationproject.org/" TargetMode="External"/><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www.johnahartford.org/"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www.ihi.org/Engage/Initiatives/Age-Friendly-Health-Systems/Pages/default.asp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marketplace.mimeo.com/theconversationprojec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405791D-7D2F-3792-1B5B-B36E40F271D9}"/>
              </a:ext>
            </a:extLst>
          </p:cNvPr>
          <p:cNvSpPr>
            <a:spLocks noGrp="1"/>
          </p:cNvSpPr>
          <p:nvPr>
            <p:ph type="subTitle" idx="1"/>
          </p:nvPr>
        </p:nvSpPr>
        <p:spPr/>
        <p:txBody>
          <a:bodyPr lIns="91440" tIns="45720" rIns="91440" bIns="45720" anchor="t">
            <a:normAutofit/>
          </a:bodyPr>
          <a:lstStyle/>
          <a:p>
            <a:r>
              <a:rPr lang="en-US" dirty="0">
                <a:ea typeface="Roboto"/>
                <a:cs typeface="Roboto"/>
              </a:rPr>
              <a:t>October 2025</a:t>
            </a:r>
            <a:endParaRPr lang="en-US" dirty="0"/>
          </a:p>
        </p:txBody>
      </p:sp>
      <p:sp>
        <p:nvSpPr>
          <p:cNvPr id="2" name="Title 1">
            <a:extLst>
              <a:ext uri="{FF2B5EF4-FFF2-40B4-BE49-F238E27FC236}">
                <a16:creationId xmlns:a16="http://schemas.microsoft.com/office/drawing/2014/main" id="{D20A44CF-5FD7-42D0-B3FB-2807AE026AE6}"/>
              </a:ext>
            </a:extLst>
          </p:cNvPr>
          <p:cNvSpPr>
            <a:spLocks noGrp="1"/>
          </p:cNvSpPr>
          <p:nvPr>
            <p:ph type="ctrTitle"/>
          </p:nvPr>
        </p:nvSpPr>
        <p:spPr/>
        <p:txBody>
          <a:bodyPr lIns="91440" tIns="45720" rIns="91440" bIns="45720" anchor="t">
            <a:noAutofit/>
          </a:bodyPr>
          <a:lstStyle/>
          <a:p>
            <a:r>
              <a:rPr lang="en-US" sz="6000" dirty="0">
                <a:latin typeface="Roboto Medium"/>
                <a:ea typeface="Roboto Medium"/>
                <a:cs typeface="Roboto Medium"/>
              </a:rPr>
              <a:t>How to Get Started with My Health Checklist</a:t>
            </a:r>
            <a:endParaRPr lang="en-US" dirty="0"/>
          </a:p>
        </p:txBody>
      </p:sp>
      <p:sp>
        <p:nvSpPr>
          <p:cNvPr id="8" name="Content Placeholder 1">
            <a:extLst>
              <a:ext uri="{FF2B5EF4-FFF2-40B4-BE49-F238E27FC236}">
                <a16:creationId xmlns:a16="http://schemas.microsoft.com/office/drawing/2014/main" id="{144DAC80-28FF-45AF-89EF-85ED888789B6}"/>
              </a:ext>
            </a:extLst>
          </p:cNvPr>
          <p:cNvSpPr txBox="1">
            <a:spLocks/>
          </p:cNvSpPr>
          <p:nvPr/>
        </p:nvSpPr>
        <p:spPr>
          <a:xfrm>
            <a:off x="5466710" y="5096961"/>
            <a:ext cx="4233884" cy="457200"/>
          </a:xfrm>
          <a:prstGeom prst="rect">
            <a:avLst/>
          </a:prstGeom>
        </p:spPr>
        <p:txBody>
          <a:bodyPr/>
          <a:lstStyle>
            <a:lvl1pPr marL="342900" indent="-342900" algn="l" defTabSz="914400" rtl="0" eaLnBrk="1" latinLnBrk="0" hangingPunct="1">
              <a:spcBef>
                <a:spcPct val="20000"/>
              </a:spcBef>
              <a:buClr>
                <a:srgbClr val="008DA8"/>
              </a:buClr>
              <a:buSzPct val="110000"/>
              <a:buFont typeface="Arial" panose="020B0604020202020204" pitchFamily="34" charset="0"/>
              <a:buChar char="•"/>
              <a:defRPr sz="2800" kern="1200">
                <a:solidFill>
                  <a:srgbClr val="0E395B"/>
                </a:solidFill>
                <a:latin typeface="+mn-lt"/>
                <a:ea typeface="+mn-ea"/>
                <a:cs typeface="Arial" pitchFamily="34" charset="0"/>
              </a:defRPr>
            </a:lvl1pPr>
            <a:lvl2pPr marL="742950" indent="-285750" algn="l" defTabSz="914400" rtl="0" eaLnBrk="1" latinLnBrk="0" hangingPunct="1">
              <a:spcBef>
                <a:spcPct val="20000"/>
              </a:spcBef>
              <a:buClr>
                <a:schemeClr val="tx2"/>
              </a:buClr>
              <a:buSzPct val="85000"/>
              <a:buFont typeface="Arial" pitchFamily="34" charset="0"/>
              <a:buChar char="–"/>
              <a:defRPr sz="2400" kern="1200">
                <a:solidFill>
                  <a:srgbClr val="0E395B"/>
                </a:solidFill>
                <a:latin typeface="+mn-lt"/>
                <a:ea typeface="+mn-ea"/>
                <a:cs typeface="Arial" pitchFamily="34" charset="0"/>
              </a:defRPr>
            </a:lvl2pPr>
            <a:lvl3pPr marL="1143000" indent="-228600" algn="l" defTabSz="914400" rtl="0" eaLnBrk="1" latinLnBrk="0" hangingPunct="1">
              <a:spcBef>
                <a:spcPct val="20000"/>
              </a:spcBef>
              <a:buClr>
                <a:schemeClr val="tx2"/>
              </a:buClr>
              <a:buSzPct val="85000"/>
              <a:buFont typeface="Arial" pitchFamily="34" charset="0"/>
              <a:buChar char="–"/>
              <a:defRPr sz="2000" kern="1200">
                <a:solidFill>
                  <a:srgbClr val="0E395B"/>
                </a:solidFill>
                <a:latin typeface="+mn-lt"/>
                <a:ea typeface="+mn-ea"/>
                <a:cs typeface="Arial" pitchFamily="34" charset="0"/>
              </a:defRPr>
            </a:lvl3pPr>
            <a:lvl4pPr marL="1600200" indent="-228600" algn="l" defTabSz="914400" rtl="0" eaLnBrk="1" latinLnBrk="0" hangingPunct="1">
              <a:spcBef>
                <a:spcPct val="20000"/>
              </a:spcBef>
              <a:buClr>
                <a:schemeClr val="tx2"/>
              </a:buClr>
              <a:buSzPct val="85000"/>
              <a:buFont typeface="Arial" pitchFamily="34" charset="0"/>
              <a:buChar char="–"/>
              <a:defRPr sz="1800" kern="1200">
                <a:solidFill>
                  <a:srgbClr val="0E395B"/>
                </a:solidFill>
                <a:latin typeface="+mn-lt"/>
                <a:ea typeface="+mn-ea"/>
                <a:cs typeface="Arial" pitchFamily="34" charset="0"/>
              </a:defRPr>
            </a:lvl4pPr>
            <a:lvl5pPr marL="2057400" indent="-228600" algn="l" defTabSz="914400" rtl="0" eaLnBrk="1" latinLnBrk="0" hangingPunct="1">
              <a:spcBef>
                <a:spcPct val="20000"/>
              </a:spcBef>
              <a:buClr>
                <a:schemeClr val="tx2"/>
              </a:buClr>
              <a:buSzPct val="85000"/>
              <a:buFont typeface="Arial" pitchFamily="34" charset="0"/>
              <a:buChar char="–"/>
              <a:defRPr sz="1800" kern="1200">
                <a:solidFill>
                  <a:srgbClr val="0E395B"/>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buNone/>
              <a:defRPr/>
            </a:pPr>
            <a:endParaRPr lang="en-US" sz="2400">
              <a:latin typeface="Calibri"/>
            </a:endParaRPr>
          </a:p>
        </p:txBody>
      </p:sp>
      <p:sp>
        <p:nvSpPr>
          <p:cNvPr id="5" name="TextBox 4">
            <a:extLst>
              <a:ext uri="{FF2B5EF4-FFF2-40B4-BE49-F238E27FC236}">
                <a16:creationId xmlns:a16="http://schemas.microsoft.com/office/drawing/2014/main" id="{0810047B-03C0-F08F-ACD2-26B8CC36C4DB}"/>
              </a:ext>
            </a:extLst>
          </p:cNvPr>
          <p:cNvSpPr txBox="1"/>
          <p:nvPr/>
        </p:nvSpPr>
        <p:spPr>
          <a:xfrm>
            <a:off x="9700594" y="6199286"/>
            <a:ext cx="2574234" cy="523220"/>
          </a:xfrm>
          <a:prstGeom prst="rect">
            <a:avLst/>
          </a:prstGeom>
          <a:noFill/>
        </p:spPr>
        <p:txBody>
          <a:bodyPr wrap="square" rtlCol="0">
            <a:spAutoFit/>
          </a:bodyPr>
          <a:lstStyle/>
          <a:p>
            <a:r>
              <a:rPr lang="en-US" sz="1400" dirty="0">
                <a:latin typeface="Roboto Medium" panose="02000000000000000000" pitchFamily="2" charset="0"/>
                <a:ea typeface="Roboto Medium" panose="02000000000000000000" pitchFamily="2" charset="0"/>
                <a:cs typeface="Arial"/>
              </a:rPr>
              <a:t>IHI.org/</a:t>
            </a:r>
            <a:r>
              <a:rPr lang="en-US" sz="1400" dirty="0" err="1">
                <a:latin typeface="Roboto Medium" panose="02000000000000000000" pitchFamily="2" charset="0"/>
                <a:ea typeface="Roboto Medium" panose="02000000000000000000" pitchFamily="2" charset="0"/>
                <a:cs typeface="Arial"/>
              </a:rPr>
              <a:t>AgeFriendly</a:t>
            </a:r>
            <a:endParaRPr lang="en-US" sz="1400" dirty="0">
              <a:latin typeface="Roboto Medium" panose="02000000000000000000" pitchFamily="2" charset="0"/>
              <a:ea typeface="Roboto Medium" panose="02000000000000000000" pitchFamily="2" charset="0"/>
              <a:cs typeface="Arial"/>
            </a:endParaRPr>
          </a:p>
          <a:p>
            <a:endParaRPr lang="en-US" sz="1400" dirty="0">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1018941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96929-6A4F-DFB1-B0BC-763E9221F5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78A043-A670-A8DE-B4DF-A4ECC0B8D5A5}"/>
              </a:ext>
            </a:extLst>
          </p:cNvPr>
          <p:cNvSpPr>
            <a:spLocks noGrp="1"/>
          </p:cNvSpPr>
          <p:nvPr>
            <p:ph type="title"/>
          </p:nvPr>
        </p:nvSpPr>
        <p:spPr/>
        <p:txBody>
          <a:bodyPr lIns="91440" tIns="45720" rIns="91440" bIns="45720" anchor="t">
            <a:normAutofit/>
          </a:bodyPr>
          <a:lstStyle/>
          <a:p>
            <a:r>
              <a:rPr lang="en-US" dirty="0">
                <a:latin typeface="Roboto Medium"/>
                <a:ea typeface="Roboto Medium"/>
                <a:cs typeface="Roboto Medium"/>
              </a:rPr>
              <a:t>Printing the Checklist – Funding Ideas</a:t>
            </a:r>
            <a:endParaRPr lang="en-US" dirty="0"/>
          </a:p>
        </p:txBody>
      </p:sp>
      <p:sp>
        <p:nvSpPr>
          <p:cNvPr id="3" name="Content Placeholder 2">
            <a:extLst>
              <a:ext uri="{FF2B5EF4-FFF2-40B4-BE49-F238E27FC236}">
                <a16:creationId xmlns:a16="http://schemas.microsoft.com/office/drawing/2014/main" id="{0827FED2-8EDA-D32C-257D-68808431BD82}"/>
              </a:ext>
            </a:extLst>
          </p:cNvPr>
          <p:cNvSpPr>
            <a:spLocks noGrp="1"/>
          </p:cNvSpPr>
          <p:nvPr>
            <p:ph idx="1"/>
          </p:nvPr>
        </p:nvSpPr>
        <p:spPr>
          <a:xfrm>
            <a:off x="510212" y="1710607"/>
            <a:ext cx="10381476" cy="4466356"/>
          </a:xfrm>
        </p:spPr>
        <p:txBody>
          <a:bodyPr lIns="91440" tIns="45720" rIns="91440" bIns="45720" anchor="t"/>
          <a:lstStyle/>
          <a:p>
            <a:pPr marL="342900" indent="-342900">
              <a:buChar char="•"/>
            </a:pPr>
            <a:r>
              <a:rPr lang="en-US" dirty="0">
                <a:latin typeface="Roboto"/>
                <a:ea typeface="Roboto"/>
                <a:cs typeface="Roboto"/>
              </a:rPr>
              <a:t>Print copies for events with a printing budget (e.g., conferences, nursing or geriatric symposiums). Any extras can be placed in waiting rooms or handed out.</a:t>
            </a:r>
            <a:endParaRPr lang="en-US" dirty="0"/>
          </a:p>
          <a:p>
            <a:pPr marL="342900" indent="-342900">
              <a:buChar char="•"/>
            </a:pPr>
            <a:r>
              <a:rPr lang="en-US" dirty="0">
                <a:latin typeface="Roboto"/>
                <a:ea typeface="Roboto"/>
                <a:cs typeface="Roboto"/>
              </a:rPr>
              <a:t>Include the checklist with materials printed for a particular event (Annual Wellness Visit, new GI patient welcome packet, health fair)</a:t>
            </a:r>
            <a:endParaRPr lang="en-US" dirty="0">
              <a:ea typeface="Roboto" panose="02000000000000000000" pitchFamily="2" charset="0"/>
              <a:cs typeface="Roboto" panose="02000000000000000000" pitchFamily="2" charset="0"/>
            </a:endParaRPr>
          </a:p>
          <a:p>
            <a:pPr marL="342900" indent="-342900">
              <a:buChar char="•"/>
            </a:pPr>
            <a:r>
              <a:rPr lang="en-US" dirty="0">
                <a:latin typeface="Roboto"/>
                <a:ea typeface="Roboto"/>
                <a:cs typeface="Roboto"/>
              </a:rPr>
              <a:t>Share the checklist with Community Health Workers to bring to advance care planning visits</a:t>
            </a:r>
          </a:p>
          <a:p>
            <a:endParaRPr lang="en-US" dirty="0">
              <a:highlight>
                <a:srgbClr val="FFFF00"/>
              </a:highlight>
              <a:ea typeface="Roboto"/>
              <a:cs typeface="Roboto"/>
            </a:endParaRPr>
          </a:p>
        </p:txBody>
      </p:sp>
    </p:spTree>
    <p:extLst>
      <p:ext uri="{BB962C8B-B14F-4D97-AF65-F5344CB8AC3E}">
        <p14:creationId xmlns:p14="http://schemas.microsoft.com/office/powerpoint/2010/main" val="3031925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664C2-5FBB-3323-22E5-8A69AF03E2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FFD46D-E7A1-DC2A-CC14-74FB99853025}"/>
              </a:ext>
            </a:extLst>
          </p:cNvPr>
          <p:cNvSpPr>
            <a:spLocks noGrp="1"/>
          </p:cNvSpPr>
          <p:nvPr>
            <p:ph type="title"/>
          </p:nvPr>
        </p:nvSpPr>
        <p:spPr/>
        <p:txBody>
          <a:bodyPr lIns="91440" tIns="45720" rIns="91440" bIns="45720" anchor="t">
            <a:normAutofit/>
          </a:bodyPr>
          <a:lstStyle/>
          <a:p>
            <a:r>
              <a:rPr lang="en-US" dirty="0">
                <a:latin typeface="Roboto Medium"/>
                <a:ea typeface="Roboto Medium"/>
                <a:cs typeface="Roboto Medium"/>
              </a:rPr>
              <a:t>Share the Checklist with the Community</a:t>
            </a:r>
            <a:endParaRPr lang="en-US" dirty="0"/>
          </a:p>
        </p:txBody>
      </p:sp>
      <p:sp>
        <p:nvSpPr>
          <p:cNvPr id="3" name="Content Placeholder 2">
            <a:extLst>
              <a:ext uri="{FF2B5EF4-FFF2-40B4-BE49-F238E27FC236}">
                <a16:creationId xmlns:a16="http://schemas.microsoft.com/office/drawing/2014/main" id="{B477C08C-CC47-7B50-00B3-27EF68E34B29}"/>
              </a:ext>
            </a:extLst>
          </p:cNvPr>
          <p:cNvSpPr>
            <a:spLocks noGrp="1"/>
          </p:cNvSpPr>
          <p:nvPr>
            <p:ph idx="1"/>
          </p:nvPr>
        </p:nvSpPr>
        <p:spPr/>
        <p:txBody>
          <a:bodyPr/>
          <a:lstStyle/>
          <a:p>
            <a:endParaRPr lang="en-US"/>
          </a:p>
        </p:txBody>
      </p:sp>
      <p:sp>
        <p:nvSpPr>
          <p:cNvPr id="4" name="Content Placeholder 3">
            <a:extLst>
              <a:ext uri="{FF2B5EF4-FFF2-40B4-BE49-F238E27FC236}">
                <a16:creationId xmlns:a16="http://schemas.microsoft.com/office/drawing/2014/main" id="{7A91F915-1A45-43D5-C516-4739BB34DB54}"/>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2645705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82849-00F9-9984-18AB-4761A11FF8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AAC3F3-87EE-0E3C-A617-3CF53EF200BA}"/>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Partner with the Community</a:t>
            </a:r>
            <a:endParaRPr lang="en-US"/>
          </a:p>
        </p:txBody>
      </p:sp>
      <p:sp>
        <p:nvSpPr>
          <p:cNvPr id="3" name="Content Placeholder 2">
            <a:extLst>
              <a:ext uri="{FF2B5EF4-FFF2-40B4-BE49-F238E27FC236}">
                <a16:creationId xmlns:a16="http://schemas.microsoft.com/office/drawing/2014/main" id="{6EA206FB-2438-F117-2DBB-D8456259AF11}"/>
              </a:ext>
            </a:extLst>
          </p:cNvPr>
          <p:cNvSpPr>
            <a:spLocks noGrp="1"/>
          </p:cNvSpPr>
          <p:nvPr>
            <p:ph idx="1"/>
          </p:nvPr>
        </p:nvSpPr>
        <p:spPr>
          <a:xfrm>
            <a:off x="510212" y="1764174"/>
            <a:ext cx="7908802" cy="4412789"/>
          </a:xfrm>
        </p:spPr>
        <p:txBody>
          <a:bodyPr lIns="91440" tIns="45720" rIns="91440" bIns="45720" anchor="t"/>
          <a:lstStyle/>
          <a:p>
            <a:r>
              <a:rPr lang="en-US">
                <a:latin typeface="Roboto"/>
                <a:ea typeface="Roboto"/>
                <a:cs typeface="Roboto"/>
              </a:rPr>
              <a:t>Who in your community already meets with or supports older adults? </a:t>
            </a:r>
            <a:endParaRPr lang="en-US">
              <a:ea typeface="Roboto" panose="02000000000000000000" pitchFamily="2" charset="0"/>
              <a:cs typeface="Roboto" panose="02000000000000000000" pitchFamily="2" charset="0"/>
            </a:endParaRPr>
          </a:p>
          <a:p>
            <a:r>
              <a:rPr lang="en-US">
                <a:latin typeface="Roboto"/>
                <a:ea typeface="Roboto"/>
                <a:cs typeface="Roboto"/>
              </a:rPr>
              <a:t>Look for locally-based organizations where older adults gather, or organizations that work with older adults, to meet them where they are. </a:t>
            </a:r>
          </a:p>
          <a:p>
            <a:r>
              <a:rPr lang="en-US">
                <a:latin typeface="Roboto"/>
                <a:ea typeface="Roboto"/>
                <a:cs typeface="Roboto"/>
              </a:rPr>
              <a:t>Senior or aging initiatives through your local or state government may be interested in sharing a ready-made tool.</a:t>
            </a:r>
          </a:p>
          <a:p>
            <a:endParaRPr lang="en-US">
              <a:ea typeface="Roboto" panose="02000000000000000000" pitchFamily="2" charset="0"/>
              <a:cs typeface="Roboto" panose="02000000000000000000" pitchFamily="2" charset="0"/>
            </a:endParaRPr>
          </a:p>
        </p:txBody>
      </p:sp>
      <p:sp>
        <p:nvSpPr>
          <p:cNvPr id="5" name="TextBox 4">
            <a:extLst>
              <a:ext uri="{FF2B5EF4-FFF2-40B4-BE49-F238E27FC236}">
                <a16:creationId xmlns:a16="http://schemas.microsoft.com/office/drawing/2014/main" id="{85501C09-B520-5589-5C3A-465B04C79D5E}"/>
              </a:ext>
            </a:extLst>
          </p:cNvPr>
          <p:cNvSpPr txBox="1"/>
          <p:nvPr/>
        </p:nvSpPr>
        <p:spPr>
          <a:xfrm>
            <a:off x="8929600" y="1138660"/>
            <a:ext cx="2925702" cy="4493538"/>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solidFill>
                  <a:schemeClr val="tx2"/>
                </a:solidFill>
                <a:ea typeface="+mn-lt"/>
                <a:cs typeface="+mn-lt"/>
              </a:rPr>
              <a:t>Tip: Is there anyone at your site already working within or connected to your community? Think about advance care planning, social workers,  community benefits, support group members, volunteers, palliative care, or home health staff.</a:t>
            </a:r>
            <a:endParaRPr lang="en-US" dirty="0">
              <a:solidFill>
                <a:schemeClr val="tx2"/>
              </a:solidFill>
              <a:ea typeface="Roboto"/>
              <a:cs typeface="Roboto"/>
            </a:endParaRPr>
          </a:p>
        </p:txBody>
      </p:sp>
    </p:spTree>
    <p:extLst>
      <p:ext uri="{BB962C8B-B14F-4D97-AF65-F5344CB8AC3E}">
        <p14:creationId xmlns:p14="http://schemas.microsoft.com/office/powerpoint/2010/main" val="4208727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12A8E-8BD3-3812-284A-E2C3F2093A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304CC5-6F21-90E1-E686-86E521E47557}"/>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Ways to Partner with the Community</a:t>
            </a:r>
            <a:endParaRPr lang="en-US"/>
          </a:p>
        </p:txBody>
      </p:sp>
      <p:sp>
        <p:nvSpPr>
          <p:cNvPr id="3" name="Content Placeholder 2">
            <a:extLst>
              <a:ext uri="{FF2B5EF4-FFF2-40B4-BE49-F238E27FC236}">
                <a16:creationId xmlns:a16="http://schemas.microsoft.com/office/drawing/2014/main" id="{B67548BD-8698-E5DB-99F2-2C3AB86BDD7D}"/>
              </a:ext>
            </a:extLst>
          </p:cNvPr>
          <p:cNvSpPr>
            <a:spLocks noGrp="1"/>
          </p:cNvSpPr>
          <p:nvPr>
            <p:ph idx="1"/>
          </p:nvPr>
        </p:nvSpPr>
        <p:spPr>
          <a:xfrm>
            <a:off x="510212" y="1739361"/>
            <a:ext cx="8109853" cy="4437602"/>
          </a:xfrm>
        </p:spPr>
        <p:txBody>
          <a:bodyPr lIns="91440" tIns="45720" rIns="91440" bIns="45720" anchor="t"/>
          <a:lstStyle/>
          <a:p>
            <a:pPr marL="342900" indent="-342900">
              <a:buChar char="•"/>
            </a:pPr>
            <a:r>
              <a:rPr lang="en-US" dirty="0">
                <a:latin typeface="Roboto"/>
                <a:ea typeface="Roboto"/>
                <a:cs typeface="Roboto"/>
              </a:rPr>
              <a:t>Partner with a community organization (health plan/insurer, senior center, senior living facility, Meals on Wheels)</a:t>
            </a:r>
          </a:p>
          <a:p>
            <a:pPr marL="342900" indent="-342900">
              <a:buChar char="•"/>
            </a:pPr>
            <a:r>
              <a:rPr lang="en-US" dirty="0">
                <a:latin typeface="Roboto"/>
                <a:ea typeface="Roboto"/>
                <a:cs typeface="Roboto"/>
              </a:rPr>
              <a:t>Community organizations may be able to host in-person or virtual events</a:t>
            </a:r>
          </a:p>
          <a:p>
            <a:pPr marL="342900" indent="-342900">
              <a:buChar char="•"/>
            </a:pPr>
            <a:r>
              <a:rPr lang="en-US" dirty="0">
                <a:latin typeface="Roboto"/>
                <a:ea typeface="Roboto"/>
                <a:cs typeface="Roboto"/>
              </a:rPr>
              <a:t>Consider organizations that may have a print shop that you can use in exchange for sharing this resource, such as a city/state/county office, Area Agency on Aging, Office of Aging, or Department of Health</a:t>
            </a:r>
          </a:p>
          <a:p>
            <a:endParaRPr lang="en-US" dirty="0">
              <a:highlight>
                <a:srgbClr val="FFFF00"/>
              </a:highlight>
              <a:ea typeface="Roboto"/>
              <a:cs typeface="Roboto"/>
            </a:endParaRPr>
          </a:p>
        </p:txBody>
      </p:sp>
      <p:sp>
        <p:nvSpPr>
          <p:cNvPr id="5" name="TextBox 4">
            <a:extLst>
              <a:ext uri="{FF2B5EF4-FFF2-40B4-BE49-F238E27FC236}">
                <a16:creationId xmlns:a16="http://schemas.microsoft.com/office/drawing/2014/main" id="{CEA3DF59-D2B1-352F-AD8B-468C32C649EE}"/>
              </a:ext>
            </a:extLst>
          </p:cNvPr>
          <p:cNvSpPr txBox="1"/>
          <p:nvPr/>
        </p:nvSpPr>
        <p:spPr>
          <a:xfrm>
            <a:off x="8818987" y="1740886"/>
            <a:ext cx="2743200" cy="280076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solidFill>
                  <a:schemeClr val="tx2"/>
                </a:solidFill>
                <a:ea typeface="+mn-lt"/>
                <a:cs typeface="+mn-lt"/>
              </a:rPr>
              <a:t>Presbyterian Healthcare Services in New Mexico is working with their health plan to provide copies during care coordination visits.</a:t>
            </a:r>
            <a:endParaRPr lang="en-US" sz="2200" dirty="0">
              <a:solidFill>
                <a:schemeClr val="tx2"/>
              </a:solidFill>
              <a:ea typeface="Roboto"/>
              <a:cs typeface="Roboto"/>
            </a:endParaRPr>
          </a:p>
        </p:txBody>
      </p:sp>
    </p:spTree>
    <p:extLst>
      <p:ext uri="{BB962C8B-B14F-4D97-AF65-F5344CB8AC3E}">
        <p14:creationId xmlns:p14="http://schemas.microsoft.com/office/powerpoint/2010/main" val="1257143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C5E2C-23A0-4159-1524-8E7E6E2727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E99915-7262-7583-7763-1B4E1DA2272F}"/>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Ideas</a:t>
            </a:r>
            <a:endParaRPr lang="en-US"/>
          </a:p>
        </p:txBody>
      </p:sp>
      <p:sp>
        <p:nvSpPr>
          <p:cNvPr id="3" name="Content Placeholder 2">
            <a:extLst>
              <a:ext uri="{FF2B5EF4-FFF2-40B4-BE49-F238E27FC236}">
                <a16:creationId xmlns:a16="http://schemas.microsoft.com/office/drawing/2014/main" id="{CE293B93-BC82-31F7-7019-F973F3D09555}"/>
              </a:ext>
            </a:extLst>
          </p:cNvPr>
          <p:cNvSpPr>
            <a:spLocks noGrp="1"/>
          </p:cNvSpPr>
          <p:nvPr>
            <p:ph idx="1"/>
          </p:nvPr>
        </p:nvSpPr>
        <p:spPr/>
        <p:txBody>
          <a:bodyPr lIns="91440" tIns="45720" rIns="91440" bIns="45720" anchor="t"/>
          <a:lstStyle/>
          <a:p>
            <a:r>
              <a:rPr lang="en-US" dirty="0">
                <a:latin typeface="Roboto"/>
                <a:ea typeface="Roboto"/>
                <a:cs typeface="Roboto"/>
              </a:rPr>
              <a:t>Senior center, Area Agency on Aging, AARP state office</a:t>
            </a:r>
            <a:endParaRPr lang="en-US" dirty="0"/>
          </a:p>
          <a:p>
            <a:r>
              <a:rPr lang="en-US" dirty="0">
                <a:latin typeface="Roboto"/>
                <a:ea typeface="Roboto"/>
                <a:cs typeface="Roboto"/>
              </a:rPr>
              <a:t>Community health fair</a:t>
            </a:r>
            <a:endParaRPr lang="en-US" dirty="0"/>
          </a:p>
          <a:p>
            <a:r>
              <a:rPr lang="en-US" dirty="0">
                <a:latin typeface="Roboto"/>
                <a:ea typeface="Roboto"/>
                <a:cs typeface="Roboto"/>
              </a:rPr>
              <a:t>YMCA, fitness center, Silver Sneakers group</a:t>
            </a:r>
            <a:endParaRPr lang="en-US" dirty="0">
              <a:ea typeface="Roboto"/>
              <a:cs typeface="Roboto"/>
            </a:endParaRPr>
          </a:p>
          <a:p>
            <a:r>
              <a:rPr lang="en-US" dirty="0">
                <a:latin typeface="Roboto"/>
                <a:ea typeface="Roboto"/>
                <a:cs typeface="Roboto"/>
              </a:rPr>
              <a:t>Meals on Wheels or similar services </a:t>
            </a:r>
            <a:endParaRPr lang="en-US" dirty="0"/>
          </a:p>
          <a:p>
            <a:r>
              <a:rPr lang="en-US" dirty="0">
                <a:latin typeface="Roboto"/>
                <a:ea typeface="Roboto"/>
                <a:cs typeface="Roboto"/>
              </a:rPr>
              <a:t>Independent living, assisted living, and long-term care facilities </a:t>
            </a:r>
            <a:endParaRPr lang="en-US" dirty="0">
              <a:ea typeface="Roboto" panose="02000000000000000000" pitchFamily="2" charset="0"/>
              <a:cs typeface="Roboto" panose="02000000000000000000" pitchFamily="2" charset="0"/>
            </a:endParaRPr>
          </a:p>
          <a:p>
            <a:r>
              <a:rPr lang="en-US" dirty="0">
                <a:latin typeface="Roboto"/>
                <a:ea typeface="Roboto"/>
                <a:cs typeface="Roboto"/>
              </a:rPr>
              <a:t>Places of worship and faith leaders </a:t>
            </a:r>
            <a:endParaRPr lang="en-US" dirty="0">
              <a:ea typeface="Roboto"/>
              <a:cs typeface="Roboto"/>
            </a:endParaRPr>
          </a:p>
          <a:p>
            <a:r>
              <a:rPr lang="en-US" dirty="0">
                <a:latin typeface="Roboto"/>
                <a:ea typeface="Roboto"/>
                <a:cs typeface="Roboto"/>
              </a:rPr>
              <a:t>Gatherings of family caregivers </a:t>
            </a:r>
            <a:endParaRPr lang="en-US" dirty="0">
              <a:ea typeface="Roboto"/>
              <a:cs typeface="Roboto"/>
            </a:endParaRPr>
          </a:p>
        </p:txBody>
      </p:sp>
    </p:spTree>
    <p:extLst>
      <p:ext uri="{BB962C8B-B14F-4D97-AF65-F5344CB8AC3E}">
        <p14:creationId xmlns:p14="http://schemas.microsoft.com/office/powerpoint/2010/main" val="129457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1A348-6D91-2200-B379-936DAF32DC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076256-478B-F1B1-D722-5EC7EF21889A}"/>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Community Partnership Perspective</a:t>
            </a:r>
            <a:endParaRPr lang="en-US"/>
          </a:p>
        </p:txBody>
      </p:sp>
      <p:sp>
        <p:nvSpPr>
          <p:cNvPr id="3" name="Content Placeholder 2">
            <a:extLst>
              <a:ext uri="{FF2B5EF4-FFF2-40B4-BE49-F238E27FC236}">
                <a16:creationId xmlns:a16="http://schemas.microsoft.com/office/drawing/2014/main" id="{DBAFE332-4F0C-F794-5F6D-5C105547811A}"/>
              </a:ext>
            </a:extLst>
          </p:cNvPr>
          <p:cNvSpPr>
            <a:spLocks noGrp="1"/>
          </p:cNvSpPr>
          <p:nvPr>
            <p:ph idx="1"/>
          </p:nvPr>
        </p:nvSpPr>
        <p:spPr/>
        <p:txBody>
          <a:bodyPr lIns="91440" tIns="45720" rIns="91440" bIns="45720" anchor="t"/>
          <a:lstStyle/>
          <a:p>
            <a:r>
              <a:rPr lang="en-US" dirty="0">
                <a:latin typeface="Roboto"/>
                <a:ea typeface="Roboto"/>
                <a:cs typeface="Roboto"/>
              </a:rPr>
              <a:t>At Hudson Hospital and Clinic, Joy Hughes, RN Care Management Coordinator, and Megan Hundertmark, PharmD, Inpatient Pharmacist, are introducing My Health Checklist over a series of meetings. At an assisted living facility and long-term care facility, the session was listed on the activity board amongst bingos and other activities. “We had a very positive response,” says Hughes. </a:t>
            </a:r>
            <a:endParaRPr lang="en-US" dirty="0"/>
          </a:p>
          <a:p>
            <a:r>
              <a:rPr lang="en-US" dirty="0">
                <a:latin typeface="Roboto"/>
                <a:ea typeface="Roboto"/>
                <a:cs typeface="Roboto"/>
              </a:rPr>
              <a:t>The Hudson team sat in the dining room, and centers brought residents in who they thought would be interested, as well as their spouses in some cases. People of all cognitive abilities joined the activity. </a:t>
            </a:r>
            <a:r>
              <a:rPr lang="en-US" b="1" dirty="0">
                <a:latin typeface="Roboto"/>
                <a:ea typeface="Roboto"/>
                <a:cs typeface="Roboto"/>
              </a:rPr>
              <a:t>Residents took time to fill out the checklist on the spot.  </a:t>
            </a:r>
            <a:endParaRPr lang="en-US" b="1" dirty="0">
              <a:ea typeface="Roboto"/>
              <a:cs typeface="Roboto"/>
            </a:endParaRPr>
          </a:p>
        </p:txBody>
      </p:sp>
    </p:spTree>
    <p:extLst>
      <p:ext uri="{BB962C8B-B14F-4D97-AF65-F5344CB8AC3E}">
        <p14:creationId xmlns:p14="http://schemas.microsoft.com/office/powerpoint/2010/main" val="2162503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B6E48-E858-8FA0-0DD2-180C3ECAC3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06FD6C-37FF-B52E-5994-A7CDF991A2CA}"/>
              </a:ext>
            </a:extLst>
          </p:cNvPr>
          <p:cNvSpPr>
            <a:spLocks noGrp="1"/>
          </p:cNvSpPr>
          <p:nvPr>
            <p:ph type="title"/>
          </p:nvPr>
        </p:nvSpPr>
        <p:spPr>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300" kern="1200">
                <a:solidFill>
                  <a:schemeClr val="tx2"/>
                </a:solidFill>
                <a:latin typeface="Roboto Medium" panose="02000000000000000000" pitchFamily="2" charset="0"/>
                <a:ea typeface="Roboto Medium" panose="02000000000000000000" pitchFamily="2" charset="0"/>
                <a:cs typeface="+mj-cs"/>
              </a:defRPr>
            </a:lvl1pPr>
          </a:lstStyle>
          <a:p>
            <a:r>
              <a:rPr lang="en-US" dirty="0"/>
              <a:t>Other Resources</a:t>
            </a:r>
          </a:p>
        </p:txBody>
      </p:sp>
      <p:sp>
        <p:nvSpPr>
          <p:cNvPr id="2" name="Content Placeholder 2">
            <a:extLst>
              <a:ext uri="{FF2B5EF4-FFF2-40B4-BE49-F238E27FC236}">
                <a16:creationId xmlns:a16="http://schemas.microsoft.com/office/drawing/2014/main" id="{989B4046-C7C5-4679-0CB4-DFC3D9A50140}"/>
              </a:ext>
            </a:extLst>
          </p:cNvPr>
          <p:cNvSpPr txBox="1">
            <a:spLocks/>
          </p:cNvSpPr>
          <p:nvPr/>
        </p:nvSpPr>
        <p:spPr>
          <a:xfrm>
            <a:off x="510212" y="1825625"/>
            <a:ext cx="11042834" cy="4351338"/>
          </a:xfrm>
          <a:prstGeom prst="rect">
            <a:avLst/>
          </a:prstGeom>
        </p:spPr>
        <p:txBody>
          <a:bodyPr lIns="91440" tIns="45720" rIns="91440" bIns="45720" anchor="t"/>
          <a:lstStyle>
            <a:lvl1pPr marL="228600" indent="-228600" algn="l" defTabSz="914400" rtl="0" eaLnBrk="1" latinLnBrk="0" hangingPunct="1">
              <a:lnSpc>
                <a:spcPct val="150000"/>
              </a:lnSpc>
              <a:spcBef>
                <a:spcPts val="1000"/>
              </a:spcBef>
              <a:buFont typeface="Arial" panose="020B0604020202020204" pitchFamily="34" charset="0"/>
              <a:buChar char="•"/>
              <a:tabLst>
                <a:tab pos="571500" algn="l"/>
              </a:tabLst>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ea typeface="Roboto"/>
                <a:cs typeface="Roboto"/>
                <a:hlinkClick r:id="rId3"/>
              </a:rPr>
              <a:t>Resources from AARP</a:t>
            </a:r>
            <a:r>
              <a:rPr lang="en-US" dirty="0">
                <a:ea typeface="Roboto"/>
                <a:cs typeface="Roboto"/>
              </a:rPr>
              <a:t>, including two videos of providers talking about how shared decision-making leads to more meaningful care and engaging the community with the 4Ms</a:t>
            </a:r>
          </a:p>
        </p:txBody>
      </p:sp>
      <p:pic>
        <p:nvPicPr>
          <p:cNvPr id="5" name="Picture 4">
            <a:extLst>
              <a:ext uri="{FF2B5EF4-FFF2-40B4-BE49-F238E27FC236}">
                <a16:creationId xmlns:a16="http://schemas.microsoft.com/office/drawing/2014/main" id="{06B18502-C63D-DE57-53EF-537AE988BDC0}"/>
              </a:ext>
            </a:extLst>
          </p:cNvPr>
          <p:cNvPicPr>
            <a:picLocks noChangeAspect="1"/>
          </p:cNvPicPr>
          <p:nvPr/>
        </p:nvPicPr>
        <p:blipFill>
          <a:blip r:embed="rId4"/>
          <a:stretch>
            <a:fillRect/>
          </a:stretch>
        </p:blipFill>
        <p:spPr>
          <a:xfrm>
            <a:off x="638954" y="2823792"/>
            <a:ext cx="4255077" cy="2468880"/>
          </a:xfrm>
          <a:prstGeom prst="rect">
            <a:avLst/>
          </a:prstGeom>
        </p:spPr>
      </p:pic>
      <p:pic>
        <p:nvPicPr>
          <p:cNvPr id="7" name="Picture 6">
            <a:extLst>
              <a:ext uri="{FF2B5EF4-FFF2-40B4-BE49-F238E27FC236}">
                <a16:creationId xmlns:a16="http://schemas.microsoft.com/office/drawing/2014/main" id="{EC8FB4FE-A068-4E24-7ADE-F54B3376A944}"/>
              </a:ext>
            </a:extLst>
          </p:cNvPr>
          <p:cNvPicPr>
            <a:picLocks noChangeAspect="1"/>
          </p:cNvPicPr>
          <p:nvPr/>
        </p:nvPicPr>
        <p:blipFill>
          <a:blip r:embed="rId5"/>
          <a:stretch>
            <a:fillRect/>
          </a:stretch>
        </p:blipFill>
        <p:spPr>
          <a:xfrm>
            <a:off x="6630790" y="2806947"/>
            <a:ext cx="4306464" cy="2542032"/>
          </a:xfrm>
          <a:prstGeom prst="rect">
            <a:avLst/>
          </a:prstGeom>
        </p:spPr>
      </p:pic>
    </p:spTree>
    <p:extLst>
      <p:ext uri="{BB962C8B-B14F-4D97-AF65-F5344CB8AC3E}">
        <p14:creationId xmlns:p14="http://schemas.microsoft.com/office/powerpoint/2010/main" val="3147539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EDB3B-050E-6334-0002-A3136E118F47}"/>
            </a:ext>
          </a:extLst>
        </p:cNvPr>
        <p:cNvGrpSpPr/>
        <p:nvPr/>
      </p:nvGrpSpPr>
      <p:grpSpPr>
        <a:xfrm>
          <a:off x="0" y="0"/>
          <a:ext cx="0" cy="0"/>
          <a:chOff x="0" y="0"/>
          <a:chExt cx="0" cy="0"/>
        </a:xfrm>
      </p:grpSpPr>
      <p:pic>
        <p:nvPicPr>
          <p:cNvPr id="24" name="Picture 23">
            <a:extLst>
              <a:ext uri="{FF2B5EF4-FFF2-40B4-BE49-F238E27FC236}">
                <a16:creationId xmlns:a16="http://schemas.microsoft.com/office/drawing/2014/main" id="{A19B79E2-69AA-86F5-855D-FF57E61F52FA}"/>
              </a:ext>
            </a:extLst>
          </p:cNvPr>
          <p:cNvPicPr>
            <a:picLocks noChangeAspect="1"/>
          </p:cNvPicPr>
          <p:nvPr/>
        </p:nvPicPr>
        <p:blipFill>
          <a:blip r:embed="rId3"/>
          <a:stretch>
            <a:fillRect/>
          </a:stretch>
        </p:blipFill>
        <p:spPr>
          <a:xfrm>
            <a:off x="572549" y="59475"/>
            <a:ext cx="2743200" cy="3564048"/>
          </a:xfrm>
          <a:prstGeom prst="rect">
            <a:avLst/>
          </a:prstGeom>
        </p:spPr>
      </p:pic>
      <p:pic>
        <p:nvPicPr>
          <p:cNvPr id="22" name="Picture 21">
            <a:extLst>
              <a:ext uri="{FF2B5EF4-FFF2-40B4-BE49-F238E27FC236}">
                <a16:creationId xmlns:a16="http://schemas.microsoft.com/office/drawing/2014/main" id="{663572B0-1679-FCA4-3DE0-C03239433154}"/>
              </a:ext>
            </a:extLst>
          </p:cNvPr>
          <p:cNvPicPr>
            <a:picLocks noChangeAspect="1"/>
          </p:cNvPicPr>
          <p:nvPr/>
        </p:nvPicPr>
        <p:blipFill>
          <a:blip r:embed="rId4"/>
          <a:stretch>
            <a:fillRect/>
          </a:stretch>
        </p:blipFill>
        <p:spPr>
          <a:xfrm>
            <a:off x="3532373" y="59475"/>
            <a:ext cx="2743200" cy="3562245"/>
          </a:xfrm>
          <a:prstGeom prst="rect">
            <a:avLst/>
          </a:prstGeom>
        </p:spPr>
      </p:pic>
      <p:pic>
        <p:nvPicPr>
          <p:cNvPr id="20" name="Picture 19">
            <a:extLst>
              <a:ext uri="{FF2B5EF4-FFF2-40B4-BE49-F238E27FC236}">
                <a16:creationId xmlns:a16="http://schemas.microsoft.com/office/drawing/2014/main" id="{1EE3759E-936E-C555-F5D5-752D80FE4456}"/>
              </a:ext>
            </a:extLst>
          </p:cNvPr>
          <p:cNvPicPr>
            <a:picLocks noChangeAspect="1"/>
          </p:cNvPicPr>
          <p:nvPr/>
        </p:nvPicPr>
        <p:blipFill>
          <a:blip r:embed="rId5"/>
          <a:srcRect l="1754" t="657" r="3609" b="-1"/>
          <a:stretch>
            <a:fillRect/>
          </a:stretch>
        </p:blipFill>
        <p:spPr>
          <a:xfrm>
            <a:off x="6528335" y="63970"/>
            <a:ext cx="2743200" cy="3597227"/>
          </a:xfrm>
          <a:prstGeom prst="rect">
            <a:avLst/>
          </a:prstGeom>
        </p:spPr>
      </p:pic>
      <p:sp>
        <p:nvSpPr>
          <p:cNvPr id="2" name="Content Placeholder 2">
            <a:extLst>
              <a:ext uri="{FF2B5EF4-FFF2-40B4-BE49-F238E27FC236}">
                <a16:creationId xmlns:a16="http://schemas.microsoft.com/office/drawing/2014/main" id="{74BF339D-B180-C91C-5573-F8B4B1D9B498}"/>
              </a:ext>
            </a:extLst>
          </p:cNvPr>
          <p:cNvSpPr txBox="1">
            <a:spLocks/>
          </p:cNvSpPr>
          <p:nvPr/>
        </p:nvSpPr>
        <p:spPr>
          <a:xfrm>
            <a:off x="510212" y="1825625"/>
            <a:ext cx="11042834" cy="4351338"/>
          </a:xfrm>
          <a:prstGeom prst="rect">
            <a:avLst/>
          </a:prstGeom>
        </p:spPr>
        <p:txBody>
          <a:bodyPr lIns="91440" tIns="45720" rIns="91440" bIns="45720" anchor="t"/>
          <a:lstStyle>
            <a:lvl1pPr marL="228600" indent="-228600" algn="l" defTabSz="914400" rtl="0" eaLnBrk="1" latinLnBrk="0" hangingPunct="1">
              <a:lnSpc>
                <a:spcPct val="150000"/>
              </a:lnSpc>
              <a:spcBef>
                <a:spcPts val="1000"/>
              </a:spcBef>
              <a:buFont typeface="Arial" panose="020B0604020202020204" pitchFamily="34" charset="0"/>
              <a:buChar char="•"/>
              <a:tabLst>
                <a:tab pos="571500" algn="l"/>
              </a:tabLst>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ea typeface="Roboto"/>
              <a:cs typeface="Roboto"/>
            </a:endParaRPr>
          </a:p>
        </p:txBody>
      </p:sp>
      <p:pic>
        <p:nvPicPr>
          <p:cNvPr id="5" name="Picture 4">
            <a:extLst>
              <a:ext uri="{FF2B5EF4-FFF2-40B4-BE49-F238E27FC236}">
                <a16:creationId xmlns:a16="http://schemas.microsoft.com/office/drawing/2014/main" id="{AE031F09-FB04-5194-5072-5CE51E34AD32}"/>
              </a:ext>
            </a:extLst>
          </p:cNvPr>
          <p:cNvPicPr>
            <a:picLocks noChangeAspect="1"/>
          </p:cNvPicPr>
          <p:nvPr/>
        </p:nvPicPr>
        <p:blipFill>
          <a:blip r:embed="rId6"/>
          <a:stretch>
            <a:fillRect/>
          </a:stretch>
        </p:blipFill>
        <p:spPr>
          <a:xfrm>
            <a:off x="7834997" y="3143389"/>
            <a:ext cx="4273922" cy="2415898"/>
          </a:xfrm>
          <a:prstGeom prst="rect">
            <a:avLst/>
          </a:prstGeom>
          <a:ln>
            <a:solidFill>
              <a:schemeClr val="bg1"/>
            </a:solidFill>
          </a:ln>
        </p:spPr>
      </p:pic>
      <p:pic>
        <p:nvPicPr>
          <p:cNvPr id="8" name="Picture 7">
            <a:extLst>
              <a:ext uri="{FF2B5EF4-FFF2-40B4-BE49-F238E27FC236}">
                <a16:creationId xmlns:a16="http://schemas.microsoft.com/office/drawing/2014/main" id="{25A391E5-76AE-908A-95C0-97D1D81290B3}"/>
              </a:ext>
            </a:extLst>
          </p:cNvPr>
          <p:cNvPicPr>
            <a:picLocks noChangeAspect="1"/>
          </p:cNvPicPr>
          <p:nvPr/>
        </p:nvPicPr>
        <p:blipFill>
          <a:blip r:embed="rId7"/>
          <a:stretch>
            <a:fillRect/>
          </a:stretch>
        </p:blipFill>
        <p:spPr>
          <a:xfrm>
            <a:off x="4680625" y="3145409"/>
            <a:ext cx="2807524" cy="3557016"/>
          </a:xfrm>
          <a:prstGeom prst="rect">
            <a:avLst/>
          </a:prstGeom>
          <a:ln>
            <a:solidFill>
              <a:schemeClr val="accent1"/>
            </a:solidFill>
          </a:ln>
        </p:spPr>
      </p:pic>
      <p:pic>
        <p:nvPicPr>
          <p:cNvPr id="12" name="Picture 11">
            <a:extLst>
              <a:ext uri="{FF2B5EF4-FFF2-40B4-BE49-F238E27FC236}">
                <a16:creationId xmlns:a16="http://schemas.microsoft.com/office/drawing/2014/main" id="{A774BECB-7600-919E-5D24-12CAA7BB4DAC}"/>
              </a:ext>
            </a:extLst>
          </p:cNvPr>
          <p:cNvPicPr>
            <a:picLocks noChangeAspect="1"/>
          </p:cNvPicPr>
          <p:nvPr/>
        </p:nvPicPr>
        <p:blipFill>
          <a:blip r:embed="rId8"/>
          <a:stretch>
            <a:fillRect/>
          </a:stretch>
        </p:blipFill>
        <p:spPr>
          <a:xfrm>
            <a:off x="1682165" y="3149600"/>
            <a:ext cx="2743200" cy="3552825"/>
          </a:xfrm>
          <a:prstGeom prst="rect">
            <a:avLst/>
          </a:prstGeom>
          <a:ln>
            <a:solidFill>
              <a:schemeClr val="accent1"/>
            </a:solidFill>
          </a:ln>
        </p:spPr>
      </p:pic>
    </p:spTree>
    <p:extLst>
      <p:ext uri="{BB962C8B-B14F-4D97-AF65-F5344CB8AC3E}">
        <p14:creationId xmlns:p14="http://schemas.microsoft.com/office/powerpoint/2010/main" val="1216563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1ACD10-C411-41E5-87D5-DF5F0DE31583}"/>
              </a:ext>
            </a:extLst>
          </p:cNvPr>
          <p:cNvSpPr>
            <a:spLocks noGrp="1"/>
          </p:cNvSpPr>
          <p:nvPr>
            <p:ph type="title"/>
          </p:nvPr>
        </p:nvSpPr>
        <p:spPr>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300" kern="1200">
                <a:solidFill>
                  <a:schemeClr val="tx2"/>
                </a:solidFill>
                <a:latin typeface="Roboto Medium" panose="02000000000000000000" pitchFamily="2" charset="0"/>
                <a:ea typeface="Roboto Medium" panose="02000000000000000000" pitchFamily="2" charset="0"/>
                <a:cs typeface="+mj-cs"/>
              </a:defRPr>
            </a:lvl1pPr>
          </a:lstStyle>
          <a:p>
            <a:r>
              <a:rPr lang="en-US"/>
              <a:t>Other Resources</a:t>
            </a:r>
          </a:p>
        </p:txBody>
      </p:sp>
      <p:pic>
        <p:nvPicPr>
          <p:cNvPr id="7" name="Picture 6" descr="Graphical user interface, application&#10;&#10;Description automatically generated">
            <a:extLst>
              <a:ext uri="{FF2B5EF4-FFF2-40B4-BE49-F238E27FC236}">
                <a16:creationId xmlns:a16="http://schemas.microsoft.com/office/drawing/2014/main" id="{F2914BA2-D259-4FE2-A900-32CE04714A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2244" y="263162"/>
            <a:ext cx="1856524" cy="2855053"/>
          </a:xfrm>
          <a:prstGeom prst="rect">
            <a:avLst/>
          </a:prstGeom>
        </p:spPr>
      </p:pic>
      <p:pic>
        <p:nvPicPr>
          <p:cNvPr id="8" name="Picture 7" descr="A picture containing website&#10;&#10;Description automatically generated">
            <a:extLst>
              <a:ext uri="{FF2B5EF4-FFF2-40B4-BE49-F238E27FC236}">
                <a16:creationId xmlns:a16="http://schemas.microsoft.com/office/drawing/2014/main" id="{05580DE6-BA93-4B7D-8FF1-1BEC580DF5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9747" y="3200616"/>
            <a:ext cx="1893946" cy="2922801"/>
          </a:xfrm>
          <a:prstGeom prst="rect">
            <a:avLst/>
          </a:prstGeom>
        </p:spPr>
      </p:pic>
      <p:pic>
        <p:nvPicPr>
          <p:cNvPr id="9" name="Picture 8">
            <a:extLst>
              <a:ext uri="{FF2B5EF4-FFF2-40B4-BE49-F238E27FC236}">
                <a16:creationId xmlns:a16="http://schemas.microsoft.com/office/drawing/2014/main" id="{C01707D0-B358-429C-9BEB-813A6AEB55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32244" y="3200616"/>
            <a:ext cx="1888086" cy="2922801"/>
          </a:xfrm>
          <a:prstGeom prst="rect">
            <a:avLst/>
          </a:prstGeom>
        </p:spPr>
      </p:pic>
      <p:pic>
        <p:nvPicPr>
          <p:cNvPr id="10" name="Picture 9">
            <a:extLst>
              <a:ext uri="{FF2B5EF4-FFF2-40B4-BE49-F238E27FC236}">
                <a16:creationId xmlns:a16="http://schemas.microsoft.com/office/drawing/2014/main" id="{AC2C03D8-E554-451C-AB4A-1363A3410E61}"/>
              </a:ext>
            </a:extLst>
          </p:cNvPr>
          <p:cNvPicPr>
            <a:picLocks noChangeAspect="1"/>
          </p:cNvPicPr>
          <p:nvPr/>
        </p:nvPicPr>
        <p:blipFill>
          <a:blip r:embed="rId6"/>
          <a:stretch>
            <a:fillRect/>
          </a:stretch>
        </p:blipFill>
        <p:spPr>
          <a:xfrm>
            <a:off x="5129747" y="263163"/>
            <a:ext cx="1893946" cy="2855053"/>
          </a:xfrm>
          <a:prstGeom prst="rect">
            <a:avLst/>
          </a:prstGeom>
        </p:spPr>
      </p:pic>
      <p:sp>
        <p:nvSpPr>
          <p:cNvPr id="11" name="TextBox 10">
            <a:extLst>
              <a:ext uri="{FF2B5EF4-FFF2-40B4-BE49-F238E27FC236}">
                <a16:creationId xmlns:a16="http://schemas.microsoft.com/office/drawing/2014/main" id="{C7E12312-654C-4216-920F-2869C5587E9E}"/>
              </a:ext>
            </a:extLst>
          </p:cNvPr>
          <p:cNvSpPr txBox="1"/>
          <p:nvPr/>
        </p:nvSpPr>
        <p:spPr>
          <a:xfrm>
            <a:off x="5316772" y="6281737"/>
            <a:ext cx="4756869" cy="523220"/>
          </a:xfrm>
          <a:prstGeom prst="rect">
            <a:avLst/>
          </a:prstGeom>
          <a:noFill/>
        </p:spPr>
        <p:txBody>
          <a:bodyPr wrap="square" rtlCol="0">
            <a:spAutoFit/>
          </a:bodyPr>
          <a:lstStyle/>
          <a:p>
            <a:r>
              <a:rPr lang="en-US" sz="1400"/>
              <a:t>And more on</a:t>
            </a:r>
            <a:r>
              <a:rPr lang="en-US" sz="1400">
                <a:solidFill>
                  <a:schemeClr val="tx2"/>
                </a:solidFill>
              </a:rPr>
              <a:t> </a:t>
            </a:r>
            <a:r>
              <a:rPr lang="en-US" sz="1400">
                <a:solidFill>
                  <a:schemeClr val="tx2"/>
                </a:solidFill>
                <a:hlinkClick r:id="rId7">
                  <a:extLst>
                    <a:ext uri="{A12FA001-AC4F-418D-AE19-62706E023703}">
                      <ahyp:hlinkClr xmlns:ahyp="http://schemas.microsoft.com/office/drawing/2018/hyperlinkcolor" val="tx"/>
                    </a:ext>
                  </a:extLst>
                </a:hlinkClick>
              </a:rPr>
              <a:t>www.theconversationproject.org</a:t>
            </a:r>
            <a:r>
              <a:rPr lang="en-US" sz="1400">
                <a:solidFill>
                  <a:schemeClr val="tx2"/>
                </a:solidFill>
              </a:rPr>
              <a:t> </a:t>
            </a:r>
          </a:p>
          <a:p>
            <a:endParaRPr lang="en-US" sz="1400"/>
          </a:p>
        </p:txBody>
      </p:sp>
      <p:pic>
        <p:nvPicPr>
          <p:cNvPr id="5" name="Picture 4">
            <a:extLst>
              <a:ext uri="{FF2B5EF4-FFF2-40B4-BE49-F238E27FC236}">
                <a16:creationId xmlns:a16="http://schemas.microsoft.com/office/drawing/2014/main" id="{B7B0C3C1-CBD7-7AA4-3C1E-409818A5AB5E}"/>
              </a:ext>
            </a:extLst>
          </p:cNvPr>
          <p:cNvPicPr>
            <a:picLocks noChangeAspect="1"/>
          </p:cNvPicPr>
          <p:nvPr/>
        </p:nvPicPr>
        <p:blipFill>
          <a:blip r:embed="rId8"/>
          <a:stretch>
            <a:fillRect/>
          </a:stretch>
        </p:blipFill>
        <p:spPr>
          <a:xfrm>
            <a:off x="638954" y="1677480"/>
            <a:ext cx="2996030" cy="3866021"/>
          </a:xfrm>
          <a:prstGeom prst="rect">
            <a:avLst/>
          </a:prstGeom>
        </p:spPr>
      </p:pic>
      <p:sp>
        <p:nvSpPr>
          <p:cNvPr id="12" name="TextBox 11">
            <a:extLst>
              <a:ext uri="{FF2B5EF4-FFF2-40B4-BE49-F238E27FC236}">
                <a16:creationId xmlns:a16="http://schemas.microsoft.com/office/drawing/2014/main" id="{5196484D-6D9E-E9C3-8B8B-CB397A4389CA}"/>
              </a:ext>
            </a:extLst>
          </p:cNvPr>
          <p:cNvSpPr txBox="1"/>
          <p:nvPr/>
        </p:nvSpPr>
        <p:spPr>
          <a:xfrm>
            <a:off x="285934" y="5873104"/>
            <a:ext cx="4656220" cy="523220"/>
          </a:xfrm>
          <a:prstGeom prst="rect">
            <a:avLst/>
          </a:prstGeom>
          <a:noFill/>
        </p:spPr>
        <p:txBody>
          <a:bodyPr wrap="square">
            <a:spAutoFit/>
          </a:bodyPr>
          <a:lstStyle/>
          <a:p>
            <a:r>
              <a:rPr lang="en-US" sz="1400" dirty="0">
                <a:solidFill>
                  <a:schemeClr val="tx2"/>
                </a:solidFill>
              </a:rPr>
              <a:t>https://www.ihi.org/age-friendly-health-systems-resources-and-news</a:t>
            </a:r>
          </a:p>
        </p:txBody>
      </p:sp>
    </p:spTree>
    <p:extLst>
      <p:ext uri="{BB962C8B-B14F-4D97-AF65-F5344CB8AC3E}">
        <p14:creationId xmlns:p14="http://schemas.microsoft.com/office/powerpoint/2010/main" val="1408116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53B5D-87C8-CF29-6569-BF7BB18BE9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1410E6-CCB6-64C1-F1DD-FF7EA251EC46}"/>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Core </a:t>
            </a:r>
            <a:r>
              <a:rPr lang="en-US">
                <a:solidFill>
                  <a:srgbClr val="FFFFFF"/>
                </a:solidFill>
                <a:latin typeface="Roboto Medium"/>
                <a:ea typeface="Roboto Medium"/>
                <a:cs typeface="Roboto Medium"/>
              </a:rPr>
              <a:t>Principles</a:t>
            </a:r>
            <a:r>
              <a:rPr lang="en-US">
                <a:solidFill>
                  <a:schemeClr val="tx1"/>
                </a:solidFill>
                <a:latin typeface="Roboto Medium"/>
                <a:ea typeface="Roboto Medium"/>
                <a:cs typeface="Roboto Medium"/>
              </a:rPr>
              <a:t> (from Conversation Ready )</a:t>
            </a:r>
            <a:endParaRPr lang="en-US">
              <a:solidFill>
                <a:schemeClr val="tx1"/>
              </a:solidFill>
              <a:cs typeface="Roboto Medium"/>
            </a:endParaRPr>
          </a:p>
        </p:txBody>
      </p:sp>
      <p:sp>
        <p:nvSpPr>
          <p:cNvPr id="3" name="Content Placeholder 2">
            <a:extLst>
              <a:ext uri="{FF2B5EF4-FFF2-40B4-BE49-F238E27FC236}">
                <a16:creationId xmlns:a16="http://schemas.microsoft.com/office/drawing/2014/main" id="{5DE40A90-FB7C-F2AE-4B1F-A36F472D9298}"/>
              </a:ext>
            </a:extLst>
          </p:cNvPr>
          <p:cNvSpPr>
            <a:spLocks noGrp="1"/>
          </p:cNvSpPr>
          <p:nvPr>
            <p:ph idx="1"/>
          </p:nvPr>
        </p:nvSpPr>
        <p:spPr/>
        <p:txBody>
          <a:bodyPr/>
          <a:lstStyle/>
          <a:p>
            <a:endParaRPr lang="en-US"/>
          </a:p>
        </p:txBody>
      </p:sp>
      <p:sp>
        <p:nvSpPr>
          <p:cNvPr id="4" name="Content Placeholder 3">
            <a:extLst>
              <a:ext uri="{FF2B5EF4-FFF2-40B4-BE49-F238E27FC236}">
                <a16:creationId xmlns:a16="http://schemas.microsoft.com/office/drawing/2014/main" id="{5C81B374-B0DF-D7C0-79D8-B6285A37E7E4}"/>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2904092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43060-1F4D-7998-58B7-86A404549A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230543-01D4-9FEE-DD47-75B726639AED}"/>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What's in Here</a:t>
            </a:r>
            <a:endParaRPr lang="en-US"/>
          </a:p>
        </p:txBody>
      </p:sp>
      <p:sp>
        <p:nvSpPr>
          <p:cNvPr id="3" name="Content Placeholder 2">
            <a:extLst>
              <a:ext uri="{FF2B5EF4-FFF2-40B4-BE49-F238E27FC236}">
                <a16:creationId xmlns:a16="http://schemas.microsoft.com/office/drawing/2014/main" id="{3820BB84-B0B8-EE90-3C86-208B75B7ABB8}"/>
              </a:ext>
            </a:extLst>
          </p:cNvPr>
          <p:cNvSpPr>
            <a:spLocks noGrp="1"/>
          </p:cNvSpPr>
          <p:nvPr>
            <p:ph idx="1"/>
          </p:nvPr>
        </p:nvSpPr>
        <p:spPr>
          <a:xfrm>
            <a:off x="510212" y="1508754"/>
            <a:ext cx="11042834" cy="4351338"/>
          </a:xfrm>
        </p:spPr>
        <p:txBody>
          <a:bodyPr lIns="91440" tIns="45720" rIns="91440" bIns="45720" anchor="t"/>
          <a:lstStyle/>
          <a:p>
            <a:r>
              <a:rPr lang="en-US" dirty="0">
                <a:latin typeface="Roboto"/>
                <a:ea typeface="Roboto"/>
                <a:cs typeface="Roboto"/>
              </a:rPr>
              <a:t>Click to jump to any section:</a:t>
            </a:r>
            <a:endParaRPr lang="en-US" dirty="0"/>
          </a:p>
          <a:p>
            <a:r>
              <a:rPr lang="en-US" dirty="0">
                <a:latin typeface="Roboto"/>
                <a:ea typeface="Roboto"/>
                <a:cs typeface="Roboto"/>
                <a:hlinkClick r:id="rId2" action="ppaction://hlinksldjump"/>
              </a:rPr>
              <a:t>Why It Matters</a:t>
            </a:r>
            <a:endParaRPr lang="en-US" dirty="0">
              <a:ea typeface="Roboto" panose="02000000000000000000" pitchFamily="2" charset="0"/>
              <a:cs typeface="Roboto" panose="02000000000000000000" pitchFamily="2" charset="0"/>
            </a:endParaRPr>
          </a:p>
          <a:p>
            <a:r>
              <a:rPr lang="en-US" dirty="0">
                <a:latin typeface="Roboto"/>
                <a:ea typeface="Roboto"/>
                <a:cs typeface="Roboto"/>
                <a:hlinkClick r:id="rId3" action="ppaction://hlinksldjump"/>
              </a:rPr>
              <a:t>Printing the Checklist</a:t>
            </a:r>
            <a:endParaRPr lang="en-US" dirty="0"/>
          </a:p>
          <a:p>
            <a:r>
              <a:rPr lang="en-US" dirty="0">
                <a:latin typeface="Roboto"/>
                <a:ea typeface="Roboto"/>
                <a:cs typeface="Roboto"/>
                <a:hlinkClick r:id="rId4" action="ppaction://hlinksldjump"/>
              </a:rPr>
              <a:t>Share the Checklist with the Community</a:t>
            </a:r>
            <a:endParaRPr lang="en-US" dirty="0">
              <a:latin typeface="Roboto"/>
              <a:ea typeface="Roboto"/>
              <a:cs typeface="Roboto"/>
              <a:hlinkClick r:id="rId5" action="ppaction://hlinksldjump"/>
            </a:endParaRPr>
          </a:p>
          <a:p>
            <a:r>
              <a:rPr lang="en-US" dirty="0">
                <a:latin typeface="Roboto"/>
                <a:ea typeface="Roboto"/>
                <a:cs typeface="Roboto"/>
                <a:hlinkClick r:id="rId6" action="ppaction://hlinksldjump"/>
              </a:rPr>
              <a:t>Core Principles</a:t>
            </a:r>
            <a:endParaRPr lang="en-US" dirty="0">
              <a:ea typeface="Roboto" panose="02000000000000000000" pitchFamily="2" charset="0"/>
              <a:cs typeface="Roboto" panose="02000000000000000000" pitchFamily="2" charset="0"/>
            </a:endParaRPr>
          </a:p>
          <a:p>
            <a:r>
              <a:rPr lang="en-US" dirty="0">
                <a:latin typeface="Roboto"/>
                <a:ea typeface="Roboto"/>
                <a:cs typeface="Roboto"/>
                <a:hlinkClick r:id="rId7" action="ppaction://hlinksldjump"/>
              </a:rPr>
              <a:t>Preparing for Conversations about Completed Checklists</a:t>
            </a:r>
            <a:endParaRPr lang="en-US" dirty="0"/>
          </a:p>
          <a:p>
            <a:r>
              <a:rPr lang="en-US" dirty="0">
                <a:latin typeface="Roboto"/>
                <a:ea typeface="Roboto"/>
                <a:cs typeface="Roboto"/>
                <a:hlinkClick r:id="rId8" action="ppaction://hlinksldjump"/>
              </a:rPr>
              <a:t>Sample Presentation</a:t>
            </a:r>
            <a:endParaRPr lang="en-US" dirty="0">
              <a:latin typeface="Roboto"/>
              <a:ea typeface="Roboto"/>
              <a:cs typeface="Roboto"/>
            </a:endParaRPr>
          </a:p>
          <a:p>
            <a:r>
              <a:rPr lang="en-US" dirty="0">
                <a:latin typeface="Roboto"/>
                <a:ea typeface="Roboto"/>
                <a:cs typeface="Roboto"/>
                <a:hlinkClick r:id="rId9" action="ppaction://hlinksldjump"/>
              </a:rPr>
              <a:t>Stories (First Impressions)</a:t>
            </a:r>
            <a:r>
              <a:rPr lang="en-US" dirty="0">
                <a:latin typeface="Roboto"/>
                <a:ea typeface="Roboto"/>
                <a:cs typeface="Roboto"/>
              </a:rPr>
              <a:t> | </a:t>
            </a:r>
            <a:r>
              <a:rPr lang="en-US" dirty="0">
                <a:latin typeface="Roboto"/>
                <a:ea typeface="Roboto"/>
                <a:cs typeface="Roboto"/>
                <a:hlinkClick r:id="rId10" action="ppaction://hlinksldjump"/>
              </a:rPr>
              <a:t>Stories (Using the Checklist)</a:t>
            </a:r>
            <a:endParaRPr lang="en-US" dirty="0">
              <a:latin typeface="Roboto"/>
              <a:ea typeface="Roboto"/>
              <a:cs typeface="Roboto"/>
              <a:hlinkClick r:id="rId11" action="ppaction://hlinksldjump"/>
            </a:endParaRPr>
          </a:p>
        </p:txBody>
      </p:sp>
    </p:spTree>
    <p:extLst>
      <p:ext uri="{BB962C8B-B14F-4D97-AF65-F5344CB8AC3E}">
        <p14:creationId xmlns:p14="http://schemas.microsoft.com/office/powerpoint/2010/main" val="291139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81867-7F38-D681-DB06-DF64C4B70B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08E291-693E-BB92-9E96-10A990126AFF}"/>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Core Principles</a:t>
            </a:r>
            <a:endParaRPr lang="en-US"/>
          </a:p>
        </p:txBody>
      </p:sp>
      <p:sp>
        <p:nvSpPr>
          <p:cNvPr id="3" name="Content Placeholder 2">
            <a:extLst>
              <a:ext uri="{FF2B5EF4-FFF2-40B4-BE49-F238E27FC236}">
                <a16:creationId xmlns:a16="http://schemas.microsoft.com/office/drawing/2014/main" id="{E1761976-4CFB-8B0A-79DD-2C5AFB2F1B7C}"/>
              </a:ext>
            </a:extLst>
          </p:cNvPr>
          <p:cNvSpPr>
            <a:spLocks noGrp="1"/>
          </p:cNvSpPr>
          <p:nvPr>
            <p:ph idx="1"/>
          </p:nvPr>
        </p:nvSpPr>
        <p:spPr/>
        <p:txBody>
          <a:bodyPr lIns="91440" tIns="45720" rIns="91440" bIns="45720" anchor="t"/>
          <a:lstStyle/>
          <a:p>
            <a:r>
              <a:rPr lang="en-US">
                <a:latin typeface="Roboto"/>
                <a:ea typeface="Roboto"/>
                <a:cs typeface="Roboto"/>
              </a:rPr>
              <a:t>Five core principles can help health care organizations and clinicians develop reliable processes to engage patients in conversations about their wishes, steward that information, and provide care that is concordant with patients’ stated goals, values, and preferences.</a:t>
            </a:r>
            <a:endParaRPr lang="en-US">
              <a:ea typeface="Roboto" panose="02000000000000000000" pitchFamily="2" charset="0"/>
              <a:cs typeface="Roboto" panose="02000000000000000000" pitchFamily="2" charset="0"/>
            </a:endParaRPr>
          </a:p>
          <a:p>
            <a:r>
              <a:rPr lang="en-US">
                <a:latin typeface="Roboto"/>
                <a:ea typeface="Roboto"/>
                <a:cs typeface="Roboto"/>
              </a:rPr>
              <a:t>While the core principles were developed with a specific focus on what matters through the end of life, they still apply to the broad reach of age-friendly care. For more, see the </a:t>
            </a:r>
            <a:r>
              <a:rPr lang="en-US">
                <a:latin typeface="Roboto"/>
                <a:ea typeface="Roboto"/>
                <a:cs typeface="Roboto"/>
                <a:hlinkClick r:id="rId2"/>
              </a:rPr>
              <a:t>"Conversation Ready" white paper</a:t>
            </a:r>
            <a:r>
              <a:rPr lang="en-US">
                <a:latin typeface="Roboto"/>
                <a:ea typeface="Roboto"/>
                <a:cs typeface="Roboto"/>
              </a:rPr>
              <a:t>.</a:t>
            </a:r>
            <a:endParaRPr lang="en-US">
              <a:ea typeface="Roboto"/>
              <a:cs typeface="Roboto"/>
            </a:endParaRPr>
          </a:p>
        </p:txBody>
      </p:sp>
    </p:spTree>
    <p:extLst>
      <p:ext uri="{BB962C8B-B14F-4D97-AF65-F5344CB8AC3E}">
        <p14:creationId xmlns:p14="http://schemas.microsoft.com/office/powerpoint/2010/main" val="3917688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BE54E-97DF-79CE-EEA1-EFB8FD3560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FB8A68-EB19-A1BC-82EC-334EF9AE72FE}"/>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Core Principles</a:t>
            </a:r>
            <a:endParaRPr lang="en-US"/>
          </a:p>
        </p:txBody>
      </p:sp>
      <p:sp>
        <p:nvSpPr>
          <p:cNvPr id="3" name="Content Placeholder 2">
            <a:extLst>
              <a:ext uri="{FF2B5EF4-FFF2-40B4-BE49-F238E27FC236}">
                <a16:creationId xmlns:a16="http://schemas.microsoft.com/office/drawing/2014/main" id="{0633D26F-11D5-468C-C0C8-1060E3AF7014}"/>
              </a:ext>
            </a:extLst>
          </p:cNvPr>
          <p:cNvSpPr>
            <a:spLocks noGrp="1"/>
          </p:cNvSpPr>
          <p:nvPr>
            <p:ph idx="1"/>
          </p:nvPr>
        </p:nvSpPr>
        <p:spPr/>
        <p:txBody>
          <a:bodyPr lIns="91440" tIns="45720" rIns="91440" bIns="45720" anchor="t"/>
          <a:lstStyle/>
          <a:p>
            <a:pPr marL="342900" indent="-342900">
              <a:buChar char="•"/>
            </a:pPr>
            <a:r>
              <a:rPr lang="en-US">
                <a:latin typeface="Roboto"/>
                <a:ea typeface="Roboto"/>
                <a:cs typeface="Roboto"/>
              </a:rPr>
              <a:t>Exemplify: Practice and model the behaviors we are encouraging others to undertake</a:t>
            </a:r>
            <a:endParaRPr lang="en-US"/>
          </a:p>
          <a:p>
            <a:pPr marL="342900" indent="-342900">
              <a:buChar char="•"/>
            </a:pPr>
            <a:r>
              <a:rPr lang="en-US">
                <a:latin typeface="Roboto"/>
                <a:ea typeface="Roboto"/>
                <a:cs typeface="Roboto"/>
              </a:rPr>
              <a:t>Connect: Appreciating the context of older adults’ lives (and those who support them) and attend to our own biases</a:t>
            </a:r>
          </a:p>
          <a:p>
            <a:pPr marL="342900" indent="-342900">
              <a:buChar char="•"/>
            </a:pPr>
            <a:r>
              <a:rPr lang="en-US">
                <a:latin typeface="Roboto"/>
                <a:ea typeface="Roboto"/>
                <a:cs typeface="Roboto"/>
              </a:rPr>
              <a:t>Engage: Be proactive about knowing what matters most to individuals</a:t>
            </a:r>
            <a:endParaRPr lang="en-US">
              <a:ea typeface="Roboto"/>
              <a:cs typeface="Roboto"/>
            </a:endParaRPr>
          </a:p>
          <a:p>
            <a:pPr marL="342900" indent="-342900">
              <a:buChar char="•"/>
            </a:pPr>
            <a:r>
              <a:rPr lang="en-US">
                <a:latin typeface="Roboto"/>
                <a:ea typeface="Roboto"/>
                <a:cs typeface="Roboto"/>
              </a:rPr>
              <a:t>Steward: Collecting information on goals, values, and preferences. Consistently capture, store, maintain, and retrieve it.</a:t>
            </a:r>
            <a:endParaRPr lang="en-US">
              <a:ea typeface="Roboto"/>
              <a:cs typeface="Roboto"/>
            </a:endParaRPr>
          </a:p>
          <a:p>
            <a:pPr marL="342900" indent="-342900">
              <a:buChar char="•"/>
            </a:pPr>
            <a:r>
              <a:rPr lang="en-US">
                <a:latin typeface="Roboto"/>
                <a:ea typeface="Roboto"/>
                <a:cs typeface="Roboto"/>
              </a:rPr>
              <a:t>Respect: Respectful care is concordant with individual’s stated goals, values, and preferences for what matters most to them.</a:t>
            </a:r>
            <a:endParaRPr lang="en-US">
              <a:ea typeface="Roboto"/>
              <a:cs typeface="Roboto"/>
            </a:endParaRPr>
          </a:p>
        </p:txBody>
      </p:sp>
    </p:spTree>
    <p:extLst>
      <p:ext uri="{BB962C8B-B14F-4D97-AF65-F5344CB8AC3E}">
        <p14:creationId xmlns:p14="http://schemas.microsoft.com/office/powerpoint/2010/main" val="3502328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6588-50F9-5F87-11B7-2314C44A49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2C46C3-CFE5-2B43-D25F-0876D99F67B8}"/>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Exemplify</a:t>
            </a:r>
            <a:endParaRPr lang="en-US">
              <a:cs typeface="Roboto Medium"/>
            </a:endParaRPr>
          </a:p>
        </p:txBody>
      </p:sp>
      <p:sp>
        <p:nvSpPr>
          <p:cNvPr id="3" name="Content Placeholder 2">
            <a:extLst>
              <a:ext uri="{FF2B5EF4-FFF2-40B4-BE49-F238E27FC236}">
                <a16:creationId xmlns:a16="http://schemas.microsoft.com/office/drawing/2014/main" id="{CBBA1F69-9487-7ACD-E2AB-03FCAA6FD87D}"/>
              </a:ext>
            </a:extLst>
          </p:cNvPr>
          <p:cNvSpPr>
            <a:spLocks noGrp="1"/>
          </p:cNvSpPr>
          <p:nvPr>
            <p:ph idx="1"/>
          </p:nvPr>
        </p:nvSpPr>
        <p:spPr/>
        <p:txBody>
          <a:bodyPr lIns="91440" tIns="45720" rIns="91440" bIns="45720" anchor="t"/>
          <a:lstStyle/>
          <a:p>
            <a:r>
              <a:rPr lang="en-US" dirty="0">
                <a:latin typeface="Roboto"/>
                <a:ea typeface="Roboto"/>
                <a:cs typeface="Roboto"/>
              </a:rPr>
              <a:t>Use My Health Checklist with an older adult you know, or fill it out yourself. For example, you might invite a family member, friend, or neighbor to sit down together and complete the checklist. </a:t>
            </a:r>
          </a:p>
          <a:p>
            <a:r>
              <a:rPr lang="en-US" dirty="0">
                <a:latin typeface="Roboto"/>
                <a:ea typeface="Roboto"/>
                <a:cs typeface="Roboto"/>
              </a:rPr>
              <a:t>Kerri Maya shares that a colleague at Sutter Health used the checklist with her father. At first, he said that his main priority is to have a good doctor. She followed up by asking more questions: "What does a good doctor look like? What do they help support you with?" The conversation helped her better understand her father’s wishes. It also helped her reflect around how to educate patients about using the checklist.</a:t>
            </a:r>
            <a:endParaRPr lang="en-US" dirty="0">
              <a:latin typeface="Roboto"/>
            </a:endParaRPr>
          </a:p>
        </p:txBody>
      </p:sp>
    </p:spTree>
    <p:extLst>
      <p:ext uri="{BB962C8B-B14F-4D97-AF65-F5344CB8AC3E}">
        <p14:creationId xmlns:p14="http://schemas.microsoft.com/office/powerpoint/2010/main" val="688779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7E6B6-FCC0-855D-EE5B-95466685FA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09E42A-1DDF-76DB-575B-1A4297C7A741}"/>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Connect</a:t>
            </a:r>
            <a:endParaRPr lang="en-US">
              <a:cs typeface="Roboto Medium"/>
            </a:endParaRPr>
          </a:p>
        </p:txBody>
      </p:sp>
      <p:sp>
        <p:nvSpPr>
          <p:cNvPr id="3" name="Content Placeholder 2">
            <a:extLst>
              <a:ext uri="{FF2B5EF4-FFF2-40B4-BE49-F238E27FC236}">
                <a16:creationId xmlns:a16="http://schemas.microsoft.com/office/drawing/2014/main" id="{7A510C97-0DEC-5B2F-407C-1FF7E49EC3EF}"/>
              </a:ext>
            </a:extLst>
          </p:cNvPr>
          <p:cNvSpPr>
            <a:spLocks noGrp="1"/>
          </p:cNvSpPr>
          <p:nvPr>
            <p:ph idx="1"/>
          </p:nvPr>
        </p:nvSpPr>
        <p:spPr>
          <a:xfrm>
            <a:off x="510212" y="1751884"/>
            <a:ext cx="11559027" cy="4425079"/>
          </a:xfrm>
        </p:spPr>
        <p:txBody>
          <a:bodyPr lIns="91440" tIns="45720" rIns="91440" bIns="45720" anchor="t"/>
          <a:lstStyle/>
          <a:p>
            <a:r>
              <a:rPr lang="en-US" dirty="0">
                <a:latin typeface="Roboto"/>
                <a:ea typeface="Roboto"/>
                <a:cs typeface="Roboto"/>
              </a:rPr>
              <a:t>Use the examples in the checklist to ask about the person’s life experiences, leading with cultural curiosity and humility. The examples are carefully crafted from feedback from older adults, caregivers, and health care team members, sharing a range of life experiences (such as retired or working, various income levels and housing needs, and different physical abilities). The goal is for anyone to be able to pick it up and think, “This could be for me”:</a:t>
            </a:r>
            <a:endParaRPr lang="en-US" dirty="0">
              <a:latin typeface="Roboto"/>
            </a:endParaRPr>
          </a:p>
          <a:p>
            <a:r>
              <a:rPr lang="en-US" dirty="0">
                <a:latin typeface="Roboto"/>
                <a:ea typeface="Roboto"/>
                <a:cs typeface="Roboto"/>
              </a:rPr>
              <a:t>Examples include issues that people might hesitate to bring up on their own, including loneliness, treatments costing too much, bladder control, and relationships and intimacy. Wording does not make assumptions about gender, family relationships, or sexual orientation. Imagery and language reflect a variety of life experiences.</a:t>
            </a:r>
          </a:p>
        </p:txBody>
      </p:sp>
    </p:spTree>
    <p:extLst>
      <p:ext uri="{BB962C8B-B14F-4D97-AF65-F5344CB8AC3E}">
        <p14:creationId xmlns:p14="http://schemas.microsoft.com/office/powerpoint/2010/main" val="283604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6380A-3B36-4FA9-3FDD-C908E26309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76496E-2CC1-FC9F-EBA2-CBEAB05D8C58}"/>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Engage</a:t>
            </a:r>
            <a:endParaRPr lang="en-US">
              <a:cs typeface="Roboto Medium"/>
            </a:endParaRPr>
          </a:p>
        </p:txBody>
      </p:sp>
      <p:sp>
        <p:nvSpPr>
          <p:cNvPr id="3" name="Content Placeholder 2">
            <a:extLst>
              <a:ext uri="{FF2B5EF4-FFF2-40B4-BE49-F238E27FC236}">
                <a16:creationId xmlns:a16="http://schemas.microsoft.com/office/drawing/2014/main" id="{0A6012CC-20F0-1ADD-8C94-F774F1DD7D8F}"/>
              </a:ext>
            </a:extLst>
          </p:cNvPr>
          <p:cNvSpPr>
            <a:spLocks noGrp="1"/>
          </p:cNvSpPr>
          <p:nvPr>
            <p:ph idx="1"/>
          </p:nvPr>
        </p:nvSpPr>
        <p:spPr>
          <a:xfrm>
            <a:off x="510212" y="1496015"/>
            <a:ext cx="11042834" cy="4500747"/>
          </a:xfrm>
        </p:spPr>
        <p:txBody>
          <a:bodyPr lIns="91440" tIns="45720" rIns="91440" bIns="45720" anchor="t"/>
          <a:lstStyle/>
          <a:p>
            <a:r>
              <a:rPr lang="en-US" sz="2000" dirty="0">
                <a:latin typeface="Roboto"/>
                <a:ea typeface="Roboto"/>
                <a:cs typeface="Roboto"/>
              </a:rPr>
              <a:t>You might share the checklist:</a:t>
            </a:r>
            <a:endParaRPr lang="en-US" sz="2000" dirty="0">
              <a:solidFill>
                <a:srgbClr val="000000"/>
              </a:solidFill>
              <a:latin typeface="Roboto"/>
              <a:ea typeface="Roboto"/>
              <a:cs typeface="Roboto"/>
            </a:endParaRPr>
          </a:p>
          <a:p>
            <a:pPr marL="285750" indent="-285750">
              <a:lnSpc>
                <a:spcPct val="100000"/>
              </a:lnSpc>
              <a:buFont typeface="Symbol"/>
              <a:buChar char="•"/>
            </a:pPr>
            <a:r>
              <a:rPr lang="en-GB" sz="2000" dirty="0">
                <a:latin typeface="Roboto"/>
                <a:ea typeface="Roboto"/>
                <a:cs typeface="Roboto"/>
              </a:rPr>
              <a:t>By mail or electronically before a visit</a:t>
            </a:r>
          </a:p>
          <a:p>
            <a:pPr marL="285750" indent="-285750">
              <a:lnSpc>
                <a:spcPct val="100000"/>
              </a:lnSpc>
              <a:buFont typeface="Symbol"/>
              <a:buChar char="•"/>
            </a:pPr>
            <a:r>
              <a:rPr lang="en-GB" sz="2000" dirty="0">
                <a:latin typeface="Roboto"/>
                <a:ea typeface="Roboto"/>
                <a:cs typeface="Roboto"/>
              </a:rPr>
              <a:t>Through a partnership with a community organization (e.g., library, senior </a:t>
            </a:r>
            <a:r>
              <a:rPr lang="en-GB" sz="2000" dirty="0" err="1">
                <a:latin typeface="Roboto"/>
                <a:ea typeface="Roboto"/>
                <a:cs typeface="Roboto"/>
              </a:rPr>
              <a:t>center</a:t>
            </a:r>
            <a:r>
              <a:rPr lang="en-GB" sz="2000" dirty="0">
                <a:latin typeface="Roboto"/>
                <a:ea typeface="Roboto"/>
                <a:cs typeface="Roboto"/>
              </a:rPr>
              <a:t>)</a:t>
            </a:r>
          </a:p>
          <a:p>
            <a:pPr marL="285750" indent="-285750">
              <a:lnSpc>
                <a:spcPct val="100000"/>
              </a:lnSpc>
              <a:buFont typeface="Symbol"/>
              <a:buChar char="•"/>
            </a:pPr>
            <a:r>
              <a:rPr lang="en-GB" sz="2000" dirty="0">
                <a:latin typeface="Roboto"/>
                <a:ea typeface="Roboto"/>
                <a:cs typeface="Roboto"/>
              </a:rPr>
              <a:t>When someone is rooming the older adult, during an appointment, or during geriatric rounds</a:t>
            </a:r>
            <a:endParaRPr lang="en-US" sz="2000" dirty="0">
              <a:latin typeface="Roboto"/>
              <a:ea typeface="Roboto"/>
              <a:cs typeface="Roboto"/>
            </a:endParaRPr>
          </a:p>
          <a:p>
            <a:pPr marL="285750" indent="-285750">
              <a:lnSpc>
                <a:spcPct val="100000"/>
              </a:lnSpc>
              <a:buFont typeface="Symbol"/>
              <a:buChar char="•"/>
            </a:pPr>
            <a:r>
              <a:rPr lang="en-GB" sz="2000" dirty="0">
                <a:latin typeface="Roboto"/>
                <a:ea typeface="Roboto"/>
                <a:cs typeface="Roboto"/>
              </a:rPr>
              <a:t>As part of print and/or electronic discharge materials (for example, transitioning from hospital to home, or from home health to primary care)</a:t>
            </a:r>
            <a:endParaRPr lang="en-US" sz="2000" dirty="0">
              <a:latin typeface="Roboto"/>
              <a:ea typeface="Roboto"/>
              <a:cs typeface="Roboto"/>
            </a:endParaRPr>
          </a:p>
          <a:p>
            <a:pPr marL="285750" indent="-285750">
              <a:lnSpc>
                <a:spcPct val="100000"/>
              </a:lnSpc>
              <a:buFont typeface="Symbol"/>
              <a:buChar char="•"/>
            </a:pPr>
            <a:r>
              <a:rPr lang="en-GB" sz="2000" dirty="0">
                <a:latin typeface="Roboto"/>
                <a:ea typeface="Roboto"/>
                <a:cs typeface="Roboto"/>
              </a:rPr>
              <a:t>As part of a visit with social worker or other care team member supporting advance care planning</a:t>
            </a:r>
            <a:endParaRPr lang="en-GB" sz="2000" dirty="0">
              <a:ea typeface="Roboto"/>
              <a:cs typeface="Roboto"/>
            </a:endParaRPr>
          </a:p>
          <a:p>
            <a:pPr>
              <a:lnSpc>
                <a:spcPct val="100000"/>
              </a:lnSpc>
            </a:pPr>
            <a:endParaRPr lang="en-GB" sz="2000" dirty="0">
              <a:latin typeface="Roboto"/>
              <a:ea typeface="Roboto"/>
              <a:cs typeface="Roboto"/>
            </a:endParaRPr>
          </a:p>
          <a:p>
            <a:pPr>
              <a:lnSpc>
                <a:spcPct val="100000"/>
              </a:lnSpc>
            </a:pPr>
            <a:r>
              <a:rPr lang="en-GB" sz="2000" dirty="0">
                <a:latin typeface="Roboto"/>
                <a:ea typeface="Roboto"/>
                <a:cs typeface="Roboto"/>
              </a:rPr>
              <a:t>The older adult might bring the completed checklist to a follow-up appointment or primary care visit.</a:t>
            </a:r>
          </a:p>
        </p:txBody>
      </p:sp>
    </p:spTree>
    <p:extLst>
      <p:ext uri="{BB962C8B-B14F-4D97-AF65-F5344CB8AC3E}">
        <p14:creationId xmlns:p14="http://schemas.microsoft.com/office/powerpoint/2010/main" val="880081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9833B-FBA1-C36A-AEA2-63C820FD4A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B9B0AF-2E77-1675-2654-4A1FBCCEE1E3}"/>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Steward</a:t>
            </a:r>
            <a:endParaRPr lang="en-US">
              <a:cs typeface="Roboto Medium"/>
            </a:endParaRPr>
          </a:p>
        </p:txBody>
      </p:sp>
      <p:sp>
        <p:nvSpPr>
          <p:cNvPr id="3" name="Content Placeholder 2">
            <a:extLst>
              <a:ext uri="{FF2B5EF4-FFF2-40B4-BE49-F238E27FC236}">
                <a16:creationId xmlns:a16="http://schemas.microsoft.com/office/drawing/2014/main" id="{16940803-DBC4-910C-2A89-FDD5CDA64A6A}"/>
              </a:ext>
            </a:extLst>
          </p:cNvPr>
          <p:cNvSpPr>
            <a:spLocks noGrp="1"/>
          </p:cNvSpPr>
          <p:nvPr>
            <p:ph idx="1"/>
          </p:nvPr>
        </p:nvSpPr>
        <p:spPr/>
        <p:txBody>
          <a:bodyPr lIns="91440" tIns="45720" rIns="91440" bIns="45720" anchor="t"/>
          <a:lstStyle/>
          <a:p>
            <a:r>
              <a:rPr lang="en-US">
                <a:ea typeface="Roboto"/>
                <a:cs typeface="Roboto"/>
              </a:rPr>
              <a:t>Document what matters to the older adult.</a:t>
            </a:r>
          </a:p>
          <a:p>
            <a:pPr marL="342900" indent="-342900">
              <a:buFont typeface="Arial,Sans-Serif"/>
              <a:buChar char="•"/>
            </a:pPr>
            <a:r>
              <a:rPr lang="en-US">
                <a:latin typeface="Roboto"/>
                <a:ea typeface="Roboto"/>
                <a:cs typeface="Roboto"/>
              </a:rPr>
              <a:t>Write down what you learned in the conversation in the electronic health record or on paper. Use the person’s own words as much as possible (e.g., “I would like to be able to walk around the block” rather than “Patient wants to mobilize”).</a:t>
            </a:r>
          </a:p>
          <a:p>
            <a:pPr marL="342900" indent="-342900">
              <a:buFont typeface="Arial,Sans-Serif"/>
              <a:buChar char="•"/>
            </a:pPr>
            <a:r>
              <a:rPr lang="en-US">
                <a:latin typeface="Roboto"/>
                <a:ea typeface="Roboto"/>
                <a:cs typeface="Roboto"/>
              </a:rPr>
              <a:t>Share this information with the care team. Make sure care teams members know where this information is stored and can access it</a:t>
            </a:r>
          </a:p>
        </p:txBody>
      </p:sp>
    </p:spTree>
    <p:extLst>
      <p:ext uri="{BB962C8B-B14F-4D97-AF65-F5344CB8AC3E}">
        <p14:creationId xmlns:p14="http://schemas.microsoft.com/office/powerpoint/2010/main" val="819854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B027C-B161-1F0D-F468-CECA5D193E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179FCE-6C19-BAFE-8FD2-870DD2ED29F3}"/>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Respect</a:t>
            </a:r>
            <a:endParaRPr lang="en-US">
              <a:cs typeface="Roboto Medium"/>
            </a:endParaRPr>
          </a:p>
        </p:txBody>
      </p:sp>
      <p:sp>
        <p:nvSpPr>
          <p:cNvPr id="3" name="Content Placeholder 2">
            <a:extLst>
              <a:ext uri="{FF2B5EF4-FFF2-40B4-BE49-F238E27FC236}">
                <a16:creationId xmlns:a16="http://schemas.microsoft.com/office/drawing/2014/main" id="{74CDFA7D-E629-4CDE-E8C6-C4C6B17E387D}"/>
              </a:ext>
            </a:extLst>
          </p:cNvPr>
          <p:cNvSpPr>
            <a:spLocks noGrp="1"/>
          </p:cNvSpPr>
          <p:nvPr>
            <p:ph idx="1"/>
          </p:nvPr>
        </p:nvSpPr>
        <p:spPr/>
        <p:txBody>
          <a:bodyPr lIns="91440" tIns="45720" rIns="91440" bIns="45720" anchor="t"/>
          <a:lstStyle/>
          <a:p>
            <a:r>
              <a:rPr lang="en-US">
                <a:latin typeface="Roboto"/>
                <a:ea typeface="Roboto"/>
                <a:cs typeface="Roboto"/>
              </a:rPr>
              <a:t>Integrate into the care plan. Then, review the care plan with the older adult to check if it aligns with what is important to them across the 4Ms. Adapt the plan if needed.</a:t>
            </a:r>
          </a:p>
          <a:p>
            <a:r>
              <a:rPr lang="en-US">
                <a:latin typeface="Roboto"/>
                <a:ea typeface="Roboto"/>
                <a:cs typeface="Roboto"/>
              </a:rPr>
              <a:t>Connect and coordinate with care team members across professions and with community partners beyond your organization. For example, hold regular team huddles to talk about what matters to those you care for and develop the care plan accordingly.</a:t>
            </a:r>
          </a:p>
          <a:p>
            <a:r>
              <a:rPr lang="en-US">
                <a:latin typeface="Roboto"/>
                <a:ea typeface="Roboto"/>
                <a:cs typeface="Roboto"/>
              </a:rPr>
              <a:t>Continue the conversation with these older adults. Remember, talking about the 4Ms is not a one-time conversation. </a:t>
            </a:r>
          </a:p>
          <a:p>
            <a:r>
              <a:rPr lang="en-US">
                <a:ea typeface="Roboto"/>
                <a:cs typeface="Roboto"/>
              </a:rPr>
              <a:t>Ask for feedback. Strengthen relationships with all older adults. Spread what works.</a:t>
            </a:r>
          </a:p>
        </p:txBody>
      </p:sp>
    </p:spTree>
    <p:extLst>
      <p:ext uri="{BB962C8B-B14F-4D97-AF65-F5344CB8AC3E}">
        <p14:creationId xmlns:p14="http://schemas.microsoft.com/office/powerpoint/2010/main" val="2032282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E3484-899D-5FFE-55A7-434CD5C7AC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5C2FBB-B3AF-06C6-E1D3-BE1CF4C92058}"/>
              </a:ext>
            </a:extLst>
          </p:cNvPr>
          <p:cNvSpPr>
            <a:spLocks noGrp="1"/>
          </p:cNvSpPr>
          <p:nvPr>
            <p:ph type="title"/>
          </p:nvPr>
        </p:nvSpPr>
        <p:spPr/>
        <p:txBody>
          <a:bodyPr lIns="91440" tIns="45720" rIns="91440" bIns="45720" anchor="t">
            <a:normAutofit fontScale="90000"/>
          </a:bodyPr>
          <a:lstStyle/>
          <a:p>
            <a:r>
              <a:rPr lang="en-US" dirty="0">
                <a:latin typeface="Roboto Medium"/>
                <a:ea typeface="Roboto Medium"/>
                <a:cs typeface="Roboto Medium"/>
              </a:rPr>
              <a:t>Preparing for Conversations about Completed Checklists</a:t>
            </a:r>
            <a:endParaRPr lang="en-US" dirty="0"/>
          </a:p>
        </p:txBody>
      </p:sp>
      <p:sp>
        <p:nvSpPr>
          <p:cNvPr id="3" name="Content Placeholder 2">
            <a:extLst>
              <a:ext uri="{FF2B5EF4-FFF2-40B4-BE49-F238E27FC236}">
                <a16:creationId xmlns:a16="http://schemas.microsoft.com/office/drawing/2014/main" id="{6E344BAD-8DE7-6DE5-1452-4A3C8F6C7B58}"/>
              </a:ext>
            </a:extLst>
          </p:cNvPr>
          <p:cNvSpPr>
            <a:spLocks noGrp="1"/>
          </p:cNvSpPr>
          <p:nvPr>
            <p:ph idx="1"/>
          </p:nvPr>
        </p:nvSpPr>
        <p:spPr/>
        <p:txBody>
          <a:bodyPr/>
          <a:lstStyle/>
          <a:p>
            <a:endParaRPr lang="en-US"/>
          </a:p>
        </p:txBody>
      </p:sp>
      <p:sp>
        <p:nvSpPr>
          <p:cNvPr id="4" name="Content Placeholder 3">
            <a:extLst>
              <a:ext uri="{FF2B5EF4-FFF2-40B4-BE49-F238E27FC236}">
                <a16:creationId xmlns:a16="http://schemas.microsoft.com/office/drawing/2014/main" id="{FD0F4EE1-0009-6F1B-ECB5-2292341B8EE6}"/>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447558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C8D27-AE26-87A5-4FF0-A077D092E5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DC3920-F74E-A4A6-773A-7160AAF128E1}"/>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Get Ready</a:t>
            </a:r>
            <a:endParaRPr lang="en-US">
              <a:cs typeface="Roboto Medium"/>
            </a:endParaRPr>
          </a:p>
        </p:txBody>
      </p:sp>
      <p:sp>
        <p:nvSpPr>
          <p:cNvPr id="3" name="Content Placeholder 2">
            <a:extLst>
              <a:ext uri="{FF2B5EF4-FFF2-40B4-BE49-F238E27FC236}">
                <a16:creationId xmlns:a16="http://schemas.microsoft.com/office/drawing/2014/main" id="{8D42CF03-F233-B4B2-90AD-058D9BE22557}"/>
              </a:ext>
            </a:extLst>
          </p:cNvPr>
          <p:cNvSpPr>
            <a:spLocks noGrp="1"/>
          </p:cNvSpPr>
          <p:nvPr>
            <p:ph idx="1"/>
          </p:nvPr>
        </p:nvSpPr>
        <p:spPr>
          <a:xfrm>
            <a:off x="510212" y="1502250"/>
            <a:ext cx="11042834" cy="4430165"/>
          </a:xfrm>
        </p:spPr>
        <p:txBody>
          <a:bodyPr lIns="91440" tIns="45720" rIns="91440" bIns="45720" anchor="t"/>
          <a:lstStyle/>
          <a:p>
            <a:r>
              <a:rPr lang="en-US">
                <a:latin typeface="Roboto"/>
                <a:ea typeface="Roboto"/>
                <a:cs typeface="Roboto"/>
              </a:rPr>
              <a:t>You can gather some details from the medical record or team members, or ask the older adult directly. For example, find out:</a:t>
            </a:r>
          </a:p>
          <a:p>
            <a:pPr marL="342900" indent="-342900">
              <a:lnSpc>
                <a:spcPct val="100000"/>
              </a:lnSpc>
              <a:buChar char="•"/>
            </a:pPr>
            <a:r>
              <a:rPr lang="en-US">
                <a:latin typeface="Roboto"/>
                <a:ea typeface="Roboto"/>
                <a:cs typeface="Roboto"/>
              </a:rPr>
              <a:t>How does the older adult prefer to be addressed (e.g., Izzy, Mrs. Morales, Mx. Smith, Omar)?</a:t>
            </a:r>
            <a:endParaRPr lang="en-US">
              <a:ea typeface="Roboto" panose="02000000000000000000" pitchFamily="2" charset="0"/>
              <a:cs typeface="Roboto" panose="02000000000000000000" pitchFamily="2" charset="0"/>
            </a:endParaRPr>
          </a:p>
          <a:p>
            <a:pPr marL="342900" indent="-342900">
              <a:lnSpc>
                <a:spcPct val="100000"/>
              </a:lnSpc>
              <a:buChar char="•"/>
            </a:pPr>
            <a:r>
              <a:rPr lang="en-US">
                <a:latin typeface="Roboto"/>
                <a:ea typeface="Roboto"/>
                <a:cs typeface="Roboto"/>
              </a:rPr>
              <a:t>What is the older adult’s preferred language? Would they like a medical interpreter?</a:t>
            </a:r>
            <a:endParaRPr lang="en-US">
              <a:ea typeface="Roboto" panose="02000000000000000000" pitchFamily="2" charset="0"/>
              <a:cs typeface="Roboto" panose="02000000000000000000" pitchFamily="2" charset="0"/>
            </a:endParaRPr>
          </a:p>
          <a:p>
            <a:pPr marL="342900" indent="-342900">
              <a:lnSpc>
                <a:spcPct val="100000"/>
              </a:lnSpc>
              <a:buChar char="•"/>
            </a:pPr>
            <a:r>
              <a:rPr lang="en-US">
                <a:latin typeface="Roboto"/>
                <a:ea typeface="Roboto"/>
                <a:cs typeface="Roboto"/>
              </a:rPr>
              <a:t>Would the older adult like a trusted individual to participate in the conversation, such as a friend, family member, or spiritual/faith advisor? </a:t>
            </a:r>
            <a:endParaRPr lang="en-US">
              <a:ea typeface="Roboto" panose="02000000000000000000" pitchFamily="2" charset="0"/>
              <a:cs typeface="Roboto" panose="02000000000000000000" pitchFamily="2" charset="0"/>
            </a:endParaRPr>
          </a:p>
          <a:p>
            <a:pPr marL="342900" indent="-342900">
              <a:lnSpc>
                <a:spcPct val="100000"/>
              </a:lnSpc>
              <a:buChar char="•"/>
            </a:pPr>
            <a:r>
              <a:rPr lang="en-US">
                <a:latin typeface="Roboto"/>
                <a:ea typeface="Roboto"/>
                <a:cs typeface="Roboto"/>
              </a:rPr>
              <a:t>How can you practice kindness to build trust? For example, if the older adult is angry or upset, don’t get defensive — listen and acknowledge their experience.</a:t>
            </a:r>
            <a:endParaRPr lang="en-US">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225454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B845A-DD7E-0913-23B5-D8FF548E81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CF16DC-F604-37F3-1EE1-58E033FD57AF}"/>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Get Ready: Three Steps to Build Trust</a:t>
            </a:r>
            <a:endParaRPr lang="en-US"/>
          </a:p>
        </p:txBody>
      </p:sp>
      <p:sp>
        <p:nvSpPr>
          <p:cNvPr id="3" name="Content Placeholder 2">
            <a:extLst>
              <a:ext uri="{FF2B5EF4-FFF2-40B4-BE49-F238E27FC236}">
                <a16:creationId xmlns:a16="http://schemas.microsoft.com/office/drawing/2014/main" id="{2B9D6BBB-1485-9487-B00E-E6E910BF03E7}"/>
              </a:ext>
            </a:extLst>
          </p:cNvPr>
          <p:cNvSpPr>
            <a:spLocks noGrp="1"/>
          </p:cNvSpPr>
          <p:nvPr>
            <p:ph idx="1"/>
          </p:nvPr>
        </p:nvSpPr>
        <p:spPr>
          <a:xfrm>
            <a:off x="510212" y="1720523"/>
            <a:ext cx="11436972" cy="4495853"/>
          </a:xfrm>
        </p:spPr>
        <p:txBody>
          <a:bodyPr lIns="91440" tIns="45720" rIns="91440" bIns="45720" anchor="t"/>
          <a:lstStyle/>
          <a:p>
            <a:r>
              <a:rPr lang="en-US">
                <a:latin typeface="Roboto"/>
                <a:ea typeface="Roboto"/>
                <a:cs typeface="Roboto"/>
              </a:rPr>
              <a:t> 1. Let the older adult know they can say anything.</a:t>
            </a:r>
            <a:endParaRPr lang="en-US">
              <a:ea typeface="Roboto"/>
              <a:cs typeface="Roboto"/>
            </a:endParaRPr>
          </a:p>
          <a:p>
            <a:r>
              <a:rPr lang="en-US">
                <a:solidFill>
                  <a:schemeClr val="tx2"/>
                </a:solidFill>
                <a:latin typeface="Roboto"/>
                <a:ea typeface="Roboto"/>
                <a:cs typeface="Roboto"/>
              </a:rPr>
              <a:t>“I welcome all your ideas and questions.”</a:t>
            </a:r>
            <a:endParaRPr lang="en-US">
              <a:solidFill>
                <a:schemeClr val="tx2"/>
              </a:solidFill>
            </a:endParaRPr>
          </a:p>
          <a:p>
            <a:r>
              <a:rPr lang="en-US">
                <a:latin typeface="Roboto"/>
                <a:ea typeface="Roboto"/>
                <a:cs typeface="Roboto"/>
              </a:rPr>
              <a:t>2. Pay attention to their words and join them in advancing their goals.</a:t>
            </a:r>
            <a:endParaRPr lang="en-US"/>
          </a:p>
          <a:p>
            <a:r>
              <a:rPr lang="en-US">
                <a:solidFill>
                  <a:schemeClr val="tx2"/>
                </a:solidFill>
                <a:latin typeface="Roboto"/>
                <a:ea typeface="Roboto"/>
                <a:cs typeface="Roboto"/>
              </a:rPr>
              <a:t>“I'll listen and work with you on how we can address what’s important to you.”</a:t>
            </a:r>
            <a:endParaRPr lang="en-US">
              <a:solidFill>
                <a:schemeClr val="tx2"/>
              </a:solidFill>
              <a:ea typeface="Roboto"/>
              <a:cs typeface="Roboto"/>
            </a:endParaRPr>
          </a:p>
          <a:p>
            <a:r>
              <a:rPr lang="en-US">
                <a:latin typeface="Roboto"/>
                <a:ea typeface="Roboto"/>
                <a:cs typeface="Roboto"/>
              </a:rPr>
              <a:t>3. Don’t claim to have all the answers. Do commit to working together.</a:t>
            </a:r>
            <a:endParaRPr lang="en-US"/>
          </a:p>
          <a:p>
            <a:r>
              <a:rPr lang="en-US">
                <a:solidFill>
                  <a:schemeClr val="tx2"/>
                </a:solidFill>
                <a:latin typeface="Roboto"/>
                <a:ea typeface="Roboto"/>
                <a:cs typeface="Roboto"/>
              </a:rPr>
              <a:t>“We'll figure this out together.”</a:t>
            </a:r>
            <a:endParaRPr lang="en-US">
              <a:solidFill>
                <a:schemeClr val="tx2"/>
              </a:solidFill>
              <a:ea typeface="Roboto" panose="02000000000000000000" pitchFamily="2" charset="0"/>
              <a:cs typeface="Roboto" panose="02000000000000000000" pitchFamily="2" charset="0"/>
            </a:endParaRPr>
          </a:p>
          <a:p>
            <a:r>
              <a:rPr lang="en-US">
                <a:latin typeface="Roboto"/>
                <a:ea typeface="Roboto"/>
                <a:cs typeface="Roboto"/>
              </a:rPr>
              <a:t>Remember that any individual may choose </a:t>
            </a:r>
            <a:r>
              <a:rPr lang="en-US" b="1">
                <a:solidFill>
                  <a:srgbClr val="455560"/>
                </a:solidFill>
                <a:latin typeface="Roboto"/>
                <a:ea typeface="Roboto"/>
                <a:cs typeface="Roboto"/>
              </a:rPr>
              <a:t>not</a:t>
            </a:r>
            <a:r>
              <a:rPr lang="en-US">
                <a:latin typeface="Roboto"/>
                <a:ea typeface="Roboto"/>
                <a:cs typeface="Roboto"/>
              </a:rPr>
              <a:t> to have a conversation about What Matters.</a:t>
            </a:r>
          </a:p>
          <a:p>
            <a:endParaRPr lang="en-US">
              <a:solidFill>
                <a:schemeClr val="tx2"/>
              </a:solidFill>
              <a:ea typeface="Roboto"/>
              <a:cs typeface="Roboto"/>
            </a:endParaRPr>
          </a:p>
        </p:txBody>
      </p:sp>
    </p:spTree>
    <p:extLst>
      <p:ext uri="{BB962C8B-B14F-4D97-AF65-F5344CB8AC3E}">
        <p14:creationId xmlns:p14="http://schemas.microsoft.com/office/powerpoint/2010/main" val="1704169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2689D-39B3-734F-E53A-2A6398F4D7E9}"/>
              </a:ext>
            </a:extLst>
          </p:cNvPr>
          <p:cNvSpPr>
            <a:spLocks noGrp="1"/>
          </p:cNvSpPr>
          <p:nvPr>
            <p:ph type="title"/>
          </p:nvPr>
        </p:nvSpPr>
        <p:spPr/>
        <p:txBody>
          <a:bodyPr lIns="91440" tIns="45720" rIns="91440" bIns="45720" anchor="t">
            <a:normAutofit/>
          </a:bodyPr>
          <a:lstStyle/>
          <a:p>
            <a:r>
              <a:rPr lang="en-US" dirty="0">
                <a:latin typeface="Roboto Medium"/>
                <a:ea typeface="Roboto Medium"/>
                <a:cs typeface="Roboto Medium"/>
              </a:rPr>
              <a:t>About These Slides</a:t>
            </a:r>
            <a:endParaRPr lang="en-US" dirty="0">
              <a:cs typeface="Roboto Medium"/>
            </a:endParaRPr>
          </a:p>
        </p:txBody>
      </p:sp>
      <p:sp>
        <p:nvSpPr>
          <p:cNvPr id="3" name="Content Placeholder 2">
            <a:extLst>
              <a:ext uri="{FF2B5EF4-FFF2-40B4-BE49-F238E27FC236}">
                <a16:creationId xmlns:a16="http://schemas.microsoft.com/office/drawing/2014/main" id="{BDEC9799-3193-2CF7-B05F-B90F2C4788C7}"/>
              </a:ext>
            </a:extLst>
          </p:cNvPr>
          <p:cNvSpPr>
            <a:spLocks noGrp="1"/>
          </p:cNvSpPr>
          <p:nvPr>
            <p:ph idx="1"/>
          </p:nvPr>
        </p:nvSpPr>
        <p:spPr>
          <a:xfrm>
            <a:off x="510212" y="1825625"/>
            <a:ext cx="11268346" cy="4351338"/>
          </a:xfrm>
        </p:spPr>
        <p:txBody>
          <a:bodyPr lIns="91440" tIns="45720" rIns="91440" bIns="45720" anchor="t"/>
          <a:lstStyle/>
          <a:p>
            <a:r>
              <a:rPr lang="en-US" dirty="0">
                <a:latin typeface="Roboto"/>
                <a:ea typeface="Roboto"/>
                <a:cs typeface="Roboto"/>
              </a:rPr>
              <a:t>These slides contain tips and ideas for using My Health Checklist.</a:t>
            </a:r>
          </a:p>
          <a:p>
            <a:r>
              <a:rPr lang="en-US" dirty="0">
                <a:latin typeface="Roboto"/>
                <a:ea typeface="Roboto"/>
                <a:cs typeface="Roboto"/>
              </a:rPr>
              <a:t>Skip around and use them in any order.</a:t>
            </a:r>
          </a:p>
          <a:p>
            <a:r>
              <a:rPr lang="en-US" dirty="0">
                <a:latin typeface="Roboto"/>
                <a:ea typeface="Roboto"/>
                <a:cs typeface="Roboto"/>
              </a:rPr>
              <a:t>You're welcome to use these slides for your own presentations. We might suggest starting with this </a:t>
            </a:r>
            <a:r>
              <a:rPr lang="en-US" dirty="0">
                <a:latin typeface="Roboto"/>
                <a:ea typeface="Roboto"/>
                <a:cs typeface="Roboto"/>
                <a:hlinkClick r:id="" action="ppaction://noaction"/>
              </a:rPr>
              <a:t>Sample Presentation</a:t>
            </a:r>
            <a:r>
              <a:rPr lang="en-US" dirty="0">
                <a:latin typeface="Roboto"/>
                <a:ea typeface="Roboto"/>
                <a:cs typeface="Roboto"/>
              </a:rPr>
              <a:t>.</a:t>
            </a:r>
          </a:p>
          <a:p>
            <a:endParaRPr lang="en-US" sz="1800" dirty="0">
              <a:latin typeface="Roboto"/>
              <a:ea typeface="Roboto"/>
              <a:cs typeface="Roboto"/>
            </a:endParaRPr>
          </a:p>
          <a:p>
            <a:r>
              <a:rPr lang="en-US" sz="1800" dirty="0">
                <a:latin typeface="Roboto"/>
                <a:ea typeface="Roboto"/>
                <a:cs typeface="Roboto"/>
              </a:rPr>
              <a:t>“How to Get Started with My Health Checklist” supported by AARP. My Health Checklist is an Age-Friendly Health Systems resource for older adults, made possible through funding from The John A. Hartford Foundation. Learn more at </a:t>
            </a:r>
            <a:r>
              <a:rPr lang="en-US" sz="1800" dirty="0">
                <a:latin typeface="Roboto"/>
                <a:ea typeface="Roboto"/>
                <a:cs typeface="Roboto"/>
                <a:hlinkClick r:id="rId2"/>
              </a:rPr>
              <a:t>ihi.org/AgeFriendly</a:t>
            </a:r>
            <a:r>
              <a:rPr lang="en-US" sz="1800" dirty="0">
                <a:latin typeface="Roboto"/>
                <a:ea typeface="Roboto"/>
                <a:cs typeface="Roboto"/>
              </a:rPr>
              <a:t>. </a:t>
            </a:r>
            <a:endParaRPr lang="en-US" dirty="0"/>
          </a:p>
          <a:p>
            <a:endParaRPr lang="en-US" dirty="0"/>
          </a:p>
          <a:p>
            <a:endParaRPr lang="en-US" dirty="0">
              <a:ea typeface="Roboto"/>
              <a:cs typeface="Roboto"/>
            </a:endParaRPr>
          </a:p>
        </p:txBody>
      </p:sp>
    </p:spTree>
    <p:extLst>
      <p:ext uri="{BB962C8B-B14F-4D97-AF65-F5344CB8AC3E}">
        <p14:creationId xmlns:p14="http://schemas.microsoft.com/office/powerpoint/2010/main" val="1348482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E1786-155D-EBA8-CDB8-574E17A0C5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2403AF-62B9-5C3C-F5E7-7D32DAA85491}"/>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Start with Asking and Listening</a:t>
            </a:r>
            <a:endParaRPr lang="en-US"/>
          </a:p>
        </p:txBody>
      </p:sp>
      <p:sp>
        <p:nvSpPr>
          <p:cNvPr id="3" name="Content Placeholder 2">
            <a:extLst>
              <a:ext uri="{FF2B5EF4-FFF2-40B4-BE49-F238E27FC236}">
                <a16:creationId xmlns:a16="http://schemas.microsoft.com/office/drawing/2014/main" id="{2458FD4E-5D1B-C043-F05B-CF0ED2B945C2}"/>
              </a:ext>
            </a:extLst>
          </p:cNvPr>
          <p:cNvSpPr>
            <a:spLocks noGrp="1"/>
          </p:cNvSpPr>
          <p:nvPr>
            <p:ph idx="1"/>
          </p:nvPr>
        </p:nvSpPr>
        <p:spPr>
          <a:xfrm>
            <a:off x="510212" y="1825625"/>
            <a:ext cx="6983214" cy="4351338"/>
          </a:xfrm>
        </p:spPr>
        <p:txBody>
          <a:bodyPr lIns="91440" tIns="45720" rIns="91440" bIns="45720" anchor="t"/>
          <a:lstStyle/>
          <a:p>
            <a:r>
              <a:rPr lang="en-US" dirty="0">
                <a:latin typeface="Roboto"/>
                <a:ea typeface="Roboto"/>
                <a:cs typeface="Roboto"/>
              </a:rPr>
              <a:t>When someone has completed the checklist, you might say: </a:t>
            </a:r>
            <a:endParaRPr lang="en-US" dirty="0">
              <a:ea typeface="Roboto" panose="02000000000000000000" pitchFamily="2" charset="0"/>
              <a:cs typeface="Roboto" panose="02000000000000000000" pitchFamily="2" charset="0"/>
            </a:endParaRPr>
          </a:p>
          <a:p>
            <a:r>
              <a:rPr lang="en-US" dirty="0">
                <a:latin typeface="Roboto"/>
                <a:ea typeface="Roboto"/>
                <a:cs typeface="Roboto"/>
              </a:rPr>
              <a:t>“Thank you for taking the time prepare for our conversation. Let’s look at the last page with your top concerns. What are your most important questions for today?” </a:t>
            </a:r>
            <a:endParaRPr lang="en-US" dirty="0">
              <a:ea typeface="Roboto"/>
              <a:cs typeface="Roboto"/>
            </a:endParaRPr>
          </a:p>
        </p:txBody>
      </p:sp>
      <p:pic>
        <p:nvPicPr>
          <p:cNvPr id="4" name="Picture 3" descr="A screenshot of a questionnaire&#10;&#10;AI-generated content may be incorrect.">
            <a:extLst>
              <a:ext uri="{FF2B5EF4-FFF2-40B4-BE49-F238E27FC236}">
                <a16:creationId xmlns:a16="http://schemas.microsoft.com/office/drawing/2014/main" id="{8AEA0B35-1D94-21C6-4C98-C7C63A4BBE37}"/>
              </a:ext>
            </a:extLst>
          </p:cNvPr>
          <p:cNvPicPr>
            <a:picLocks noChangeAspect="1"/>
          </p:cNvPicPr>
          <p:nvPr/>
        </p:nvPicPr>
        <p:blipFill>
          <a:blip r:embed="rId2"/>
          <a:srcRect l="2473" t="3226" r="2422" b="59217"/>
          <a:stretch/>
        </p:blipFill>
        <p:spPr>
          <a:xfrm>
            <a:off x="7677132" y="1819876"/>
            <a:ext cx="3858948" cy="2346779"/>
          </a:xfrm>
          <a:prstGeom prst="rect">
            <a:avLst/>
          </a:prstGeom>
          <a:ln>
            <a:solidFill>
              <a:schemeClr val="tx1"/>
            </a:solidFill>
          </a:ln>
        </p:spPr>
      </p:pic>
      <p:sp>
        <p:nvSpPr>
          <p:cNvPr id="5" name="TextBox 4">
            <a:extLst>
              <a:ext uri="{FF2B5EF4-FFF2-40B4-BE49-F238E27FC236}">
                <a16:creationId xmlns:a16="http://schemas.microsoft.com/office/drawing/2014/main" id="{56D8078E-65C7-251E-1686-E4FDADFC76FC}"/>
              </a:ext>
            </a:extLst>
          </p:cNvPr>
          <p:cNvSpPr txBox="1"/>
          <p:nvPr/>
        </p:nvSpPr>
        <p:spPr>
          <a:xfrm>
            <a:off x="463992" y="5390412"/>
            <a:ext cx="10209357"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For more tips, download: </a:t>
            </a:r>
            <a:r>
              <a:rPr lang="en-US" i="1">
                <a:ea typeface="+mn-lt"/>
                <a:cs typeface="+mn-lt"/>
                <a:hlinkClick r:id="rId3"/>
              </a:rPr>
              <a:t>How to Have Conversations with Older Adults About “What Matters”</a:t>
            </a:r>
            <a:endParaRPr lang="en-US" i="1">
              <a:ea typeface="Roboto"/>
              <a:cs typeface="Roboto"/>
            </a:endParaRPr>
          </a:p>
        </p:txBody>
      </p:sp>
    </p:spTree>
    <p:extLst>
      <p:ext uri="{BB962C8B-B14F-4D97-AF65-F5344CB8AC3E}">
        <p14:creationId xmlns:p14="http://schemas.microsoft.com/office/powerpoint/2010/main" val="1466421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9F6D0-6992-7F80-C30B-96BB3182DE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7F842F-2677-5B93-07A3-DE3C0C410485}"/>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Start with Asking and Listening</a:t>
            </a:r>
            <a:endParaRPr lang="en-US"/>
          </a:p>
        </p:txBody>
      </p:sp>
      <p:sp>
        <p:nvSpPr>
          <p:cNvPr id="3" name="Content Placeholder 2">
            <a:extLst>
              <a:ext uri="{FF2B5EF4-FFF2-40B4-BE49-F238E27FC236}">
                <a16:creationId xmlns:a16="http://schemas.microsoft.com/office/drawing/2014/main" id="{2D6ACF7F-07C7-1C8F-FC4E-7533C953C514}"/>
              </a:ext>
            </a:extLst>
          </p:cNvPr>
          <p:cNvSpPr>
            <a:spLocks noGrp="1"/>
          </p:cNvSpPr>
          <p:nvPr>
            <p:ph idx="1"/>
          </p:nvPr>
        </p:nvSpPr>
        <p:spPr>
          <a:xfrm>
            <a:off x="510212" y="1751884"/>
            <a:ext cx="11039020" cy="4425079"/>
          </a:xfrm>
        </p:spPr>
        <p:txBody>
          <a:bodyPr lIns="91440" tIns="45720" rIns="91440" bIns="45720" anchor="t"/>
          <a:lstStyle/>
          <a:p>
            <a:r>
              <a:rPr lang="en-US">
                <a:latin typeface="Roboto"/>
                <a:ea typeface="Roboto"/>
                <a:cs typeface="Roboto"/>
              </a:rPr>
              <a:t>Try one of these questions to continue the conversation, or create your own:</a:t>
            </a:r>
            <a:endParaRPr lang="en-US">
              <a:ea typeface="Roboto" panose="02000000000000000000" pitchFamily="2" charset="0"/>
              <a:cs typeface="Roboto" panose="02000000000000000000" pitchFamily="2" charset="0"/>
            </a:endParaRPr>
          </a:p>
          <a:p>
            <a:pPr marL="342900" indent="-342900">
              <a:buChar char="•"/>
            </a:pPr>
            <a:r>
              <a:rPr lang="en-US">
                <a:latin typeface="Roboto"/>
                <a:ea typeface="Roboto"/>
                <a:cs typeface="Roboto"/>
              </a:rPr>
              <a:t>Are there any concerns you would like to talk about?</a:t>
            </a:r>
          </a:p>
          <a:p>
            <a:pPr marL="342900" indent="-342900">
              <a:buChar char="•"/>
            </a:pPr>
            <a:r>
              <a:rPr lang="en-US">
                <a:latin typeface="Roboto"/>
                <a:ea typeface="Roboto"/>
                <a:cs typeface="Roboto"/>
              </a:rPr>
              <a:t>What would make tomorrow a really great day for you? </a:t>
            </a:r>
          </a:p>
          <a:p>
            <a:pPr marL="342900" indent="-342900">
              <a:buChar char="•"/>
            </a:pPr>
            <a:r>
              <a:rPr lang="en-US">
                <a:latin typeface="Roboto"/>
                <a:ea typeface="Roboto"/>
                <a:cs typeface="Roboto"/>
              </a:rPr>
              <a:t>Is anything getting in the way of doing the activities that you would like to do? </a:t>
            </a:r>
          </a:p>
          <a:p>
            <a:pPr marL="342900" indent="-342900">
              <a:buChar char="•"/>
            </a:pPr>
            <a:r>
              <a:rPr lang="en-US">
                <a:latin typeface="Roboto"/>
                <a:ea typeface="Roboto"/>
                <a:cs typeface="Roboto"/>
              </a:rPr>
              <a:t>Would you like support with transportation, scheduling, or having someone else join this conversation next time we talk?</a:t>
            </a:r>
          </a:p>
          <a:p>
            <a:pPr marL="342900" indent="-342900">
              <a:buChar char="•"/>
            </a:pPr>
            <a:r>
              <a:rPr lang="en-US">
                <a:latin typeface="Roboto"/>
                <a:ea typeface="Roboto"/>
                <a:cs typeface="Roboto"/>
              </a:rPr>
              <a:t>What else would you like us to know about you?</a:t>
            </a:r>
          </a:p>
        </p:txBody>
      </p:sp>
    </p:spTree>
    <p:extLst>
      <p:ext uri="{BB962C8B-B14F-4D97-AF65-F5344CB8AC3E}">
        <p14:creationId xmlns:p14="http://schemas.microsoft.com/office/powerpoint/2010/main" val="25859254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B5183-44EB-382A-FE71-1D5FAA7564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9DCD49-C14B-15B4-86AC-69701C74B778}"/>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You Don’t Need to Have All the Answers</a:t>
            </a:r>
            <a:endParaRPr lang="en-US"/>
          </a:p>
        </p:txBody>
      </p:sp>
      <p:sp>
        <p:nvSpPr>
          <p:cNvPr id="3" name="Content Placeholder 2">
            <a:extLst>
              <a:ext uri="{FF2B5EF4-FFF2-40B4-BE49-F238E27FC236}">
                <a16:creationId xmlns:a16="http://schemas.microsoft.com/office/drawing/2014/main" id="{8DA64B35-6071-4F5E-905F-0CE21AF60A20}"/>
              </a:ext>
            </a:extLst>
          </p:cNvPr>
          <p:cNvSpPr>
            <a:spLocks noGrp="1"/>
          </p:cNvSpPr>
          <p:nvPr>
            <p:ph idx="1"/>
          </p:nvPr>
        </p:nvSpPr>
        <p:spPr>
          <a:xfrm>
            <a:off x="510212" y="1746798"/>
            <a:ext cx="11463248" cy="4430165"/>
          </a:xfrm>
        </p:spPr>
        <p:txBody>
          <a:bodyPr lIns="91440" tIns="45720" rIns="91440" bIns="45720" anchor="t"/>
          <a:lstStyle/>
          <a:p>
            <a:r>
              <a:rPr lang="en-US">
                <a:latin typeface="Roboto"/>
                <a:ea typeface="Roboto"/>
                <a:cs typeface="Roboto"/>
              </a:rPr>
              <a:t>The person’s responses may be related to care, or they may not. Just by hearing What Matters to them, you’ll have information to help make better decisions with this individual. </a:t>
            </a:r>
          </a:p>
          <a:p>
            <a:r>
              <a:rPr lang="en-US">
                <a:latin typeface="Roboto"/>
                <a:ea typeface="Roboto"/>
                <a:cs typeface="Roboto"/>
              </a:rPr>
              <a:t>You don’t personally have to solve every issue that comes up. If the person asks a question or makes a request and you’re not sure how to answer, say that </a:t>
            </a:r>
            <a:r>
              <a:rPr lang="en-US" b="1">
                <a:latin typeface="Roboto"/>
                <a:ea typeface="Roboto"/>
                <a:cs typeface="Roboto"/>
              </a:rPr>
              <a:t>you need to find out more</a:t>
            </a:r>
            <a:r>
              <a:rPr lang="en-US">
                <a:latin typeface="Roboto"/>
                <a:ea typeface="Roboto"/>
                <a:cs typeface="Roboto"/>
              </a:rPr>
              <a:t> and you will get back to them with an answer. Sometimes, other teams or even other organizations in the community can play a role in acting on What Matters. Remember to </a:t>
            </a:r>
            <a:r>
              <a:rPr lang="en-US" b="1">
                <a:latin typeface="Roboto"/>
                <a:ea typeface="Roboto"/>
                <a:cs typeface="Roboto"/>
              </a:rPr>
              <a:t>follow up with the person</a:t>
            </a:r>
            <a:r>
              <a:rPr lang="en-US">
                <a:latin typeface="Roboto"/>
                <a:ea typeface="Roboto"/>
                <a:cs typeface="Roboto"/>
              </a:rPr>
              <a:t> once you have more information — this is important to maintain trust</a:t>
            </a:r>
          </a:p>
        </p:txBody>
      </p:sp>
      <p:sp>
        <p:nvSpPr>
          <p:cNvPr id="9" name="TextBox 8">
            <a:extLst>
              <a:ext uri="{FF2B5EF4-FFF2-40B4-BE49-F238E27FC236}">
                <a16:creationId xmlns:a16="http://schemas.microsoft.com/office/drawing/2014/main" id="{4F5F2A7C-FE3D-2564-5BC0-97163FE1B0CB}"/>
              </a:ext>
            </a:extLst>
          </p:cNvPr>
          <p:cNvSpPr txBox="1"/>
          <p:nvPr/>
        </p:nvSpPr>
        <p:spPr>
          <a:xfrm>
            <a:off x="507124" y="6169573"/>
            <a:ext cx="855016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Read more: </a:t>
            </a:r>
            <a:r>
              <a:rPr lang="en-US" i="1">
                <a:hlinkClick r:id="rId2"/>
              </a:rPr>
              <a:t>Social Prescribing Can Optimize Quality of Life and Age-Friendly Care</a:t>
            </a:r>
            <a:endParaRPr lang="en-US" i="1">
              <a:ea typeface="Roboto"/>
              <a:cs typeface="Roboto"/>
            </a:endParaRPr>
          </a:p>
        </p:txBody>
      </p:sp>
    </p:spTree>
    <p:extLst>
      <p:ext uri="{BB962C8B-B14F-4D97-AF65-F5344CB8AC3E}">
        <p14:creationId xmlns:p14="http://schemas.microsoft.com/office/powerpoint/2010/main" val="1531831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34D04-9757-9BB0-6B2A-1F9BCDE4F4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57DE70-9BC3-6D5A-F426-5BEB9317060F}"/>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Next, Reflect</a:t>
            </a:r>
            <a:endParaRPr lang="en-US"/>
          </a:p>
        </p:txBody>
      </p:sp>
      <p:sp>
        <p:nvSpPr>
          <p:cNvPr id="3" name="Content Placeholder 2">
            <a:extLst>
              <a:ext uri="{FF2B5EF4-FFF2-40B4-BE49-F238E27FC236}">
                <a16:creationId xmlns:a16="http://schemas.microsoft.com/office/drawing/2014/main" id="{CE273984-3390-D802-3B43-436B0952351B}"/>
              </a:ext>
            </a:extLst>
          </p:cNvPr>
          <p:cNvSpPr>
            <a:spLocks noGrp="1"/>
          </p:cNvSpPr>
          <p:nvPr>
            <p:ph idx="1"/>
          </p:nvPr>
        </p:nvSpPr>
        <p:spPr/>
        <p:txBody>
          <a:bodyPr lIns="91440" tIns="45720" rIns="91440" bIns="45720" anchor="t"/>
          <a:lstStyle/>
          <a:p>
            <a:r>
              <a:rPr lang="en-US">
                <a:latin typeface="Roboto"/>
                <a:ea typeface="Roboto"/>
                <a:cs typeface="Roboto"/>
              </a:rPr>
              <a:t>Ask yourself:</a:t>
            </a:r>
          </a:p>
          <a:p>
            <a:r>
              <a:rPr lang="en-US">
                <a:latin typeface="Roboto"/>
                <a:ea typeface="Roboto"/>
                <a:cs typeface="Roboto"/>
              </a:rPr>
              <a:t>What can I do in this appointment to address these goals and integrate what is important to the older adult into the care plan? </a:t>
            </a:r>
            <a:endParaRPr lang="en-US">
              <a:ea typeface="Roboto"/>
              <a:cs typeface="Roboto"/>
            </a:endParaRPr>
          </a:p>
          <a:p>
            <a:r>
              <a:rPr lang="en-US">
                <a:latin typeface="Roboto"/>
                <a:ea typeface="Roboto"/>
                <a:cs typeface="Roboto"/>
              </a:rPr>
              <a:t>With whom can I share this information (e.g., team members, referrals)? </a:t>
            </a:r>
          </a:p>
          <a:p>
            <a:r>
              <a:rPr lang="en-US">
                <a:latin typeface="Roboto"/>
                <a:ea typeface="Roboto"/>
                <a:cs typeface="Roboto"/>
              </a:rPr>
              <a:t>How can I remember what I learned in this conversation when I talk with this person next?</a:t>
            </a:r>
          </a:p>
        </p:txBody>
      </p:sp>
    </p:spTree>
    <p:extLst>
      <p:ext uri="{BB962C8B-B14F-4D97-AF65-F5344CB8AC3E}">
        <p14:creationId xmlns:p14="http://schemas.microsoft.com/office/powerpoint/2010/main" val="108211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8A5E6-0A12-CE37-C9F6-ABEEB09FC4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7FB021-E264-5E20-5143-089BD3AC9A70}"/>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Then, Write It Down</a:t>
            </a:r>
            <a:endParaRPr lang="en-US"/>
          </a:p>
        </p:txBody>
      </p:sp>
      <p:sp>
        <p:nvSpPr>
          <p:cNvPr id="3" name="Content Placeholder 2">
            <a:extLst>
              <a:ext uri="{FF2B5EF4-FFF2-40B4-BE49-F238E27FC236}">
                <a16:creationId xmlns:a16="http://schemas.microsoft.com/office/drawing/2014/main" id="{E35DEE07-C33B-53AE-E172-35F82409C758}"/>
              </a:ext>
            </a:extLst>
          </p:cNvPr>
          <p:cNvSpPr>
            <a:spLocks noGrp="1"/>
          </p:cNvSpPr>
          <p:nvPr>
            <p:ph idx="1"/>
          </p:nvPr>
        </p:nvSpPr>
        <p:spPr/>
        <p:txBody>
          <a:bodyPr lIns="91440" tIns="45720" rIns="91440" bIns="45720" anchor="t"/>
          <a:lstStyle/>
          <a:p>
            <a:r>
              <a:rPr lang="en-US">
                <a:latin typeface="Roboto"/>
                <a:ea typeface="Roboto"/>
                <a:cs typeface="Roboto"/>
              </a:rPr>
              <a:t>Document what is important to the older adult across the 4Ms.</a:t>
            </a:r>
            <a:endParaRPr lang="en-US"/>
          </a:p>
          <a:p>
            <a:pPr marL="342900" indent="-342900">
              <a:buChar char="•"/>
            </a:pPr>
            <a:r>
              <a:rPr lang="en-US">
                <a:latin typeface="Roboto"/>
                <a:ea typeface="Roboto"/>
                <a:cs typeface="Roboto"/>
              </a:rPr>
              <a:t>Write down what you learned in the conversation in the electronic health record or on paper. Use the person’s own words as much as possible (e.g., “I would like to be able to walk around the block” rather than “He wants to mobilize”).</a:t>
            </a:r>
          </a:p>
          <a:p>
            <a:pPr marL="342900" indent="-342900">
              <a:buChar char="•"/>
            </a:pPr>
            <a:r>
              <a:rPr lang="en-US">
                <a:latin typeface="Roboto"/>
                <a:ea typeface="Roboto"/>
                <a:cs typeface="Roboto"/>
              </a:rPr>
              <a:t>Share this information with the care team. Make sure care teams members know where this information is stored and access it</a:t>
            </a:r>
          </a:p>
        </p:txBody>
      </p:sp>
    </p:spTree>
    <p:extLst>
      <p:ext uri="{BB962C8B-B14F-4D97-AF65-F5344CB8AC3E}">
        <p14:creationId xmlns:p14="http://schemas.microsoft.com/office/powerpoint/2010/main" val="39410773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664C2-76F9-2BC8-4517-9534224360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CDE0E1-4FCC-718C-1B27-ECCAFFACA0D0}"/>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Take Action</a:t>
            </a:r>
            <a:endParaRPr lang="en-US"/>
          </a:p>
        </p:txBody>
      </p:sp>
      <p:sp>
        <p:nvSpPr>
          <p:cNvPr id="3" name="Content Placeholder 2">
            <a:extLst>
              <a:ext uri="{FF2B5EF4-FFF2-40B4-BE49-F238E27FC236}">
                <a16:creationId xmlns:a16="http://schemas.microsoft.com/office/drawing/2014/main" id="{AB3739A0-50BE-00A4-80A2-ECEE49C85CD8}"/>
              </a:ext>
            </a:extLst>
          </p:cNvPr>
          <p:cNvSpPr>
            <a:spLocks noGrp="1"/>
          </p:cNvSpPr>
          <p:nvPr>
            <p:ph idx="1"/>
          </p:nvPr>
        </p:nvSpPr>
        <p:spPr/>
        <p:txBody>
          <a:bodyPr lIns="91440" tIns="45720" rIns="91440" bIns="45720" anchor="t"/>
          <a:lstStyle/>
          <a:p>
            <a:r>
              <a:rPr lang="en-US">
                <a:ea typeface="Roboto" panose="02000000000000000000" pitchFamily="2" charset="0"/>
                <a:cs typeface="Roboto" panose="02000000000000000000" pitchFamily="2" charset="0"/>
              </a:rPr>
              <a:t>Integrate into the care plan. Then, review the care plan with the older adult to check if it aligns with what is important to them across the 4Ms. Adapt the plan if needed.</a:t>
            </a:r>
            <a:endParaRPr lang="en-US"/>
          </a:p>
          <a:p>
            <a:r>
              <a:rPr lang="en-US">
                <a:ea typeface="Roboto" panose="02000000000000000000" pitchFamily="2" charset="0"/>
                <a:cs typeface="Roboto" panose="02000000000000000000" pitchFamily="2" charset="0"/>
              </a:rPr>
              <a:t>Connect and coordinate with care team members across professions and with community partners beyond your organization. For example, hold regular team huddles to talk about what matters to those you care for and develop the care plan accordingly.</a:t>
            </a:r>
          </a:p>
          <a:p>
            <a:r>
              <a:rPr lang="en-US">
                <a:latin typeface="Roboto"/>
                <a:ea typeface="Roboto"/>
                <a:cs typeface="Roboto"/>
              </a:rPr>
              <a:t>Continue the conversation with each older adult. Remember, talking about the 4Ms is not a one-time conversation. </a:t>
            </a:r>
          </a:p>
          <a:p>
            <a:r>
              <a:rPr lang="en-US">
                <a:latin typeface="Roboto"/>
                <a:ea typeface="Roboto"/>
                <a:cs typeface="Roboto"/>
              </a:rPr>
              <a:t>Ask for feedback. Strengthen relationships with all older adults. Spread what works.</a:t>
            </a:r>
          </a:p>
          <a:p>
            <a:endParaRPr lang="en-US">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5350647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6D426-1E86-4983-084E-3AAEB44764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575288-4FA0-1451-1714-A1C54540D109}"/>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Sample Presentation</a:t>
            </a:r>
            <a:endParaRPr lang="en-US"/>
          </a:p>
        </p:txBody>
      </p:sp>
      <p:sp>
        <p:nvSpPr>
          <p:cNvPr id="3" name="Content Placeholder 2">
            <a:extLst>
              <a:ext uri="{FF2B5EF4-FFF2-40B4-BE49-F238E27FC236}">
                <a16:creationId xmlns:a16="http://schemas.microsoft.com/office/drawing/2014/main" id="{93919965-0BC5-E08E-150C-C742B3E726A5}"/>
              </a:ext>
            </a:extLst>
          </p:cNvPr>
          <p:cNvSpPr>
            <a:spLocks noGrp="1"/>
          </p:cNvSpPr>
          <p:nvPr>
            <p:ph idx="1"/>
          </p:nvPr>
        </p:nvSpPr>
        <p:spPr/>
        <p:txBody>
          <a:bodyPr/>
          <a:lstStyle/>
          <a:p>
            <a:endParaRPr lang="en-US"/>
          </a:p>
        </p:txBody>
      </p:sp>
      <p:sp>
        <p:nvSpPr>
          <p:cNvPr id="4" name="Content Placeholder 3">
            <a:extLst>
              <a:ext uri="{FF2B5EF4-FFF2-40B4-BE49-F238E27FC236}">
                <a16:creationId xmlns:a16="http://schemas.microsoft.com/office/drawing/2014/main" id="{6877E7C7-198F-70C6-2C75-FBA300FD3E52}"/>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1657722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C51073-D865-4ECA-B943-60035E15B856}"/>
              </a:ext>
            </a:extLst>
          </p:cNvPr>
          <p:cNvSpPr>
            <a:spLocks noGrp="1"/>
          </p:cNvSpPr>
          <p:nvPr>
            <p:ph type="title"/>
          </p:nvPr>
        </p:nvSpPr>
        <p:spPr/>
        <p:txBody>
          <a:bodyPr/>
          <a:lstStyle/>
          <a:p>
            <a:r>
              <a:rPr lang="en-US"/>
              <a:t>Instructions</a:t>
            </a:r>
          </a:p>
        </p:txBody>
      </p:sp>
      <p:sp>
        <p:nvSpPr>
          <p:cNvPr id="5" name="Content Placeholder 4">
            <a:extLst>
              <a:ext uri="{FF2B5EF4-FFF2-40B4-BE49-F238E27FC236}">
                <a16:creationId xmlns:a16="http://schemas.microsoft.com/office/drawing/2014/main" id="{2315774B-63FE-67E0-348A-2413EB3BE839}"/>
              </a:ext>
            </a:extLst>
          </p:cNvPr>
          <p:cNvSpPr>
            <a:spLocks noGrp="1"/>
          </p:cNvSpPr>
          <p:nvPr>
            <p:ph idx="1"/>
          </p:nvPr>
        </p:nvSpPr>
        <p:spPr/>
        <p:txBody>
          <a:bodyPr lIns="91440" tIns="45720" rIns="91440" bIns="45720" anchor="t"/>
          <a:lstStyle/>
          <a:p>
            <a:r>
              <a:rPr lang="en-US" b="1" dirty="0">
                <a:latin typeface="Roboto"/>
                <a:ea typeface="Roboto"/>
                <a:cs typeface="Roboto"/>
              </a:rPr>
              <a:t>Purpose:</a:t>
            </a:r>
            <a:r>
              <a:rPr lang="en-US" dirty="0">
                <a:latin typeface="Roboto"/>
                <a:ea typeface="Roboto"/>
                <a:cs typeface="Roboto"/>
              </a:rPr>
              <a:t> The following presentation is geared toward those looking to share the My Health Checklist with health care staff/providers to get them familiar with the checklist, why it’s important, and ways they can use it and share it with older adults (or those supporting an older adult).</a:t>
            </a:r>
          </a:p>
          <a:p>
            <a:r>
              <a:rPr lang="en-US" b="1" dirty="0">
                <a:latin typeface="Roboto"/>
                <a:ea typeface="Roboto"/>
                <a:cs typeface="Roboto"/>
              </a:rPr>
              <a:t>Adapt:</a:t>
            </a:r>
            <a:r>
              <a:rPr lang="en-US" dirty="0">
                <a:latin typeface="Roboto"/>
                <a:ea typeface="Roboto"/>
                <a:cs typeface="Roboto"/>
              </a:rPr>
              <a:t> Feel free to adapt this to your audience. Suggested talking points are in the notes section.</a:t>
            </a:r>
          </a:p>
          <a:p>
            <a:r>
              <a:rPr lang="en-US" b="1" dirty="0">
                <a:latin typeface="Roboto"/>
                <a:ea typeface="Roboto"/>
                <a:cs typeface="Roboto"/>
              </a:rPr>
              <a:t>Share a personal story:</a:t>
            </a:r>
            <a:r>
              <a:rPr lang="en-US" dirty="0">
                <a:latin typeface="Roboto"/>
                <a:ea typeface="Roboto"/>
                <a:cs typeface="Roboto"/>
              </a:rPr>
              <a:t> Consider starting by sharing a positive, motivational personal story of why this is important to you personally, or professionally</a:t>
            </a:r>
          </a:p>
        </p:txBody>
      </p:sp>
    </p:spTree>
    <p:extLst>
      <p:ext uri="{BB962C8B-B14F-4D97-AF65-F5344CB8AC3E}">
        <p14:creationId xmlns:p14="http://schemas.microsoft.com/office/powerpoint/2010/main" val="272064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FF3369-BD7F-4342-8C98-8AC8424BC09D}"/>
              </a:ext>
            </a:extLst>
          </p:cNvPr>
          <p:cNvSpPr txBox="1"/>
          <p:nvPr/>
        </p:nvSpPr>
        <p:spPr>
          <a:xfrm>
            <a:off x="1907271" y="5632808"/>
            <a:ext cx="8057322" cy="369332"/>
          </a:xfrm>
          <a:prstGeom prst="rect">
            <a:avLst/>
          </a:prstGeom>
          <a:noFill/>
        </p:spPr>
        <p:txBody>
          <a:bodyPr wrap="square" rtlCol="0">
            <a:spAutoFit/>
          </a:bodyPr>
          <a:lstStyle/>
          <a:p>
            <a:r>
              <a:rPr lang="en-US"/>
              <a:t>Your name, contact</a:t>
            </a:r>
          </a:p>
        </p:txBody>
      </p:sp>
      <p:sp>
        <p:nvSpPr>
          <p:cNvPr id="4" name="Title 3">
            <a:extLst>
              <a:ext uri="{FF2B5EF4-FFF2-40B4-BE49-F238E27FC236}">
                <a16:creationId xmlns:a16="http://schemas.microsoft.com/office/drawing/2014/main" id="{BE09184C-92B2-481D-885A-9F82C5014012}"/>
              </a:ext>
            </a:extLst>
          </p:cNvPr>
          <p:cNvSpPr>
            <a:spLocks noGrp="1"/>
          </p:cNvSpPr>
          <p:nvPr>
            <p:ph type="ctrTitle"/>
          </p:nvPr>
        </p:nvSpPr>
        <p:spPr/>
        <p:txBody>
          <a:bodyPr/>
          <a:lstStyle/>
          <a:p>
            <a:r>
              <a:rPr lang="en-US"/>
              <a:t>My Health Checklist</a:t>
            </a:r>
          </a:p>
        </p:txBody>
      </p:sp>
    </p:spTree>
    <p:extLst>
      <p:ext uri="{BB962C8B-B14F-4D97-AF65-F5344CB8AC3E}">
        <p14:creationId xmlns:p14="http://schemas.microsoft.com/office/powerpoint/2010/main" val="5596306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07B6E-E6B0-605E-3574-FC38A34AA8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637A08-0695-A270-E5FF-31CD62544049}"/>
              </a:ext>
            </a:extLst>
          </p:cNvPr>
          <p:cNvSpPr>
            <a:spLocks noGrp="1"/>
          </p:cNvSpPr>
          <p:nvPr>
            <p:ph type="title"/>
          </p:nvPr>
        </p:nvSpPr>
        <p:spPr/>
        <p:txBody>
          <a:bodyPr/>
          <a:lstStyle/>
          <a:p>
            <a:r>
              <a:rPr lang="en-US" dirty="0"/>
              <a:t>What staff and older adults want</a:t>
            </a:r>
          </a:p>
        </p:txBody>
      </p:sp>
      <p:sp>
        <p:nvSpPr>
          <p:cNvPr id="3" name="Content Placeholder 2">
            <a:extLst>
              <a:ext uri="{FF2B5EF4-FFF2-40B4-BE49-F238E27FC236}">
                <a16:creationId xmlns:a16="http://schemas.microsoft.com/office/drawing/2014/main" id="{099E6B4F-B1D1-8E60-3379-AED3CE62B319}"/>
              </a:ext>
            </a:extLst>
          </p:cNvPr>
          <p:cNvSpPr>
            <a:spLocks noGrp="1"/>
          </p:cNvSpPr>
          <p:nvPr>
            <p:ph idx="1"/>
          </p:nvPr>
        </p:nvSpPr>
        <p:spPr>
          <a:xfrm>
            <a:off x="298079" y="1813538"/>
            <a:ext cx="6781762" cy="3378399"/>
          </a:xfrm>
        </p:spPr>
        <p:txBody>
          <a:bodyPr lIns="91440" tIns="45720" rIns="91440" bIns="45720" anchor="t">
            <a:normAutofit fontScale="92500" lnSpcReduction="10000"/>
          </a:bodyPr>
          <a:lstStyle/>
          <a:p>
            <a:pPr marL="342900" indent="-342900">
              <a:buChar char="•"/>
            </a:pPr>
            <a:r>
              <a:rPr lang="en-US" sz="2600">
                <a:latin typeface="Roboto"/>
                <a:ea typeface="Roboto"/>
                <a:cs typeface="Roboto"/>
              </a:rPr>
              <a:t>What brings staff the greatest satisfaction in their jobs is being able to deliver ideal patient experiences. </a:t>
            </a:r>
            <a:endParaRPr lang="en-US">
              <a:latin typeface="Roboto"/>
              <a:ea typeface="Roboto"/>
              <a:cs typeface="Roboto"/>
            </a:endParaRPr>
          </a:p>
          <a:p>
            <a:pPr marL="342900" indent="-342900">
              <a:buChar char="•"/>
            </a:pPr>
            <a:r>
              <a:rPr lang="en-US" sz="2600">
                <a:latin typeface="Roboto"/>
                <a:ea typeface="Roboto"/>
                <a:cs typeface="Roboto"/>
              </a:rPr>
              <a:t>Older adults want collaboration, kindness, and respect from their care team. And, to be active participants in their care.</a:t>
            </a:r>
            <a:endParaRPr lang="en-US" sz="2600">
              <a:ea typeface="Roboto"/>
              <a:cs typeface="Roboto"/>
            </a:endParaRPr>
          </a:p>
          <a:p>
            <a:endParaRPr lang="en-US" sz="900"/>
          </a:p>
          <a:p>
            <a:endParaRPr lang="en-US" sz="900"/>
          </a:p>
          <a:p>
            <a:endParaRPr lang="en-US" sz="1200">
              <a:ea typeface="Roboto"/>
              <a:cs typeface="Roboto"/>
            </a:endParaRPr>
          </a:p>
          <a:p>
            <a:endParaRPr lang="en-US">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9FDBBF89-4DDC-06D7-141E-DA1AB10871BC}"/>
              </a:ext>
            </a:extLst>
          </p:cNvPr>
          <p:cNvSpPr/>
          <p:nvPr/>
        </p:nvSpPr>
        <p:spPr>
          <a:xfrm>
            <a:off x="7305188" y="1821006"/>
            <a:ext cx="4899102" cy="336766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7">
            <a:extLst>
              <a:ext uri="{FF2B5EF4-FFF2-40B4-BE49-F238E27FC236}">
                <a16:creationId xmlns:a16="http://schemas.microsoft.com/office/drawing/2014/main" id="{FE1C691D-7539-09A7-3709-6DCFC856946B}"/>
              </a:ext>
            </a:extLst>
          </p:cNvPr>
          <p:cNvSpPr txBox="1">
            <a:spLocks/>
          </p:cNvSpPr>
          <p:nvPr/>
        </p:nvSpPr>
        <p:spPr>
          <a:xfrm>
            <a:off x="7648526" y="3043747"/>
            <a:ext cx="3705274" cy="1759104"/>
          </a:xfrm>
          <a:prstGeom prst="rect">
            <a:avLst/>
          </a:prstGeom>
        </p:spPr>
        <p:txBody>
          <a:bodyPr>
            <a:noAutofit/>
          </a:bodyPr>
          <a:lstStyle>
            <a:lvl1pPr marL="228600" indent="-228600" algn="l" defTabSz="914400" rtl="0" eaLnBrk="1" latinLnBrk="0" hangingPunct="1">
              <a:lnSpc>
                <a:spcPct val="110000"/>
              </a:lnSpc>
              <a:spcBef>
                <a:spcPts val="600"/>
              </a:spcBef>
              <a:buClr>
                <a:schemeClr val="bg2">
                  <a:lumMod val="90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600"/>
              </a:spcBef>
              <a:buClr>
                <a:schemeClr val="bg2">
                  <a:lumMod val="90000"/>
                </a:schemeClr>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600"/>
              </a:spcBef>
              <a:buClr>
                <a:schemeClr val="bg2">
                  <a:lumMod val="90000"/>
                </a:schemeClr>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600"/>
              </a:spcBef>
              <a:buClr>
                <a:schemeClr val="bg2">
                  <a:lumMod val="90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600"/>
              </a:spcBef>
              <a:buClr>
                <a:schemeClr val="bg2">
                  <a:lumMod val="90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a:solidFill>
                  <a:schemeClr val="tx2"/>
                </a:solidFill>
              </a:rPr>
              <a:t>99% of adults 50+ say that in the event of a serious illness, it’s important that What Matters be the primary consideration for their care.</a:t>
            </a:r>
          </a:p>
        </p:txBody>
      </p:sp>
      <p:pic>
        <p:nvPicPr>
          <p:cNvPr id="9" name="Content Placeholder 5" descr="Chat outline">
            <a:extLst>
              <a:ext uri="{FF2B5EF4-FFF2-40B4-BE49-F238E27FC236}">
                <a16:creationId xmlns:a16="http://schemas.microsoft.com/office/drawing/2014/main" id="{3B291C6A-D954-9A61-BA3E-CC980325AB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48526" y="1997110"/>
            <a:ext cx="1135847" cy="1135847"/>
          </a:xfrm>
          <a:prstGeom prst="rect">
            <a:avLst/>
          </a:prstGeom>
        </p:spPr>
      </p:pic>
      <p:sp>
        <p:nvSpPr>
          <p:cNvPr id="10" name="TextBox 9">
            <a:extLst>
              <a:ext uri="{FF2B5EF4-FFF2-40B4-BE49-F238E27FC236}">
                <a16:creationId xmlns:a16="http://schemas.microsoft.com/office/drawing/2014/main" id="{3A0AD620-5624-C69B-0F30-873B90EC5EB7}"/>
              </a:ext>
            </a:extLst>
          </p:cNvPr>
          <p:cNvSpPr txBox="1"/>
          <p:nvPr/>
        </p:nvSpPr>
        <p:spPr>
          <a:xfrm>
            <a:off x="631722" y="5056239"/>
            <a:ext cx="6663812" cy="15722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en-US" sz="900" dirty="0">
                <a:ea typeface="Roboto"/>
                <a:cs typeface="Roboto"/>
              </a:rPr>
              <a:t>Massachusetts Coalition for Serious Illness Care consumer experience and messaging research, 2019 and 2020–2021. </a:t>
            </a:r>
            <a:r>
              <a:rPr lang="en-US" sz="900" dirty="0">
                <a:ea typeface="Roboto"/>
                <a:cs typeface="Roboto"/>
                <a:hlinkClick r:id="rId5"/>
              </a:rPr>
              <a:t>http://maseriouscare.org/research</a:t>
            </a:r>
            <a:endParaRPr lang="en-US" sz="900" dirty="0">
              <a:ea typeface="Roboto"/>
              <a:cs typeface="Roboto"/>
            </a:endParaRPr>
          </a:p>
          <a:p>
            <a:pPr>
              <a:lnSpc>
                <a:spcPct val="150000"/>
              </a:lnSpc>
              <a:spcBef>
                <a:spcPts val="1000"/>
              </a:spcBef>
            </a:pPr>
            <a:r>
              <a:rPr lang="en-US" sz="900" dirty="0" err="1">
                <a:ea typeface="Roboto"/>
                <a:cs typeface="Roboto"/>
              </a:rPr>
              <a:t>Locock</a:t>
            </a:r>
            <a:r>
              <a:rPr lang="en-US" sz="900" dirty="0">
                <a:ea typeface="Roboto"/>
                <a:cs typeface="Roboto"/>
              </a:rPr>
              <a:t> L, Graham C, King J, et al. Understanding how front-line staff use patient experience data for service improvement: an exploratory case study evaluation. Southampton (UK): NIHR Journals Library; 2020 Mar. (Health Services and Delivery Research, No. 8.13.) Available from: ttps://www.ncbi.nlm.nih.gov/books/NBK554766/</a:t>
            </a:r>
          </a:p>
          <a:p>
            <a:pPr>
              <a:lnSpc>
                <a:spcPct val="150000"/>
              </a:lnSpc>
              <a:spcBef>
                <a:spcPts val="1000"/>
              </a:spcBef>
            </a:pPr>
            <a:r>
              <a:rPr lang="en-US" sz="900" dirty="0">
                <a:ea typeface="Roboto"/>
                <a:cs typeface="Roboto"/>
              </a:rPr>
              <a:t>The John A. Hartford Foundation, November 2023.</a:t>
            </a:r>
          </a:p>
        </p:txBody>
      </p:sp>
    </p:spTree>
    <p:extLst>
      <p:ext uri="{BB962C8B-B14F-4D97-AF65-F5344CB8AC3E}">
        <p14:creationId xmlns:p14="http://schemas.microsoft.com/office/powerpoint/2010/main" val="1663101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FE116-ABE6-D16B-A99E-9AAB11F04A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24FE8E-C666-6CF4-EE1C-E1B049FF18CB}"/>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Why It Matters</a:t>
            </a:r>
            <a:endParaRPr lang="en-US"/>
          </a:p>
        </p:txBody>
      </p:sp>
      <p:sp>
        <p:nvSpPr>
          <p:cNvPr id="3" name="Content Placeholder 2">
            <a:extLst>
              <a:ext uri="{FF2B5EF4-FFF2-40B4-BE49-F238E27FC236}">
                <a16:creationId xmlns:a16="http://schemas.microsoft.com/office/drawing/2014/main" id="{112CC427-5735-71D9-FFA4-A8F5349E8C49}"/>
              </a:ext>
            </a:extLst>
          </p:cNvPr>
          <p:cNvSpPr>
            <a:spLocks noGrp="1"/>
          </p:cNvSpPr>
          <p:nvPr>
            <p:ph idx="1"/>
          </p:nvPr>
        </p:nvSpPr>
        <p:spPr/>
        <p:txBody>
          <a:bodyPr/>
          <a:lstStyle/>
          <a:p>
            <a:endParaRPr lang="en-US"/>
          </a:p>
        </p:txBody>
      </p:sp>
      <p:sp>
        <p:nvSpPr>
          <p:cNvPr id="4" name="Content Placeholder 3">
            <a:extLst>
              <a:ext uri="{FF2B5EF4-FFF2-40B4-BE49-F238E27FC236}">
                <a16:creationId xmlns:a16="http://schemas.microsoft.com/office/drawing/2014/main" id="{5A077C57-50A7-178C-7309-3927737F6F83}"/>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38861954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06500-3AD6-8CCE-B87E-887C4CC67DC3}"/>
              </a:ext>
            </a:extLst>
          </p:cNvPr>
          <p:cNvSpPr>
            <a:spLocks noGrp="1"/>
          </p:cNvSpPr>
          <p:nvPr>
            <p:ph type="title"/>
          </p:nvPr>
        </p:nvSpPr>
        <p:spPr/>
        <p:txBody>
          <a:bodyPr/>
          <a:lstStyle/>
          <a:p>
            <a:r>
              <a:rPr lang="en-US"/>
              <a:t>My Health Checklist</a:t>
            </a:r>
          </a:p>
        </p:txBody>
      </p:sp>
      <p:pic>
        <p:nvPicPr>
          <p:cNvPr id="4" name="Picture 3" descr="A close up of a black background&#10;&#10;Description automatically generated">
            <a:extLst>
              <a:ext uri="{FF2B5EF4-FFF2-40B4-BE49-F238E27FC236}">
                <a16:creationId xmlns:a16="http://schemas.microsoft.com/office/drawing/2014/main" id="{240DAEC1-EABD-070F-9A2A-6EA1FEF7353E}"/>
              </a:ext>
            </a:extLst>
          </p:cNvPr>
          <p:cNvPicPr>
            <a:picLocks noChangeAspect="1"/>
          </p:cNvPicPr>
          <p:nvPr/>
        </p:nvPicPr>
        <p:blipFill>
          <a:blip r:embed="rId3"/>
          <a:stretch>
            <a:fillRect/>
          </a:stretch>
        </p:blipFill>
        <p:spPr>
          <a:xfrm>
            <a:off x="176643" y="7294161"/>
            <a:ext cx="11239661" cy="913431"/>
          </a:xfrm>
          <a:prstGeom prst="rect">
            <a:avLst/>
          </a:prstGeom>
        </p:spPr>
      </p:pic>
      <p:sp>
        <p:nvSpPr>
          <p:cNvPr id="3" name="TextBox 2">
            <a:extLst>
              <a:ext uri="{FF2B5EF4-FFF2-40B4-BE49-F238E27FC236}">
                <a16:creationId xmlns:a16="http://schemas.microsoft.com/office/drawing/2014/main" id="{C56F69A4-E244-EEBC-1241-CCD26FD15A20}"/>
              </a:ext>
            </a:extLst>
          </p:cNvPr>
          <p:cNvSpPr txBox="1"/>
          <p:nvPr/>
        </p:nvSpPr>
        <p:spPr>
          <a:xfrm>
            <a:off x="0" y="6485923"/>
            <a:ext cx="6096000" cy="369332"/>
          </a:xfrm>
          <a:prstGeom prst="rect">
            <a:avLst/>
          </a:prstGeom>
          <a:noFill/>
        </p:spPr>
        <p:txBody>
          <a:bodyPr wrap="square">
            <a:spAutoFit/>
          </a:bodyPr>
          <a:lstStyle/>
          <a:p>
            <a:r>
              <a:rPr lang="en-US" dirty="0"/>
              <a:t>https://www.ihi.org/my-health-checklist</a:t>
            </a:r>
          </a:p>
        </p:txBody>
      </p:sp>
      <p:pic>
        <p:nvPicPr>
          <p:cNvPr id="6" name="Picture 5">
            <a:extLst>
              <a:ext uri="{FF2B5EF4-FFF2-40B4-BE49-F238E27FC236}">
                <a16:creationId xmlns:a16="http://schemas.microsoft.com/office/drawing/2014/main" id="{437EC394-12D0-4131-61A8-89538A2119F8}"/>
              </a:ext>
            </a:extLst>
          </p:cNvPr>
          <p:cNvPicPr>
            <a:picLocks noChangeAspect="1"/>
          </p:cNvPicPr>
          <p:nvPr/>
        </p:nvPicPr>
        <p:blipFill>
          <a:blip r:embed="rId4"/>
          <a:stretch>
            <a:fillRect/>
          </a:stretch>
        </p:blipFill>
        <p:spPr>
          <a:xfrm rot="223225">
            <a:off x="6284370" y="1051266"/>
            <a:ext cx="3477657" cy="5385253"/>
          </a:xfrm>
          <a:prstGeom prst="rect">
            <a:avLst/>
          </a:prstGeom>
          <a:ln w="9525">
            <a:solidFill>
              <a:schemeClr val="tx1"/>
            </a:solidFill>
          </a:ln>
        </p:spPr>
      </p:pic>
      <p:pic>
        <p:nvPicPr>
          <p:cNvPr id="8" name="Picture 7">
            <a:extLst>
              <a:ext uri="{FF2B5EF4-FFF2-40B4-BE49-F238E27FC236}">
                <a16:creationId xmlns:a16="http://schemas.microsoft.com/office/drawing/2014/main" id="{47D91A0E-62D8-A0C3-ADA1-51C1AE5B3510}"/>
              </a:ext>
            </a:extLst>
          </p:cNvPr>
          <p:cNvPicPr>
            <a:picLocks noChangeAspect="1"/>
          </p:cNvPicPr>
          <p:nvPr/>
        </p:nvPicPr>
        <p:blipFill>
          <a:blip r:embed="rId5"/>
          <a:stretch>
            <a:fillRect/>
          </a:stretch>
        </p:blipFill>
        <p:spPr>
          <a:xfrm>
            <a:off x="2013025" y="1133442"/>
            <a:ext cx="3473255" cy="5398868"/>
          </a:xfrm>
          <a:prstGeom prst="rect">
            <a:avLst/>
          </a:prstGeom>
          <a:ln w="9525">
            <a:solidFill>
              <a:schemeClr val="tx1"/>
            </a:solidFill>
          </a:ln>
        </p:spPr>
      </p:pic>
    </p:spTree>
    <p:extLst>
      <p:ext uri="{BB962C8B-B14F-4D97-AF65-F5344CB8AC3E}">
        <p14:creationId xmlns:p14="http://schemas.microsoft.com/office/powerpoint/2010/main" val="10844341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D4887-8277-E976-E59B-9E8FD71B2816}"/>
              </a:ext>
            </a:extLst>
          </p:cNvPr>
          <p:cNvSpPr>
            <a:spLocks noGrp="1"/>
          </p:cNvSpPr>
          <p:nvPr>
            <p:ph type="title"/>
          </p:nvPr>
        </p:nvSpPr>
        <p:spPr>
          <a:xfrm>
            <a:off x="838200" y="1943777"/>
            <a:ext cx="3774440" cy="2970445"/>
          </a:xfrm>
        </p:spPr>
        <p:txBody>
          <a:bodyPr>
            <a:normAutofit/>
          </a:bodyPr>
          <a:lstStyle/>
          <a:p>
            <a:pPr>
              <a:lnSpc>
                <a:spcPct val="110000"/>
              </a:lnSpc>
            </a:pPr>
            <a:r>
              <a:rPr lang="en-US"/>
              <a:t>What Matters</a:t>
            </a:r>
            <a:br>
              <a:rPr lang="en-US"/>
            </a:br>
            <a:r>
              <a:rPr lang="en-US" sz="1800" b="0">
                <a:solidFill>
                  <a:schemeClr val="tx1">
                    <a:lumMod val="50000"/>
                    <a:lumOff val="50000"/>
                  </a:schemeClr>
                </a:solidFill>
              </a:rPr>
              <a:t>My Health Checklist</a:t>
            </a:r>
            <a:endParaRPr lang="en-US" b="0">
              <a:solidFill>
                <a:schemeClr val="tx1">
                  <a:lumMod val="50000"/>
                  <a:lumOff val="50000"/>
                </a:schemeClr>
              </a:solidFill>
            </a:endParaRPr>
          </a:p>
        </p:txBody>
      </p:sp>
      <p:sp>
        <p:nvSpPr>
          <p:cNvPr id="3" name="Slide Number Placeholder 2">
            <a:extLst>
              <a:ext uri="{FF2B5EF4-FFF2-40B4-BE49-F238E27FC236}">
                <a16:creationId xmlns:a16="http://schemas.microsoft.com/office/drawing/2014/main" id="{FA7634AB-1A56-E4D6-612A-8F8DD8A24B7E}"/>
              </a:ext>
            </a:extLst>
          </p:cNvPr>
          <p:cNvSpPr>
            <a:spLocks noGrp="1"/>
          </p:cNvSpPr>
          <p:nvPr>
            <p:ph type="sldNum" sz="quarter" idx="12"/>
          </p:nvPr>
        </p:nvSpPr>
        <p:spPr>
          <a:xfrm>
            <a:off x="5838092" y="6356350"/>
            <a:ext cx="515816" cy="365125"/>
          </a:xfrm>
        </p:spPr>
        <p:txBody>
          <a:bodyPr/>
          <a:lstStyle/>
          <a:p>
            <a:fld id="{7F70CF2E-ABF5-0C41-B018-E269C54494C0}" type="slidenum">
              <a:rPr lang="en-US" smtClean="0"/>
              <a:pPr/>
              <a:t>41</a:t>
            </a:fld>
            <a:endParaRPr lang="en-US"/>
          </a:p>
        </p:txBody>
      </p:sp>
      <p:pic>
        <p:nvPicPr>
          <p:cNvPr id="4" name="Picture 3">
            <a:extLst>
              <a:ext uri="{FF2B5EF4-FFF2-40B4-BE49-F238E27FC236}">
                <a16:creationId xmlns:a16="http://schemas.microsoft.com/office/drawing/2014/main" id="{79DB2579-4690-312F-0B99-A8217AFCB7B3}"/>
              </a:ext>
            </a:extLst>
          </p:cNvPr>
          <p:cNvPicPr>
            <a:picLocks noChangeAspect="1"/>
          </p:cNvPicPr>
          <p:nvPr/>
        </p:nvPicPr>
        <p:blipFill>
          <a:blip r:embed="rId3"/>
          <a:stretch>
            <a:fillRect/>
          </a:stretch>
        </p:blipFill>
        <p:spPr>
          <a:xfrm>
            <a:off x="4284233" y="138111"/>
            <a:ext cx="7645695" cy="5916179"/>
          </a:xfrm>
          <a:prstGeom prst="rect">
            <a:avLst/>
          </a:prstGeom>
          <a:ln>
            <a:solidFill>
              <a:schemeClr val="tx1"/>
            </a:solidFill>
          </a:ln>
        </p:spPr>
      </p:pic>
    </p:spTree>
    <p:extLst>
      <p:ext uri="{BB962C8B-B14F-4D97-AF65-F5344CB8AC3E}">
        <p14:creationId xmlns:p14="http://schemas.microsoft.com/office/powerpoint/2010/main" val="18389606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75697-05A6-5A5F-4699-B6F3061EDE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D4965E-2CB1-DAFB-0D8F-550E5ED428DE}"/>
              </a:ext>
            </a:extLst>
          </p:cNvPr>
          <p:cNvSpPr>
            <a:spLocks noGrp="1"/>
          </p:cNvSpPr>
          <p:nvPr>
            <p:ph type="title"/>
          </p:nvPr>
        </p:nvSpPr>
        <p:spPr>
          <a:xfrm>
            <a:off x="838200" y="1943777"/>
            <a:ext cx="3774440" cy="2970445"/>
          </a:xfrm>
        </p:spPr>
        <p:txBody>
          <a:bodyPr>
            <a:normAutofit/>
          </a:bodyPr>
          <a:lstStyle/>
          <a:p>
            <a:pPr>
              <a:lnSpc>
                <a:spcPct val="110000"/>
              </a:lnSpc>
            </a:pPr>
            <a:r>
              <a:rPr lang="en-US"/>
              <a:t>Medication</a:t>
            </a:r>
            <a:br>
              <a:rPr lang="en-US"/>
            </a:br>
            <a:r>
              <a:rPr lang="en-US" sz="1800" b="0">
                <a:solidFill>
                  <a:schemeClr val="tx1">
                    <a:lumMod val="50000"/>
                    <a:lumOff val="50000"/>
                  </a:schemeClr>
                </a:solidFill>
              </a:rPr>
              <a:t>My Health Checklist</a:t>
            </a:r>
            <a:endParaRPr lang="en-US" b="0">
              <a:solidFill>
                <a:schemeClr val="tx1">
                  <a:lumMod val="50000"/>
                  <a:lumOff val="50000"/>
                </a:schemeClr>
              </a:solidFill>
            </a:endParaRPr>
          </a:p>
        </p:txBody>
      </p:sp>
      <p:sp>
        <p:nvSpPr>
          <p:cNvPr id="3" name="Slide Number Placeholder 2">
            <a:extLst>
              <a:ext uri="{FF2B5EF4-FFF2-40B4-BE49-F238E27FC236}">
                <a16:creationId xmlns:a16="http://schemas.microsoft.com/office/drawing/2014/main" id="{1F05069E-7BE1-9942-DB77-DD1A0695BE1E}"/>
              </a:ext>
            </a:extLst>
          </p:cNvPr>
          <p:cNvSpPr>
            <a:spLocks noGrp="1"/>
          </p:cNvSpPr>
          <p:nvPr>
            <p:ph type="sldNum" sz="quarter" idx="12"/>
          </p:nvPr>
        </p:nvSpPr>
        <p:spPr>
          <a:xfrm>
            <a:off x="5838092" y="6356350"/>
            <a:ext cx="515816" cy="365125"/>
          </a:xfrm>
        </p:spPr>
        <p:txBody>
          <a:bodyPr/>
          <a:lstStyle/>
          <a:p>
            <a:fld id="{7F70CF2E-ABF5-0C41-B018-E269C54494C0}" type="slidenum">
              <a:rPr lang="en-US" smtClean="0"/>
              <a:pPr/>
              <a:t>42</a:t>
            </a:fld>
            <a:endParaRPr lang="en-US"/>
          </a:p>
        </p:txBody>
      </p:sp>
      <p:pic>
        <p:nvPicPr>
          <p:cNvPr id="6" name="Picture 5">
            <a:extLst>
              <a:ext uri="{FF2B5EF4-FFF2-40B4-BE49-F238E27FC236}">
                <a16:creationId xmlns:a16="http://schemas.microsoft.com/office/drawing/2014/main" id="{594199E7-2F6A-E474-CFAB-2FBF321A8D0A}"/>
              </a:ext>
            </a:extLst>
          </p:cNvPr>
          <p:cNvPicPr>
            <a:picLocks noChangeAspect="1"/>
          </p:cNvPicPr>
          <p:nvPr/>
        </p:nvPicPr>
        <p:blipFill>
          <a:blip r:embed="rId3"/>
          <a:stretch>
            <a:fillRect/>
          </a:stretch>
        </p:blipFill>
        <p:spPr>
          <a:xfrm>
            <a:off x="4289965" y="101596"/>
            <a:ext cx="7644384" cy="5903971"/>
          </a:xfrm>
          <a:prstGeom prst="rect">
            <a:avLst/>
          </a:prstGeom>
          <a:ln>
            <a:solidFill>
              <a:schemeClr val="tx1"/>
            </a:solidFill>
          </a:ln>
        </p:spPr>
      </p:pic>
    </p:spTree>
    <p:extLst>
      <p:ext uri="{BB962C8B-B14F-4D97-AF65-F5344CB8AC3E}">
        <p14:creationId xmlns:p14="http://schemas.microsoft.com/office/powerpoint/2010/main" val="1415808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6C3B9-DEC3-89AA-998F-8D5C0DDD50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4F43E2-6FD4-4494-698C-DABADFC5C12B}"/>
              </a:ext>
            </a:extLst>
          </p:cNvPr>
          <p:cNvSpPr>
            <a:spLocks noGrp="1"/>
          </p:cNvSpPr>
          <p:nvPr>
            <p:ph type="title"/>
          </p:nvPr>
        </p:nvSpPr>
        <p:spPr>
          <a:xfrm>
            <a:off x="838200" y="1943777"/>
            <a:ext cx="3774440" cy="2970445"/>
          </a:xfrm>
        </p:spPr>
        <p:txBody>
          <a:bodyPr>
            <a:normAutofit/>
          </a:bodyPr>
          <a:lstStyle/>
          <a:p>
            <a:pPr>
              <a:lnSpc>
                <a:spcPct val="110000"/>
              </a:lnSpc>
            </a:pPr>
            <a:r>
              <a:rPr lang="en-US"/>
              <a:t>Mind</a:t>
            </a:r>
            <a:br>
              <a:rPr lang="en-US"/>
            </a:br>
            <a:r>
              <a:rPr lang="en-US" sz="1800" b="0">
                <a:solidFill>
                  <a:schemeClr val="tx1">
                    <a:lumMod val="50000"/>
                    <a:lumOff val="50000"/>
                  </a:schemeClr>
                </a:solidFill>
              </a:rPr>
              <a:t>My Health Checklist</a:t>
            </a:r>
            <a:endParaRPr lang="en-US" b="0">
              <a:solidFill>
                <a:schemeClr val="tx1">
                  <a:lumMod val="50000"/>
                  <a:lumOff val="50000"/>
                </a:schemeClr>
              </a:solidFill>
            </a:endParaRPr>
          </a:p>
        </p:txBody>
      </p:sp>
      <p:sp>
        <p:nvSpPr>
          <p:cNvPr id="3" name="Slide Number Placeholder 2">
            <a:extLst>
              <a:ext uri="{FF2B5EF4-FFF2-40B4-BE49-F238E27FC236}">
                <a16:creationId xmlns:a16="http://schemas.microsoft.com/office/drawing/2014/main" id="{CA65FB01-A139-AD40-87A7-1F0500E92CC3}"/>
              </a:ext>
            </a:extLst>
          </p:cNvPr>
          <p:cNvSpPr>
            <a:spLocks noGrp="1"/>
          </p:cNvSpPr>
          <p:nvPr>
            <p:ph type="sldNum" sz="quarter" idx="12"/>
          </p:nvPr>
        </p:nvSpPr>
        <p:spPr>
          <a:xfrm>
            <a:off x="5838092" y="6356350"/>
            <a:ext cx="515816" cy="365125"/>
          </a:xfrm>
        </p:spPr>
        <p:txBody>
          <a:bodyPr/>
          <a:lstStyle/>
          <a:p>
            <a:fld id="{7F70CF2E-ABF5-0C41-B018-E269C54494C0}" type="slidenum">
              <a:rPr lang="en-US" smtClean="0"/>
              <a:pPr/>
              <a:t>43</a:t>
            </a:fld>
            <a:endParaRPr lang="en-US"/>
          </a:p>
        </p:txBody>
      </p:sp>
      <p:pic>
        <p:nvPicPr>
          <p:cNvPr id="4" name="Picture 3">
            <a:extLst>
              <a:ext uri="{FF2B5EF4-FFF2-40B4-BE49-F238E27FC236}">
                <a16:creationId xmlns:a16="http://schemas.microsoft.com/office/drawing/2014/main" id="{B1A19547-9221-F8A0-ACD5-58D72E1BDAA3}"/>
              </a:ext>
            </a:extLst>
          </p:cNvPr>
          <p:cNvPicPr>
            <a:picLocks noChangeAspect="1"/>
          </p:cNvPicPr>
          <p:nvPr/>
        </p:nvPicPr>
        <p:blipFill>
          <a:blip r:embed="rId3"/>
          <a:stretch>
            <a:fillRect/>
          </a:stretch>
        </p:blipFill>
        <p:spPr>
          <a:xfrm>
            <a:off x="4299015" y="136525"/>
            <a:ext cx="7644384" cy="5875574"/>
          </a:xfrm>
          <a:prstGeom prst="rect">
            <a:avLst/>
          </a:prstGeom>
          <a:ln>
            <a:solidFill>
              <a:schemeClr val="tx1"/>
            </a:solidFill>
          </a:ln>
        </p:spPr>
      </p:pic>
    </p:spTree>
    <p:extLst>
      <p:ext uri="{BB962C8B-B14F-4D97-AF65-F5344CB8AC3E}">
        <p14:creationId xmlns:p14="http://schemas.microsoft.com/office/powerpoint/2010/main" val="25328477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1AB9C-09AE-58FC-72A7-6A3DCF7D7A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B92C3D-C110-1D05-201B-10642EA0FEAF}"/>
              </a:ext>
            </a:extLst>
          </p:cNvPr>
          <p:cNvSpPr>
            <a:spLocks noGrp="1"/>
          </p:cNvSpPr>
          <p:nvPr>
            <p:ph type="title"/>
          </p:nvPr>
        </p:nvSpPr>
        <p:spPr>
          <a:xfrm>
            <a:off x="838200" y="1943777"/>
            <a:ext cx="3774440" cy="2970445"/>
          </a:xfrm>
        </p:spPr>
        <p:txBody>
          <a:bodyPr>
            <a:normAutofit/>
          </a:bodyPr>
          <a:lstStyle/>
          <a:p>
            <a:pPr>
              <a:lnSpc>
                <a:spcPct val="110000"/>
              </a:lnSpc>
            </a:pPr>
            <a:r>
              <a:rPr lang="en-US"/>
              <a:t>Mobility</a:t>
            </a:r>
            <a:br>
              <a:rPr lang="en-US"/>
            </a:br>
            <a:r>
              <a:rPr lang="en-US" sz="1800" b="0">
                <a:solidFill>
                  <a:schemeClr val="tx1">
                    <a:lumMod val="50000"/>
                    <a:lumOff val="50000"/>
                  </a:schemeClr>
                </a:solidFill>
              </a:rPr>
              <a:t>My Health Checklist</a:t>
            </a:r>
            <a:endParaRPr lang="en-US" b="0">
              <a:solidFill>
                <a:schemeClr val="tx1">
                  <a:lumMod val="50000"/>
                  <a:lumOff val="50000"/>
                </a:schemeClr>
              </a:solidFill>
            </a:endParaRPr>
          </a:p>
        </p:txBody>
      </p:sp>
      <p:sp>
        <p:nvSpPr>
          <p:cNvPr id="3" name="Slide Number Placeholder 2">
            <a:extLst>
              <a:ext uri="{FF2B5EF4-FFF2-40B4-BE49-F238E27FC236}">
                <a16:creationId xmlns:a16="http://schemas.microsoft.com/office/drawing/2014/main" id="{6FFE9E76-B40A-0DF9-7E32-A90EAF03FF5C}"/>
              </a:ext>
            </a:extLst>
          </p:cNvPr>
          <p:cNvSpPr>
            <a:spLocks noGrp="1"/>
          </p:cNvSpPr>
          <p:nvPr>
            <p:ph type="sldNum" sz="quarter" idx="12"/>
          </p:nvPr>
        </p:nvSpPr>
        <p:spPr>
          <a:xfrm>
            <a:off x="5838092" y="6356350"/>
            <a:ext cx="515816" cy="365125"/>
          </a:xfrm>
        </p:spPr>
        <p:txBody>
          <a:bodyPr/>
          <a:lstStyle/>
          <a:p>
            <a:fld id="{7F70CF2E-ABF5-0C41-B018-E269C54494C0}" type="slidenum">
              <a:rPr lang="en-US" smtClean="0"/>
              <a:pPr/>
              <a:t>44</a:t>
            </a:fld>
            <a:endParaRPr lang="en-US"/>
          </a:p>
        </p:txBody>
      </p:sp>
      <p:pic>
        <p:nvPicPr>
          <p:cNvPr id="6" name="Picture 5">
            <a:extLst>
              <a:ext uri="{FF2B5EF4-FFF2-40B4-BE49-F238E27FC236}">
                <a16:creationId xmlns:a16="http://schemas.microsoft.com/office/drawing/2014/main" id="{6B8C5789-9ECA-578B-86DA-FF5FA70AC98E}"/>
              </a:ext>
            </a:extLst>
          </p:cNvPr>
          <p:cNvPicPr>
            <a:picLocks noChangeAspect="1"/>
          </p:cNvPicPr>
          <p:nvPr/>
        </p:nvPicPr>
        <p:blipFill>
          <a:blip r:embed="rId3"/>
          <a:stretch>
            <a:fillRect/>
          </a:stretch>
        </p:blipFill>
        <p:spPr>
          <a:xfrm>
            <a:off x="4203887" y="136525"/>
            <a:ext cx="7644384" cy="5886733"/>
          </a:xfrm>
          <a:prstGeom prst="rect">
            <a:avLst/>
          </a:prstGeom>
          <a:ln>
            <a:solidFill>
              <a:schemeClr val="tx1"/>
            </a:solidFill>
          </a:ln>
        </p:spPr>
      </p:pic>
    </p:spTree>
    <p:extLst>
      <p:ext uri="{BB962C8B-B14F-4D97-AF65-F5344CB8AC3E}">
        <p14:creationId xmlns:p14="http://schemas.microsoft.com/office/powerpoint/2010/main" val="22577685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ACB06-E099-E56E-FF41-32C20CADA2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4F1D84-A9E6-9455-DBD7-E58DAC017EEB}"/>
              </a:ext>
            </a:extLst>
          </p:cNvPr>
          <p:cNvSpPr>
            <a:spLocks noGrp="1"/>
          </p:cNvSpPr>
          <p:nvPr>
            <p:ph type="title"/>
          </p:nvPr>
        </p:nvSpPr>
        <p:spPr>
          <a:xfrm>
            <a:off x="838200" y="1943777"/>
            <a:ext cx="3774440" cy="2970445"/>
          </a:xfrm>
        </p:spPr>
        <p:txBody>
          <a:bodyPr>
            <a:normAutofit/>
          </a:bodyPr>
          <a:lstStyle/>
          <a:p>
            <a:pPr>
              <a:lnSpc>
                <a:spcPct val="110000"/>
              </a:lnSpc>
            </a:pPr>
            <a:r>
              <a:rPr lang="en-US"/>
              <a:t>Next Steps</a:t>
            </a:r>
            <a:br>
              <a:rPr lang="en-US"/>
            </a:br>
            <a:r>
              <a:rPr lang="en-US" sz="1800" b="0">
                <a:solidFill>
                  <a:schemeClr val="tx1">
                    <a:lumMod val="50000"/>
                    <a:lumOff val="50000"/>
                  </a:schemeClr>
                </a:solidFill>
              </a:rPr>
              <a:t>My Health Checklist</a:t>
            </a:r>
            <a:endParaRPr lang="en-US" b="0">
              <a:solidFill>
                <a:schemeClr val="tx1">
                  <a:lumMod val="50000"/>
                  <a:lumOff val="50000"/>
                </a:schemeClr>
              </a:solidFill>
            </a:endParaRPr>
          </a:p>
        </p:txBody>
      </p:sp>
      <p:sp>
        <p:nvSpPr>
          <p:cNvPr id="3" name="Slide Number Placeholder 2">
            <a:extLst>
              <a:ext uri="{FF2B5EF4-FFF2-40B4-BE49-F238E27FC236}">
                <a16:creationId xmlns:a16="http://schemas.microsoft.com/office/drawing/2014/main" id="{FFE70609-971F-B984-6023-3FBB41D84D6C}"/>
              </a:ext>
            </a:extLst>
          </p:cNvPr>
          <p:cNvSpPr>
            <a:spLocks noGrp="1"/>
          </p:cNvSpPr>
          <p:nvPr>
            <p:ph type="sldNum" sz="quarter" idx="12"/>
          </p:nvPr>
        </p:nvSpPr>
        <p:spPr>
          <a:xfrm>
            <a:off x="5838092" y="6356350"/>
            <a:ext cx="515816" cy="365125"/>
          </a:xfrm>
        </p:spPr>
        <p:txBody>
          <a:bodyPr/>
          <a:lstStyle/>
          <a:p>
            <a:fld id="{7F70CF2E-ABF5-0C41-B018-E269C54494C0}" type="slidenum">
              <a:rPr lang="en-US" smtClean="0"/>
              <a:pPr/>
              <a:t>45</a:t>
            </a:fld>
            <a:endParaRPr lang="en-US"/>
          </a:p>
        </p:txBody>
      </p:sp>
      <p:pic>
        <p:nvPicPr>
          <p:cNvPr id="4" name="Picture 3">
            <a:extLst>
              <a:ext uri="{FF2B5EF4-FFF2-40B4-BE49-F238E27FC236}">
                <a16:creationId xmlns:a16="http://schemas.microsoft.com/office/drawing/2014/main" id="{1152AA5D-DDEA-CCF9-48AE-7FF78F67F611}"/>
              </a:ext>
            </a:extLst>
          </p:cNvPr>
          <p:cNvPicPr>
            <a:picLocks noChangeAspect="1"/>
          </p:cNvPicPr>
          <p:nvPr/>
        </p:nvPicPr>
        <p:blipFill>
          <a:blip r:embed="rId3"/>
          <a:stretch>
            <a:fillRect/>
          </a:stretch>
        </p:blipFill>
        <p:spPr>
          <a:xfrm>
            <a:off x="4936455" y="177611"/>
            <a:ext cx="3865799" cy="6017892"/>
          </a:xfrm>
          <a:prstGeom prst="rect">
            <a:avLst/>
          </a:prstGeom>
          <a:ln>
            <a:solidFill>
              <a:schemeClr val="tx1"/>
            </a:solidFill>
          </a:ln>
        </p:spPr>
      </p:pic>
    </p:spTree>
    <p:extLst>
      <p:ext uri="{BB962C8B-B14F-4D97-AF65-F5344CB8AC3E}">
        <p14:creationId xmlns:p14="http://schemas.microsoft.com/office/powerpoint/2010/main" val="21180441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0F7E4BA-C9E3-AC52-7818-CB2650F612B1}"/>
              </a:ext>
            </a:extLst>
          </p:cNvPr>
          <p:cNvSpPr>
            <a:spLocks noGrp="1"/>
          </p:cNvSpPr>
          <p:nvPr>
            <p:ph sz="half" idx="1"/>
          </p:nvPr>
        </p:nvSpPr>
        <p:spPr>
          <a:xfrm>
            <a:off x="530091" y="1825625"/>
            <a:ext cx="5394960" cy="4351338"/>
          </a:xfrm>
        </p:spPr>
        <p:txBody>
          <a:bodyPr>
            <a:normAutofit/>
          </a:bodyPr>
          <a:lstStyle/>
          <a:p>
            <a:r>
              <a:rPr lang="en-US"/>
              <a:t>…Better </a:t>
            </a:r>
            <a:r>
              <a:rPr lang="en-US" b="1"/>
              <a:t>care alignment</a:t>
            </a:r>
          </a:p>
          <a:p>
            <a:r>
              <a:rPr lang="en-US"/>
              <a:t>…Better </a:t>
            </a:r>
            <a:r>
              <a:rPr lang="en-US" b="1"/>
              <a:t>outcomes, high-quality care</a:t>
            </a:r>
          </a:p>
          <a:p>
            <a:r>
              <a:rPr lang="en-US"/>
              <a:t>…</a:t>
            </a:r>
            <a:r>
              <a:rPr lang="en-US" b="1"/>
              <a:t>Trust and relationship building </a:t>
            </a:r>
          </a:p>
          <a:p>
            <a:r>
              <a:rPr lang="en-US"/>
              <a:t>…More </a:t>
            </a:r>
            <a:r>
              <a:rPr lang="en-US" b="1"/>
              <a:t>activated/prepared older adults</a:t>
            </a:r>
          </a:p>
          <a:p>
            <a:r>
              <a:rPr lang="en-US"/>
              <a:t>…Better </a:t>
            </a:r>
            <a:r>
              <a:rPr lang="en-US" b="1"/>
              <a:t>communication/connection between older adults and the health care team</a:t>
            </a:r>
          </a:p>
          <a:p>
            <a:endParaRPr lang="en-US"/>
          </a:p>
        </p:txBody>
      </p:sp>
      <p:pic>
        <p:nvPicPr>
          <p:cNvPr id="2050" name="Picture 2" descr="Don&amp;#39;t Underestimate the Power of Team Alignment in IT Vendor Negotiations -  NPI">
            <a:extLst>
              <a:ext uri="{FF2B5EF4-FFF2-40B4-BE49-F238E27FC236}">
                <a16:creationId xmlns:a16="http://schemas.microsoft.com/office/drawing/2014/main" id="{149DA1DF-E74B-41F9-8F80-9E9C60CBCD5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0" y="1904924"/>
            <a:ext cx="5394960" cy="3048152"/>
          </a:xfrm>
          <a:prstGeom prst="rect">
            <a:avLst/>
          </a:prstGeom>
          <a:solidFill>
            <a:srgbClr val="FFFFFF"/>
          </a:solidFill>
        </p:spPr>
      </p:pic>
      <p:sp>
        <p:nvSpPr>
          <p:cNvPr id="2" name="Title 1">
            <a:extLst>
              <a:ext uri="{FF2B5EF4-FFF2-40B4-BE49-F238E27FC236}">
                <a16:creationId xmlns:a16="http://schemas.microsoft.com/office/drawing/2014/main" id="{A4C487CB-1A7B-4744-A739-1459643851C7}"/>
              </a:ext>
            </a:extLst>
          </p:cNvPr>
          <p:cNvSpPr>
            <a:spLocks noGrp="1"/>
          </p:cNvSpPr>
          <p:nvPr>
            <p:ph type="title"/>
          </p:nvPr>
        </p:nvSpPr>
        <p:spPr>
          <a:xfrm>
            <a:off x="510212" y="576197"/>
            <a:ext cx="11042834" cy="1114491"/>
          </a:xfrm>
        </p:spPr>
        <p:txBody>
          <a:bodyPr anchor="t">
            <a:normAutofit/>
          </a:bodyPr>
          <a:lstStyle/>
          <a:p>
            <a:r>
              <a:rPr lang="en-US" sz="3100" b="1"/>
              <a:t>Prioritizing these conversations around care can lead to...</a:t>
            </a:r>
            <a:br>
              <a:rPr lang="en-US" sz="3100" b="1"/>
            </a:br>
            <a:endParaRPr lang="en-US" sz="3100"/>
          </a:p>
        </p:txBody>
      </p:sp>
    </p:spTree>
    <p:extLst>
      <p:ext uri="{BB962C8B-B14F-4D97-AF65-F5344CB8AC3E}">
        <p14:creationId xmlns:p14="http://schemas.microsoft.com/office/powerpoint/2010/main" val="28713143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9B706-6E52-C51A-7CC2-B3832FA21A00}"/>
              </a:ext>
            </a:extLst>
          </p:cNvPr>
          <p:cNvSpPr>
            <a:spLocks noGrp="1"/>
          </p:cNvSpPr>
          <p:nvPr>
            <p:ph type="title"/>
          </p:nvPr>
        </p:nvSpPr>
        <p:spPr/>
        <p:txBody>
          <a:bodyPr>
            <a:normAutofit/>
          </a:bodyPr>
          <a:lstStyle/>
          <a:p>
            <a:r>
              <a:rPr lang="en-US" sz="3200" b="1" kern="100" dirty="0">
                <a:latin typeface="Roboto" panose="02000000000000000000" pitchFamily="2" charset="0"/>
                <a:ea typeface="Roboto" panose="02000000000000000000" pitchFamily="2" charset="0"/>
                <a:cs typeface="Roboto" panose="02000000000000000000" pitchFamily="2" charset="0"/>
              </a:rPr>
              <a:t>How can providers use the resource? Some examples</a:t>
            </a:r>
            <a:endParaRPr lang="en-US" sz="3200" dirty="0">
              <a:latin typeface="Roboto" panose="02000000000000000000" pitchFamily="2" charset="0"/>
              <a:ea typeface="Roboto" panose="02000000000000000000" pitchFamily="2" charset="0"/>
              <a:cs typeface="Roboto" panose="02000000000000000000" pitchFamily="2" charset="0"/>
            </a:endParaRPr>
          </a:p>
        </p:txBody>
      </p:sp>
      <p:sp>
        <p:nvSpPr>
          <p:cNvPr id="3" name="Content Placeholder 2">
            <a:extLst>
              <a:ext uri="{FF2B5EF4-FFF2-40B4-BE49-F238E27FC236}">
                <a16:creationId xmlns:a16="http://schemas.microsoft.com/office/drawing/2014/main" id="{7ABE7112-F8A5-1F5D-4632-C155709D482C}"/>
              </a:ext>
            </a:extLst>
          </p:cNvPr>
          <p:cNvSpPr>
            <a:spLocks noGrp="1"/>
          </p:cNvSpPr>
          <p:nvPr>
            <p:ph idx="1"/>
          </p:nvPr>
        </p:nvSpPr>
        <p:spPr>
          <a:xfrm>
            <a:off x="510212" y="1584391"/>
            <a:ext cx="9587539" cy="4478923"/>
          </a:xfrm>
        </p:spPr>
        <p:txBody>
          <a:bodyPr>
            <a:noAutofit/>
          </a:bodyPr>
          <a:lstStyle/>
          <a:p>
            <a:pPr indent="-57150">
              <a:lnSpc>
                <a:spcPct val="107000"/>
              </a:lnSpc>
              <a:spcBef>
                <a:spcPts val="0"/>
              </a:spcBef>
              <a:buSzPts val="1000"/>
              <a:tabLst>
                <a:tab pos="914400" algn="l"/>
              </a:tabLst>
            </a:pPr>
            <a:r>
              <a:rPr lang="en-US" sz="1600" b="1" kern="100" dirty="0">
                <a:ea typeface="Aptos" panose="020B0004020202020204" pitchFamily="34" charset="0"/>
                <a:cs typeface="Times New Roman" panose="02020603050405020304" pitchFamily="18" charset="0"/>
              </a:rPr>
              <a:t>Personally</a:t>
            </a:r>
            <a:endParaRPr lang="en-US" sz="1600" kern="100" dirty="0">
              <a:ea typeface="Aptos" panose="020B0004020202020204" pitchFamily="34" charset="0"/>
              <a:cs typeface="Times New Roman" panose="02020603050405020304" pitchFamily="18" charset="0"/>
            </a:endParaRPr>
          </a:p>
          <a:p>
            <a:pPr indent="-57150">
              <a:lnSpc>
                <a:spcPct val="107000"/>
              </a:lnSpc>
              <a:spcBef>
                <a:spcPts val="0"/>
              </a:spcBef>
              <a:buSzPts val="1000"/>
              <a:tabLst>
                <a:tab pos="914400" algn="l"/>
              </a:tabLst>
            </a:pPr>
            <a:endParaRPr lang="en-US" sz="1600" b="1" kern="100" dirty="0">
              <a:ea typeface="Aptos" panose="020B0004020202020204" pitchFamily="34" charset="0"/>
              <a:cs typeface="Times New Roman" panose="02020603050405020304" pitchFamily="18" charset="0"/>
            </a:endParaRPr>
          </a:p>
          <a:p>
            <a:pPr indent="-57150">
              <a:lnSpc>
                <a:spcPct val="107000"/>
              </a:lnSpc>
              <a:spcBef>
                <a:spcPts val="0"/>
              </a:spcBef>
              <a:buSzPts val="1000"/>
              <a:tabLst>
                <a:tab pos="914400" algn="l"/>
              </a:tabLst>
            </a:pPr>
            <a:r>
              <a:rPr lang="en-US" sz="1600" b="1" kern="100" dirty="0">
                <a:ea typeface="Aptos" panose="020B0004020202020204" pitchFamily="34" charset="0"/>
                <a:cs typeface="Times New Roman" panose="02020603050405020304" pitchFamily="18" charset="0"/>
              </a:rPr>
              <a:t>Share it with staff/internally: </a:t>
            </a:r>
            <a:r>
              <a:rPr lang="en-US" sz="1600" kern="100" dirty="0">
                <a:ea typeface="Aptos" panose="020B0004020202020204" pitchFamily="34" charset="0"/>
                <a:cs typeface="Times New Roman" panose="02020603050405020304" pitchFamily="18" charset="0"/>
              </a:rPr>
              <a:t>Lunch and learn, Grand rounds, etc.</a:t>
            </a:r>
          </a:p>
          <a:p>
            <a:pPr indent="-57150">
              <a:lnSpc>
                <a:spcPct val="107000"/>
              </a:lnSpc>
              <a:spcBef>
                <a:spcPts val="0"/>
              </a:spcBef>
              <a:buSzPts val="1000"/>
              <a:tabLst>
                <a:tab pos="914400" algn="l"/>
              </a:tabLst>
            </a:pPr>
            <a:endParaRPr lang="en-US" sz="1600" b="1" kern="100" dirty="0">
              <a:ea typeface="Aptos" panose="020B0004020202020204" pitchFamily="34" charset="0"/>
              <a:cs typeface="Times New Roman" panose="02020603050405020304" pitchFamily="18" charset="0"/>
            </a:endParaRPr>
          </a:p>
          <a:p>
            <a:pPr indent="-57150">
              <a:lnSpc>
                <a:spcPct val="107000"/>
              </a:lnSpc>
              <a:spcBef>
                <a:spcPts val="0"/>
              </a:spcBef>
              <a:buSzPts val="1000"/>
              <a:tabLst>
                <a:tab pos="914400" algn="l"/>
              </a:tabLst>
            </a:pPr>
            <a:r>
              <a:rPr lang="en-US" sz="1600" b="1" kern="100" dirty="0">
                <a:ea typeface="Aptos" panose="020B0004020202020204" pitchFamily="34" charset="0"/>
                <a:cs typeface="Times New Roman" panose="02020603050405020304" pitchFamily="18" charset="0"/>
              </a:rPr>
              <a:t>Direct to older adults: </a:t>
            </a:r>
          </a:p>
          <a:p>
            <a:pPr marL="457200" lvl="1" indent="0">
              <a:lnSpc>
                <a:spcPct val="107000"/>
              </a:lnSpc>
              <a:spcBef>
                <a:spcPts val="0"/>
              </a:spcBef>
              <a:buSzPts val="1000"/>
              <a:buNone/>
              <a:tabLst>
                <a:tab pos="914400" algn="l"/>
              </a:tabLst>
            </a:pPr>
            <a:r>
              <a:rPr lang="en-US" sz="1600" b="1" kern="100" dirty="0">
                <a:ea typeface="Aptos" panose="020B0004020202020204" pitchFamily="34" charset="0"/>
                <a:cs typeface="Times New Roman" panose="02020603050405020304" pitchFamily="18" charset="0"/>
              </a:rPr>
              <a:t>Inpatient care: </a:t>
            </a:r>
            <a:r>
              <a:rPr lang="en-US" sz="1600" kern="100" dirty="0">
                <a:ea typeface="Aptos" panose="020B0004020202020204" pitchFamily="34" charset="0"/>
                <a:cs typeface="Times New Roman" panose="02020603050405020304" pitchFamily="18" charset="0"/>
              </a:rPr>
              <a:t>hard copies in discharge packets, prep for next appt</a:t>
            </a:r>
          </a:p>
          <a:p>
            <a:pPr marL="457200" lvl="1" indent="0">
              <a:lnSpc>
                <a:spcPct val="107000"/>
              </a:lnSpc>
              <a:spcBef>
                <a:spcPts val="0"/>
              </a:spcBef>
              <a:buSzPts val="1000"/>
              <a:buNone/>
              <a:tabLst>
                <a:tab pos="914400" algn="l"/>
              </a:tabLst>
            </a:pPr>
            <a:r>
              <a:rPr lang="en-US" sz="1600" b="1" kern="100" dirty="0">
                <a:ea typeface="Aptos" panose="020B0004020202020204" pitchFamily="34" charset="0"/>
                <a:cs typeface="Times New Roman" panose="02020603050405020304" pitchFamily="18" charset="0"/>
              </a:rPr>
              <a:t>Outpatient: </a:t>
            </a:r>
            <a:r>
              <a:rPr lang="en-US" sz="1600" kern="100" dirty="0">
                <a:ea typeface="Aptos" panose="020B0004020202020204" pitchFamily="34" charset="0"/>
                <a:cs typeface="Times New Roman" panose="02020603050405020304" pitchFamily="18" charset="0"/>
              </a:rPr>
              <a:t>in GP offices, annual Medicare or wellness visit materials, in specialist office, minute clinics</a:t>
            </a:r>
          </a:p>
          <a:p>
            <a:pPr marL="457200" lvl="1" indent="0">
              <a:lnSpc>
                <a:spcPct val="107000"/>
              </a:lnSpc>
              <a:spcBef>
                <a:spcPts val="0"/>
              </a:spcBef>
              <a:buSzPts val="1000"/>
              <a:buNone/>
              <a:tabLst>
                <a:tab pos="914400" algn="l"/>
              </a:tabLst>
            </a:pPr>
            <a:r>
              <a:rPr lang="en-US" sz="1600" b="1" kern="100" dirty="0">
                <a:ea typeface="Aptos" panose="020B0004020202020204" pitchFamily="34" charset="0"/>
                <a:cs typeface="Times New Roman" panose="02020603050405020304" pitchFamily="18" charset="0"/>
              </a:rPr>
              <a:t>Long-term care settings: </a:t>
            </a:r>
            <a:r>
              <a:rPr lang="en-US" sz="1600" kern="100" dirty="0">
                <a:ea typeface="Aptos" panose="020B0004020202020204" pitchFamily="34" charset="0"/>
                <a:cs typeface="Times New Roman" panose="02020603050405020304" pitchFamily="18" charset="0"/>
              </a:rPr>
              <a:t>someone living with serious illness, or relatively healthy needing assistance with ADLs</a:t>
            </a:r>
          </a:p>
          <a:p>
            <a:pPr marL="457200" lvl="1" indent="0">
              <a:lnSpc>
                <a:spcPct val="107000"/>
              </a:lnSpc>
              <a:spcBef>
                <a:spcPts val="0"/>
              </a:spcBef>
              <a:buSzPts val="1000"/>
              <a:buNone/>
              <a:tabLst>
                <a:tab pos="914400" algn="l"/>
              </a:tabLst>
            </a:pPr>
            <a:r>
              <a:rPr lang="en-US" sz="1600" b="1" kern="100" dirty="0">
                <a:ea typeface="Aptos" panose="020B0004020202020204" pitchFamily="34" charset="0"/>
                <a:cs typeface="Times New Roman" panose="02020603050405020304" pitchFamily="18" charset="0"/>
              </a:rPr>
              <a:t>Home care: </a:t>
            </a:r>
            <a:r>
              <a:rPr lang="en-US" sz="1600" kern="100" dirty="0">
                <a:ea typeface="Aptos" panose="020B0004020202020204" pitchFamily="34" charset="0"/>
                <a:cs typeface="Times New Roman" panose="02020603050405020304" pitchFamily="18" charset="0"/>
              </a:rPr>
              <a:t>in advance of home visits</a:t>
            </a:r>
          </a:p>
          <a:p>
            <a:pPr marL="457200" lvl="1" indent="0">
              <a:lnSpc>
                <a:spcPct val="107000"/>
              </a:lnSpc>
              <a:spcBef>
                <a:spcPts val="0"/>
              </a:spcBef>
              <a:buSzPts val="1000"/>
              <a:buNone/>
              <a:tabLst>
                <a:tab pos="914400" algn="l"/>
              </a:tabLst>
            </a:pPr>
            <a:r>
              <a:rPr lang="fr-FR" sz="1600" b="1" kern="100" dirty="0" err="1">
                <a:ea typeface="Aptos" panose="020B0004020202020204" pitchFamily="34" charset="0"/>
                <a:cs typeface="Times New Roman" panose="02020603050405020304" pitchFamily="18" charset="0"/>
              </a:rPr>
              <a:t>Electronic</a:t>
            </a:r>
            <a:r>
              <a:rPr lang="fr-FR" sz="1600" b="1" kern="100" dirty="0">
                <a:ea typeface="Aptos" panose="020B0004020202020204" pitchFamily="34" charset="0"/>
                <a:cs typeface="Times New Roman" panose="02020603050405020304" pitchFamily="18" charset="0"/>
              </a:rPr>
              <a:t> communications</a:t>
            </a:r>
            <a:r>
              <a:rPr lang="en-US" sz="1600" b="1" kern="100" dirty="0">
                <a:ea typeface="Aptos" panose="020B0004020202020204" pitchFamily="34" charset="0"/>
                <a:cs typeface="Times New Roman" panose="02020603050405020304" pitchFamily="18" charset="0"/>
              </a:rPr>
              <a:t>: </a:t>
            </a:r>
            <a:r>
              <a:rPr lang="en-US" sz="1600" kern="100" dirty="0">
                <a:ea typeface="Aptos" panose="020B0004020202020204" pitchFamily="34" charset="0"/>
                <a:cs typeface="Times New Roman" panose="02020603050405020304" pitchFamily="18" charset="0"/>
              </a:rPr>
              <a:t>Newsletter, other email send outs, </a:t>
            </a:r>
            <a:r>
              <a:rPr lang="fr-FR" sz="1600" kern="100" dirty="0">
                <a:ea typeface="Aptos" panose="020B0004020202020204" pitchFamily="34" charset="0"/>
                <a:cs typeface="Times New Roman" panose="02020603050405020304" pitchFamily="18" charset="0"/>
              </a:rPr>
              <a:t>patient </a:t>
            </a:r>
            <a:r>
              <a:rPr lang="fr-FR" sz="1600" kern="100" dirty="0" err="1">
                <a:ea typeface="Aptos" panose="020B0004020202020204" pitchFamily="34" charset="0"/>
                <a:cs typeface="Times New Roman" panose="02020603050405020304" pitchFamily="18" charset="0"/>
              </a:rPr>
              <a:t>portals</a:t>
            </a:r>
            <a:r>
              <a:rPr lang="fr-FR" sz="1600" kern="100" dirty="0">
                <a:ea typeface="Aptos" panose="020B0004020202020204" pitchFamily="34" charset="0"/>
                <a:cs typeface="Times New Roman" panose="02020603050405020304" pitchFamily="18" charset="0"/>
              </a:rPr>
              <a:t> </a:t>
            </a:r>
            <a:endParaRPr lang="en-US" sz="1600" kern="100" dirty="0">
              <a:ea typeface="Aptos" panose="020B0004020202020204" pitchFamily="34" charset="0"/>
              <a:cs typeface="Times New Roman" panose="02020603050405020304" pitchFamily="18" charset="0"/>
            </a:endParaRPr>
          </a:p>
          <a:p>
            <a:pPr>
              <a:lnSpc>
                <a:spcPct val="107000"/>
              </a:lnSpc>
              <a:spcBef>
                <a:spcPts val="0"/>
              </a:spcBef>
              <a:buSzPts val="1000"/>
              <a:tabLst>
                <a:tab pos="457200" algn="l"/>
              </a:tabLst>
            </a:pPr>
            <a:endParaRPr lang="en-US" sz="1600" b="1" kern="100" dirty="0">
              <a:ea typeface="Aptos" panose="020B0004020202020204" pitchFamily="34" charset="0"/>
              <a:cs typeface="Times New Roman" panose="02020603050405020304" pitchFamily="18" charset="0"/>
            </a:endParaRPr>
          </a:p>
          <a:p>
            <a:pPr>
              <a:lnSpc>
                <a:spcPct val="107000"/>
              </a:lnSpc>
              <a:spcBef>
                <a:spcPts val="0"/>
              </a:spcBef>
              <a:buSzPts val="1000"/>
              <a:tabLst>
                <a:tab pos="457200" algn="l"/>
              </a:tabLst>
            </a:pPr>
            <a:r>
              <a:rPr lang="en-US" sz="1600" b="1" kern="100" dirty="0">
                <a:ea typeface="Aptos" panose="020B0004020202020204" pitchFamily="34" charset="0"/>
                <a:cs typeface="Times New Roman" panose="02020603050405020304" pitchFamily="18" charset="0"/>
              </a:rPr>
              <a:t>Direct to community groups:</a:t>
            </a:r>
            <a:endParaRPr lang="en-US" sz="1600" kern="100" dirty="0">
              <a:ea typeface="Aptos" panose="020B0004020202020204" pitchFamily="34" charset="0"/>
              <a:cs typeface="Times New Roman" panose="02020603050405020304" pitchFamily="18" charset="0"/>
            </a:endParaRPr>
          </a:p>
          <a:p>
            <a:pPr marL="457200" lvl="1" indent="0">
              <a:lnSpc>
                <a:spcPct val="107000"/>
              </a:lnSpc>
              <a:spcBef>
                <a:spcPts val="0"/>
              </a:spcBef>
              <a:buNone/>
            </a:pPr>
            <a:r>
              <a:rPr lang="en-US" sz="1600" b="1" kern="100" dirty="0">
                <a:ea typeface="Aptos" panose="020B0004020202020204" pitchFamily="34" charset="0"/>
                <a:cs typeface="Times New Roman" panose="02020603050405020304" pitchFamily="18" charset="0"/>
              </a:rPr>
              <a:t>Co- host an event in the community</a:t>
            </a:r>
          </a:p>
          <a:p>
            <a:pPr marL="457200" lvl="1" indent="0">
              <a:lnSpc>
                <a:spcPct val="107000"/>
              </a:lnSpc>
              <a:spcBef>
                <a:spcPts val="0"/>
              </a:spcBef>
              <a:buNone/>
            </a:pPr>
            <a:r>
              <a:rPr lang="en-US" sz="1600" b="1" kern="100" dirty="0">
                <a:ea typeface="Aptos" panose="020B0004020202020204" pitchFamily="34" charset="0"/>
                <a:cs typeface="Times New Roman" panose="02020603050405020304" pitchFamily="18" charset="0"/>
              </a:rPr>
              <a:t>Tap into special DAYS/months: </a:t>
            </a:r>
            <a:r>
              <a:rPr lang="en-US" sz="1600" kern="100" dirty="0">
                <a:ea typeface="Aptos" panose="020B0004020202020204" pitchFamily="34" charset="0"/>
                <a:cs typeface="Times New Roman" panose="02020603050405020304" pitchFamily="18" charset="0"/>
              </a:rPr>
              <a:t> What Matters to You (#WMTY) Day, National Healthcare Decisions Day (#NHDD)</a:t>
            </a:r>
          </a:p>
        </p:txBody>
      </p:sp>
    </p:spTree>
    <p:extLst>
      <p:ext uri="{BB962C8B-B14F-4D97-AF65-F5344CB8AC3E}">
        <p14:creationId xmlns:p14="http://schemas.microsoft.com/office/powerpoint/2010/main" val="20222554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E8BEC-38C5-6F2D-772E-2CE8CE83F5BD}"/>
              </a:ext>
            </a:extLst>
          </p:cNvPr>
          <p:cNvSpPr>
            <a:spLocks noGrp="1"/>
          </p:cNvSpPr>
          <p:nvPr>
            <p:ph type="title"/>
          </p:nvPr>
        </p:nvSpPr>
        <p:spPr>
          <a:xfrm>
            <a:off x="584196" y="576198"/>
            <a:ext cx="10800083" cy="1114491"/>
          </a:xfrm>
        </p:spPr>
        <p:txBody>
          <a:bodyPr>
            <a:normAutofit/>
          </a:bodyPr>
          <a:lstStyle/>
          <a:p>
            <a:r>
              <a:rPr lang="en-US" sz="2800" b="1">
                <a:latin typeface="+mj-lt"/>
                <a:ea typeface="Times New Roman" panose="02020603050405020304" pitchFamily="18" charset="0"/>
                <a:cs typeface="Calibri" panose="020F0502020204030204" pitchFamily="34" charset="0"/>
              </a:rPr>
              <a:t>Where/how older adults would like to receive My Health Checklist</a:t>
            </a:r>
            <a:endParaRPr lang="en-US" sz="2800">
              <a:latin typeface="+mj-lt"/>
            </a:endParaRPr>
          </a:p>
        </p:txBody>
      </p:sp>
      <p:sp>
        <p:nvSpPr>
          <p:cNvPr id="3" name="Content Placeholder 2">
            <a:extLst>
              <a:ext uri="{FF2B5EF4-FFF2-40B4-BE49-F238E27FC236}">
                <a16:creationId xmlns:a16="http://schemas.microsoft.com/office/drawing/2014/main" id="{2E0985E2-5D23-548D-05E3-DA6C3ECB917F}"/>
              </a:ext>
            </a:extLst>
          </p:cNvPr>
          <p:cNvSpPr>
            <a:spLocks noGrp="1"/>
          </p:cNvSpPr>
          <p:nvPr>
            <p:ph idx="1"/>
          </p:nvPr>
        </p:nvSpPr>
        <p:spPr>
          <a:xfrm>
            <a:off x="584196" y="1690689"/>
            <a:ext cx="9314184" cy="4351338"/>
          </a:xfrm>
        </p:spPr>
        <p:txBody>
          <a:bodyPr>
            <a:noAutofit/>
          </a:bodyPr>
          <a:lstStyle/>
          <a:p>
            <a:pPr>
              <a:lnSpc>
                <a:spcPct val="100000"/>
              </a:lnSpc>
            </a:pPr>
            <a:r>
              <a:rPr lang="en-US" sz="1800" dirty="0"/>
              <a:t>Hospitals, doctor offices – in waiting rooms, information packets, wellness packets</a:t>
            </a:r>
          </a:p>
          <a:p>
            <a:pPr>
              <a:lnSpc>
                <a:spcPct val="100000"/>
              </a:lnSpc>
            </a:pPr>
            <a:r>
              <a:rPr lang="en-US" sz="1800" dirty="0"/>
              <a:t>Medicare: provide checklists to all enrollees</a:t>
            </a:r>
          </a:p>
          <a:p>
            <a:pPr>
              <a:lnSpc>
                <a:spcPct val="100000"/>
              </a:lnSpc>
            </a:pPr>
            <a:r>
              <a:rPr lang="en-US" sz="1800" dirty="0"/>
              <a:t>Health insurance company send outs </a:t>
            </a:r>
          </a:p>
          <a:p>
            <a:pPr>
              <a:lnSpc>
                <a:spcPct val="100000"/>
              </a:lnSpc>
            </a:pPr>
            <a:r>
              <a:rPr lang="en-US" sz="1800" dirty="0"/>
              <a:t>Community-based health fairs</a:t>
            </a:r>
          </a:p>
          <a:p>
            <a:pPr>
              <a:lnSpc>
                <a:spcPct val="100000"/>
              </a:lnSpc>
            </a:pPr>
            <a:r>
              <a:rPr lang="en-US" sz="1800" dirty="0"/>
              <a:t>Meals on wheels (or similar services)</a:t>
            </a:r>
          </a:p>
          <a:p>
            <a:pPr>
              <a:lnSpc>
                <a:spcPct val="100000"/>
              </a:lnSpc>
            </a:pPr>
            <a:r>
              <a:rPr lang="en-US" sz="1800" dirty="0"/>
              <a:t>Trusted leaders: faith leaders, </a:t>
            </a:r>
            <a:r>
              <a:rPr lang="en-US" sz="1800" dirty="0" err="1"/>
              <a:t>etc</a:t>
            </a:r>
            <a:endParaRPr lang="en-US" sz="1800" dirty="0"/>
          </a:p>
          <a:p>
            <a:pPr>
              <a:lnSpc>
                <a:spcPct val="100000"/>
              </a:lnSpc>
            </a:pPr>
            <a:r>
              <a:rPr lang="en-US" sz="1800" dirty="0"/>
              <a:t>Libraries</a:t>
            </a:r>
          </a:p>
          <a:p>
            <a:pPr>
              <a:lnSpc>
                <a:spcPct val="100000"/>
              </a:lnSpc>
            </a:pPr>
            <a:r>
              <a:rPr lang="en-US" sz="1800" dirty="0"/>
              <a:t>AARP</a:t>
            </a:r>
          </a:p>
          <a:p>
            <a:pPr>
              <a:lnSpc>
                <a:spcPct val="100000"/>
              </a:lnSpc>
            </a:pPr>
            <a:r>
              <a:rPr lang="en-US" sz="1800" dirty="0"/>
              <a:t>Senior centers, Local areas on aging</a:t>
            </a:r>
          </a:p>
          <a:p>
            <a:pPr>
              <a:lnSpc>
                <a:spcPct val="100000"/>
              </a:lnSpc>
            </a:pPr>
            <a:r>
              <a:rPr lang="en-US" sz="1800" dirty="0"/>
              <a:t>Distribution system like COVID tests</a:t>
            </a:r>
          </a:p>
          <a:p>
            <a:pPr>
              <a:lnSpc>
                <a:spcPct val="100000"/>
              </a:lnSpc>
            </a:pPr>
            <a:r>
              <a:rPr lang="en-US" sz="1800" dirty="0"/>
              <a:t>Places family caregivers/support people gather</a:t>
            </a:r>
          </a:p>
        </p:txBody>
      </p:sp>
    </p:spTree>
    <p:extLst>
      <p:ext uri="{BB962C8B-B14F-4D97-AF65-F5344CB8AC3E}">
        <p14:creationId xmlns:p14="http://schemas.microsoft.com/office/powerpoint/2010/main" val="10582992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7000"/>
              </a:lnSpc>
              <a:spcBef>
                <a:spcPts val="0"/>
              </a:spcBef>
              <a:spcAft>
                <a:spcPts val="800"/>
              </a:spcAft>
            </a:pPr>
            <a:r>
              <a:rPr lang="en-US" sz="3600" b="1" kern="100">
                <a:latin typeface="+mj-lt"/>
                <a:ea typeface="Aptos" panose="020B0004020202020204" pitchFamily="34" charset="0"/>
                <a:cs typeface="Times New Roman" panose="02020603050405020304" pitchFamily="18" charset="0"/>
              </a:rPr>
              <a:t>Using My Health Checklist to align care with What Matters</a:t>
            </a:r>
            <a:endParaRPr lang="en-US" sz="3600" kern="100">
              <a:latin typeface="+mj-lt"/>
              <a:ea typeface="Aptos" panose="020B0004020202020204" pitchFamily="34" charset="0"/>
              <a:cs typeface="Times New Roman" panose="02020603050405020304" pitchFamily="18" charset="0"/>
            </a:endParaRPr>
          </a:p>
        </p:txBody>
      </p:sp>
      <p:sp>
        <p:nvSpPr>
          <p:cNvPr id="3" name="Content Placeholder 2"/>
          <p:cNvSpPr>
            <a:spLocks noGrp="1"/>
          </p:cNvSpPr>
          <p:nvPr>
            <p:ph idx="1"/>
          </p:nvPr>
        </p:nvSpPr>
        <p:spPr>
          <a:xfrm>
            <a:off x="595295" y="1930465"/>
            <a:ext cx="8282126" cy="4351338"/>
          </a:xfrm>
        </p:spPr>
        <p:txBody>
          <a:bodyPr>
            <a:normAutofit/>
          </a:bodyPr>
          <a:lstStyle/>
          <a:p>
            <a:r>
              <a:rPr lang="en-US" sz="2800"/>
              <a:t>Starts with asking and listening</a:t>
            </a:r>
          </a:p>
          <a:p>
            <a:r>
              <a:rPr lang="en-US" sz="2800"/>
              <a:t>Then ask yourself:</a:t>
            </a:r>
          </a:p>
          <a:p>
            <a:pPr marL="342900" lvl="1" indent="0">
              <a:buNone/>
            </a:pPr>
            <a:r>
              <a:rPr lang="en-US" b="1"/>
              <a:t>What </a:t>
            </a:r>
            <a:r>
              <a:rPr lang="en-US"/>
              <a:t>can I do in this appointment to address these goals and integrate What Matters into the care plan? </a:t>
            </a:r>
          </a:p>
          <a:p>
            <a:pPr marL="342900" lvl="1" indent="0">
              <a:buNone/>
            </a:pPr>
            <a:endParaRPr lang="en-US" b="1"/>
          </a:p>
          <a:p>
            <a:pPr marL="342900" lvl="1" indent="0">
              <a:buNone/>
            </a:pPr>
            <a:r>
              <a:rPr lang="en-US" b="1"/>
              <a:t>With whom</a:t>
            </a:r>
            <a:r>
              <a:rPr lang="en-US"/>
              <a:t> can I share this information (e.g., team members, referrals)? </a:t>
            </a:r>
          </a:p>
          <a:p>
            <a:pPr marL="342900" lvl="1" indent="0">
              <a:buNone/>
            </a:pPr>
            <a:endParaRPr lang="en-US" b="1"/>
          </a:p>
          <a:p>
            <a:pPr marL="342900" lvl="1" indent="0">
              <a:buNone/>
            </a:pPr>
            <a:r>
              <a:rPr lang="en-US" b="1"/>
              <a:t>How </a:t>
            </a:r>
            <a:r>
              <a:rPr lang="en-US"/>
              <a:t>can I remember what I learned in this conversation when I talk with this person next?</a:t>
            </a:r>
          </a:p>
          <a:p>
            <a:endParaRPr lang="en-US" sz="2800"/>
          </a:p>
        </p:txBody>
      </p:sp>
    </p:spTree>
    <p:extLst>
      <p:ext uri="{BB962C8B-B14F-4D97-AF65-F5344CB8AC3E}">
        <p14:creationId xmlns:p14="http://schemas.microsoft.com/office/powerpoint/2010/main" val="434946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F007C-CDA8-9998-28E8-6BF5501938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2183B1-02B3-C0E1-8982-8F404D99D2D1}"/>
              </a:ext>
            </a:extLst>
          </p:cNvPr>
          <p:cNvSpPr>
            <a:spLocks noGrp="1"/>
          </p:cNvSpPr>
          <p:nvPr>
            <p:ph type="title"/>
          </p:nvPr>
        </p:nvSpPr>
        <p:spPr/>
        <p:txBody>
          <a:bodyPr/>
          <a:lstStyle/>
          <a:p>
            <a:r>
              <a:rPr lang="en-US"/>
              <a:t>What staff and older adults want</a:t>
            </a:r>
          </a:p>
        </p:txBody>
      </p:sp>
      <p:sp>
        <p:nvSpPr>
          <p:cNvPr id="3" name="Content Placeholder 2">
            <a:extLst>
              <a:ext uri="{FF2B5EF4-FFF2-40B4-BE49-F238E27FC236}">
                <a16:creationId xmlns:a16="http://schemas.microsoft.com/office/drawing/2014/main" id="{055E3A4D-DD28-B9D4-E4FD-42B64AFC59BB}"/>
              </a:ext>
            </a:extLst>
          </p:cNvPr>
          <p:cNvSpPr>
            <a:spLocks noGrp="1"/>
          </p:cNvSpPr>
          <p:nvPr>
            <p:ph idx="1"/>
          </p:nvPr>
        </p:nvSpPr>
        <p:spPr>
          <a:xfrm>
            <a:off x="298079" y="1813538"/>
            <a:ext cx="6781762" cy="3378399"/>
          </a:xfrm>
        </p:spPr>
        <p:txBody>
          <a:bodyPr lIns="91440" tIns="45720" rIns="91440" bIns="45720" anchor="t">
            <a:normAutofit fontScale="92500" lnSpcReduction="10000"/>
          </a:bodyPr>
          <a:lstStyle/>
          <a:p>
            <a:pPr marL="342900" indent="-342900">
              <a:buChar char="•"/>
            </a:pPr>
            <a:r>
              <a:rPr lang="en-US" sz="2600">
                <a:latin typeface="Roboto"/>
                <a:ea typeface="Roboto"/>
                <a:cs typeface="Roboto"/>
              </a:rPr>
              <a:t>What brings staff the greatest satisfaction in their jobs is being able to deliver ideal patient experiences. </a:t>
            </a:r>
            <a:endParaRPr lang="en-US">
              <a:latin typeface="Roboto"/>
              <a:ea typeface="Roboto"/>
              <a:cs typeface="Roboto"/>
            </a:endParaRPr>
          </a:p>
          <a:p>
            <a:pPr marL="342900" indent="-342900">
              <a:buChar char="•"/>
            </a:pPr>
            <a:r>
              <a:rPr lang="en-US" sz="2600">
                <a:latin typeface="Roboto"/>
                <a:ea typeface="Roboto"/>
                <a:cs typeface="Roboto"/>
              </a:rPr>
              <a:t>Older adults want collaboration, kindness, and respect from their care team. And, to be active participants in their care.</a:t>
            </a:r>
            <a:endParaRPr lang="en-US" sz="2600">
              <a:ea typeface="Roboto"/>
              <a:cs typeface="Roboto"/>
            </a:endParaRPr>
          </a:p>
          <a:p>
            <a:endParaRPr lang="en-US" sz="900"/>
          </a:p>
          <a:p>
            <a:endParaRPr lang="en-US" sz="900"/>
          </a:p>
          <a:p>
            <a:endParaRPr lang="en-US" sz="1200">
              <a:ea typeface="Roboto"/>
              <a:cs typeface="Roboto"/>
            </a:endParaRPr>
          </a:p>
          <a:p>
            <a:endParaRPr lang="en-US">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C0FC7BA3-D302-6BF7-2CA9-DE110E5DACD9}"/>
              </a:ext>
            </a:extLst>
          </p:cNvPr>
          <p:cNvSpPr/>
          <p:nvPr/>
        </p:nvSpPr>
        <p:spPr>
          <a:xfrm>
            <a:off x="7287074" y="1813538"/>
            <a:ext cx="4899102" cy="336766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7">
            <a:extLst>
              <a:ext uri="{FF2B5EF4-FFF2-40B4-BE49-F238E27FC236}">
                <a16:creationId xmlns:a16="http://schemas.microsoft.com/office/drawing/2014/main" id="{0F430DA7-B6AF-8A17-0DBE-62B871DA2631}"/>
              </a:ext>
            </a:extLst>
          </p:cNvPr>
          <p:cNvSpPr txBox="1">
            <a:spLocks/>
          </p:cNvSpPr>
          <p:nvPr/>
        </p:nvSpPr>
        <p:spPr>
          <a:xfrm>
            <a:off x="7648526" y="3043747"/>
            <a:ext cx="3705274" cy="1759104"/>
          </a:xfrm>
          <a:prstGeom prst="rect">
            <a:avLst/>
          </a:prstGeom>
        </p:spPr>
        <p:txBody>
          <a:bodyPr>
            <a:noAutofit/>
          </a:bodyPr>
          <a:lstStyle>
            <a:lvl1pPr marL="228600" indent="-228600" algn="l" defTabSz="914400" rtl="0" eaLnBrk="1" latinLnBrk="0" hangingPunct="1">
              <a:lnSpc>
                <a:spcPct val="110000"/>
              </a:lnSpc>
              <a:spcBef>
                <a:spcPts val="600"/>
              </a:spcBef>
              <a:buClr>
                <a:schemeClr val="bg2">
                  <a:lumMod val="90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600"/>
              </a:spcBef>
              <a:buClr>
                <a:schemeClr val="bg2">
                  <a:lumMod val="90000"/>
                </a:schemeClr>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600"/>
              </a:spcBef>
              <a:buClr>
                <a:schemeClr val="bg2">
                  <a:lumMod val="90000"/>
                </a:schemeClr>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600"/>
              </a:spcBef>
              <a:buClr>
                <a:schemeClr val="bg2">
                  <a:lumMod val="90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600"/>
              </a:spcBef>
              <a:buClr>
                <a:schemeClr val="bg2">
                  <a:lumMod val="90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a:solidFill>
                  <a:schemeClr val="tx2"/>
                </a:solidFill>
              </a:rPr>
              <a:t>99% of adults 50+ say that in the event of a serious illness, it’s important that What Matters be the primary consideration for their care.</a:t>
            </a:r>
          </a:p>
        </p:txBody>
      </p:sp>
      <p:pic>
        <p:nvPicPr>
          <p:cNvPr id="9" name="Content Placeholder 5" descr="Chat outline">
            <a:extLst>
              <a:ext uri="{FF2B5EF4-FFF2-40B4-BE49-F238E27FC236}">
                <a16:creationId xmlns:a16="http://schemas.microsoft.com/office/drawing/2014/main" id="{146F2798-9C2D-6585-60B6-9EF436247F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48526" y="1997110"/>
            <a:ext cx="1135847" cy="1135847"/>
          </a:xfrm>
          <a:prstGeom prst="rect">
            <a:avLst/>
          </a:prstGeom>
        </p:spPr>
      </p:pic>
      <p:sp>
        <p:nvSpPr>
          <p:cNvPr id="10" name="TextBox 9">
            <a:extLst>
              <a:ext uri="{FF2B5EF4-FFF2-40B4-BE49-F238E27FC236}">
                <a16:creationId xmlns:a16="http://schemas.microsoft.com/office/drawing/2014/main" id="{7880F964-CBCC-B534-E6D3-CE2CA88B051B}"/>
              </a:ext>
            </a:extLst>
          </p:cNvPr>
          <p:cNvSpPr txBox="1"/>
          <p:nvPr/>
        </p:nvSpPr>
        <p:spPr>
          <a:xfrm>
            <a:off x="631722" y="5056239"/>
            <a:ext cx="6663812" cy="15722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en-US" sz="900" dirty="0">
                <a:ea typeface="Roboto"/>
                <a:cs typeface="Roboto"/>
              </a:rPr>
              <a:t>Massachusetts Coalition for Serious Illness Care consumer experience and messaging research, 2019 and 2020–2021. </a:t>
            </a:r>
            <a:r>
              <a:rPr lang="en-US" sz="900" dirty="0">
                <a:ea typeface="Roboto"/>
                <a:cs typeface="Roboto"/>
                <a:hlinkClick r:id="rId5"/>
              </a:rPr>
              <a:t>http://maseriouscare.org/research</a:t>
            </a:r>
            <a:endParaRPr lang="en-US" sz="900" dirty="0">
              <a:ea typeface="Roboto"/>
              <a:cs typeface="Roboto"/>
            </a:endParaRPr>
          </a:p>
          <a:p>
            <a:pPr>
              <a:lnSpc>
                <a:spcPct val="150000"/>
              </a:lnSpc>
              <a:spcBef>
                <a:spcPts val="1000"/>
              </a:spcBef>
            </a:pPr>
            <a:r>
              <a:rPr lang="en-US" sz="900" dirty="0" err="1">
                <a:ea typeface="Roboto"/>
                <a:cs typeface="Roboto"/>
              </a:rPr>
              <a:t>Locock</a:t>
            </a:r>
            <a:r>
              <a:rPr lang="en-US" sz="900" dirty="0">
                <a:ea typeface="Roboto"/>
                <a:cs typeface="Roboto"/>
              </a:rPr>
              <a:t> L, Graham C, King J, et al. Understanding how front-line staff use patient experience data for service improvement: an exploratory case study evaluation. Southampton (UK): NIHR Journals Library; 2020 Mar. (Health Services and Delivery Research, No. 8.13.) Available from: ttps://www.ncbi.nlm.nih.gov/books/NBK554766/</a:t>
            </a:r>
          </a:p>
          <a:p>
            <a:pPr>
              <a:lnSpc>
                <a:spcPct val="150000"/>
              </a:lnSpc>
              <a:spcBef>
                <a:spcPts val="1000"/>
              </a:spcBef>
            </a:pPr>
            <a:r>
              <a:rPr lang="en-US" sz="900" dirty="0">
                <a:ea typeface="Roboto"/>
                <a:cs typeface="Roboto"/>
              </a:rPr>
              <a:t>The John A. Hartford Foundation, November 2023.</a:t>
            </a:r>
          </a:p>
        </p:txBody>
      </p:sp>
    </p:spTree>
    <p:extLst>
      <p:ext uri="{BB962C8B-B14F-4D97-AF65-F5344CB8AC3E}">
        <p14:creationId xmlns:p14="http://schemas.microsoft.com/office/powerpoint/2010/main" val="20188777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7000"/>
              </a:lnSpc>
              <a:spcBef>
                <a:spcPts val="0"/>
              </a:spcBef>
              <a:spcAft>
                <a:spcPts val="800"/>
              </a:spcAft>
            </a:pPr>
            <a:r>
              <a:rPr lang="en-US" sz="3600" b="1" kern="100">
                <a:latin typeface="+mj-lt"/>
                <a:ea typeface="Aptos" panose="020B0004020202020204" pitchFamily="34" charset="0"/>
                <a:cs typeface="Times New Roman" panose="02020603050405020304" pitchFamily="18" charset="0"/>
              </a:rPr>
              <a:t>Using My Health Checklist to align care with What Matters</a:t>
            </a:r>
            <a:endParaRPr lang="en-US" sz="3600" kern="100">
              <a:latin typeface="+mj-lt"/>
              <a:ea typeface="Aptos" panose="020B0004020202020204" pitchFamily="34" charset="0"/>
              <a:cs typeface="Times New Roman" panose="02020603050405020304" pitchFamily="18" charset="0"/>
            </a:endParaRPr>
          </a:p>
        </p:txBody>
      </p:sp>
      <p:sp>
        <p:nvSpPr>
          <p:cNvPr id="3" name="Content Placeholder 2"/>
          <p:cNvSpPr>
            <a:spLocks noGrp="1"/>
          </p:cNvSpPr>
          <p:nvPr>
            <p:ph idx="1"/>
          </p:nvPr>
        </p:nvSpPr>
        <p:spPr>
          <a:xfrm>
            <a:off x="510212" y="1781874"/>
            <a:ext cx="10302568" cy="4351338"/>
          </a:xfrm>
        </p:spPr>
        <p:txBody>
          <a:bodyPr>
            <a:normAutofit/>
          </a:bodyPr>
          <a:lstStyle/>
          <a:p>
            <a:r>
              <a:rPr lang="en-US" sz="2800"/>
              <a:t>Next, take action</a:t>
            </a:r>
          </a:p>
          <a:p>
            <a:pPr marL="342900" lvl="1" indent="0">
              <a:buNone/>
            </a:pPr>
            <a:endParaRPr lang="en-US" b="1">
              <a:ea typeface="Aptos" panose="020B0004020202020204" pitchFamily="34" charset="0"/>
              <a:cs typeface="Times New Roman" panose="02020603050405020304" pitchFamily="18" charset="0"/>
            </a:endParaRPr>
          </a:p>
          <a:p>
            <a:pPr marL="342900" lvl="1" indent="0">
              <a:buNone/>
            </a:pPr>
            <a:r>
              <a:rPr lang="en-US" b="1">
                <a:effectLst/>
                <a:ea typeface="Aptos" panose="020B0004020202020204" pitchFamily="34" charset="0"/>
                <a:cs typeface="Times New Roman" panose="02020603050405020304" pitchFamily="18" charset="0"/>
              </a:rPr>
              <a:t>Review the care plan with the older adult</a:t>
            </a:r>
            <a:r>
              <a:rPr lang="en-US">
                <a:effectLst/>
                <a:ea typeface="Aptos" panose="020B0004020202020204" pitchFamily="34" charset="0"/>
                <a:cs typeface="Times New Roman" panose="02020603050405020304" pitchFamily="18" charset="0"/>
              </a:rPr>
              <a:t> to check if it aligns with what matters</a:t>
            </a:r>
          </a:p>
          <a:p>
            <a:pPr marL="342900" lvl="1" indent="0">
              <a:buNone/>
            </a:pPr>
            <a:endParaRPr lang="en-US" b="1" kern="100">
              <a:effectLst/>
              <a:ea typeface="Aptos" panose="020B0004020202020204" pitchFamily="34" charset="0"/>
              <a:cs typeface="Times New Roman" panose="02020603050405020304" pitchFamily="18" charset="0"/>
            </a:endParaRPr>
          </a:p>
          <a:p>
            <a:pPr marL="342900" lvl="1" indent="0">
              <a:buNone/>
            </a:pPr>
            <a:r>
              <a:rPr lang="en-US" b="1" kern="100">
                <a:effectLst/>
                <a:ea typeface="Aptos" panose="020B0004020202020204" pitchFamily="34" charset="0"/>
                <a:cs typeface="Times New Roman" panose="02020603050405020304" pitchFamily="18" charset="0"/>
              </a:rPr>
              <a:t>Ask for feedback</a:t>
            </a:r>
            <a:endParaRPr lang="en-US" kern="100">
              <a:effectLst/>
              <a:ea typeface="Aptos" panose="020B0004020202020204" pitchFamily="34" charset="0"/>
              <a:cs typeface="Times New Roman" panose="02020603050405020304" pitchFamily="18" charset="0"/>
            </a:endParaRPr>
          </a:p>
          <a:p>
            <a:pPr marL="342900" lvl="1" indent="0">
              <a:buNone/>
            </a:pPr>
            <a:endParaRPr lang="en-US" b="1" kern="100">
              <a:effectLst/>
              <a:ea typeface="Aptos" panose="020B0004020202020204" pitchFamily="34" charset="0"/>
              <a:cs typeface="Times New Roman" panose="02020603050405020304" pitchFamily="18" charset="0"/>
            </a:endParaRPr>
          </a:p>
          <a:p>
            <a:pPr marL="342900" lvl="1" indent="0">
              <a:buNone/>
            </a:pPr>
            <a:r>
              <a:rPr lang="en-US" b="1" kern="100">
                <a:effectLst/>
                <a:ea typeface="Aptos" panose="020B0004020202020204" pitchFamily="34" charset="0"/>
                <a:cs typeface="Times New Roman" panose="02020603050405020304" pitchFamily="18" charset="0"/>
              </a:rPr>
              <a:t>Strengthen relationships with all older adults</a:t>
            </a:r>
            <a:endParaRPr lang="en-US" kern="100">
              <a:effectLst/>
              <a:ea typeface="Aptos" panose="020B0004020202020204" pitchFamily="34" charset="0"/>
              <a:cs typeface="Times New Roman" panose="02020603050405020304" pitchFamily="18" charset="0"/>
            </a:endParaRPr>
          </a:p>
          <a:p>
            <a:pPr marL="342900" lvl="1" indent="0">
              <a:buNone/>
            </a:pPr>
            <a:endParaRPr lang="en-US" b="1">
              <a:effectLst/>
              <a:ea typeface="Aptos" panose="020B0004020202020204" pitchFamily="34" charset="0"/>
              <a:cs typeface="Times New Roman" panose="02020603050405020304" pitchFamily="18" charset="0"/>
            </a:endParaRPr>
          </a:p>
          <a:p>
            <a:pPr marL="342900" lvl="1" indent="0">
              <a:buNone/>
            </a:pPr>
            <a:r>
              <a:rPr lang="en-US" b="1">
                <a:effectLst/>
                <a:ea typeface="Aptos" panose="020B0004020202020204" pitchFamily="34" charset="0"/>
                <a:cs typeface="Times New Roman" panose="02020603050405020304" pitchFamily="18" charset="0"/>
              </a:rPr>
              <a:t>Spread what works</a:t>
            </a:r>
            <a:endParaRPr lang="en-US"/>
          </a:p>
        </p:txBody>
      </p:sp>
    </p:spTree>
    <p:extLst>
      <p:ext uri="{BB962C8B-B14F-4D97-AF65-F5344CB8AC3E}">
        <p14:creationId xmlns:p14="http://schemas.microsoft.com/office/powerpoint/2010/main" val="20772939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08C07-AC72-AF30-CC20-B4E97D3E231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9083121-A663-34EB-9AD1-0CFCAB7D06EE}"/>
              </a:ext>
            </a:extLst>
          </p:cNvPr>
          <p:cNvSpPr>
            <a:spLocks noGrp="1"/>
          </p:cNvSpPr>
          <p:nvPr>
            <p:ph type="title"/>
          </p:nvPr>
        </p:nvSpPr>
        <p:spPr>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300" kern="1200">
                <a:solidFill>
                  <a:schemeClr val="tx2"/>
                </a:solidFill>
                <a:latin typeface="Roboto Medium" panose="02000000000000000000" pitchFamily="2" charset="0"/>
                <a:ea typeface="Roboto Medium" panose="02000000000000000000" pitchFamily="2" charset="0"/>
                <a:cs typeface="+mj-cs"/>
              </a:defRPr>
            </a:lvl1pPr>
          </a:lstStyle>
          <a:p>
            <a:r>
              <a:rPr lang="en-US" dirty="0"/>
              <a:t>Other Resources</a:t>
            </a:r>
          </a:p>
        </p:txBody>
      </p:sp>
      <p:sp>
        <p:nvSpPr>
          <p:cNvPr id="2" name="Content Placeholder 2">
            <a:extLst>
              <a:ext uri="{FF2B5EF4-FFF2-40B4-BE49-F238E27FC236}">
                <a16:creationId xmlns:a16="http://schemas.microsoft.com/office/drawing/2014/main" id="{3FE395E4-BB7E-F674-C660-F5E3063397AF}"/>
              </a:ext>
            </a:extLst>
          </p:cNvPr>
          <p:cNvSpPr txBox="1">
            <a:spLocks/>
          </p:cNvSpPr>
          <p:nvPr/>
        </p:nvSpPr>
        <p:spPr>
          <a:xfrm>
            <a:off x="510212" y="1825625"/>
            <a:ext cx="11042834" cy="4351338"/>
          </a:xfrm>
          <a:prstGeom prst="rect">
            <a:avLst/>
          </a:prstGeom>
        </p:spPr>
        <p:txBody>
          <a:bodyPr lIns="91440" tIns="45720" rIns="91440" bIns="45720" anchor="t"/>
          <a:lstStyle>
            <a:lvl1pPr marL="228600" indent="-228600" algn="l" defTabSz="914400" rtl="0" eaLnBrk="1" latinLnBrk="0" hangingPunct="1">
              <a:lnSpc>
                <a:spcPct val="150000"/>
              </a:lnSpc>
              <a:spcBef>
                <a:spcPts val="1000"/>
              </a:spcBef>
              <a:buFont typeface="Arial" panose="020B0604020202020204" pitchFamily="34" charset="0"/>
              <a:buChar char="•"/>
              <a:tabLst>
                <a:tab pos="571500" algn="l"/>
              </a:tabLst>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ea typeface="Roboto"/>
                <a:cs typeface="Roboto"/>
                <a:hlinkClick r:id="rId3"/>
              </a:rPr>
              <a:t>Resources from AARP</a:t>
            </a:r>
            <a:r>
              <a:rPr lang="en-US" dirty="0">
                <a:ea typeface="Roboto"/>
                <a:cs typeface="Roboto"/>
              </a:rPr>
              <a:t>, including two videos of providers talking about how shared decision-making leads to more meaningful care and engaging the community with the 4Ms</a:t>
            </a:r>
          </a:p>
        </p:txBody>
      </p:sp>
      <p:pic>
        <p:nvPicPr>
          <p:cNvPr id="5" name="Picture 4">
            <a:extLst>
              <a:ext uri="{FF2B5EF4-FFF2-40B4-BE49-F238E27FC236}">
                <a16:creationId xmlns:a16="http://schemas.microsoft.com/office/drawing/2014/main" id="{67B79ECE-5CB4-028B-B6E1-BBFA75D07979}"/>
              </a:ext>
            </a:extLst>
          </p:cNvPr>
          <p:cNvPicPr>
            <a:picLocks noChangeAspect="1"/>
          </p:cNvPicPr>
          <p:nvPr/>
        </p:nvPicPr>
        <p:blipFill>
          <a:blip r:embed="rId4"/>
          <a:stretch>
            <a:fillRect/>
          </a:stretch>
        </p:blipFill>
        <p:spPr>
          <a:xfrm>
            <a:off x="638954" y="2823792"/>
            <a:ext cx="4255077" cy="2468880"/>
          </a:xfrm>
          <a:prstGeom prst="rect">
            <a:avLst/>
          </a:prstGeom>
        </p:spPr>
      </p:pic>
      <p:pic>
        <p:nvPicPr>
          <p:cNvPr id="7" name="Picture 6">
            <a:extLst>
              <a:ext uri="{FF2B5EF4-FFF2-40B4-BE49-F238E27FC236}">
                <a16:creationId xmlns:a16="http://schemas.microsoft.com/office/drawing/2014/main" id="{6EFA0E4E-F942-0084-DB8F-F67CCDF7B045}"/>
              </a:ext>
            </a:extLst>
          </p:cNvPr>
          <p:cNvPicPr>
            <a:picLocks noChangeAspect="1"/>
          </p:cNvPicPr>
          <p:nvPr/>
        </p:nvPicPr>
        <p:blipFill>
          <a:blip r:embed="rId5"/>
          <a:stretch>
            <a:fillRect/>
          </a:stretch>
        </p:blipFill>
        <p:spPr>
          <a:xfrm>
            <a:off x="6630790" y="2806947"/>
            <a:ext cx="4306464" cy="2542032"/>
          </a:xfrm>
          <a:prstGeom prst="rect">
            <a:avLst/>
          </a:prstGeom>
        </p:spPr>
      </p:pic>
    </p:spTree>
    <p:extLst>
      <p:ext uri="{BB962C8B-B14F-4D97-AF65-F5344CB8AC3E}">
        <p14:creationId xmlns:p14="http://schemas.microsoft.com/office/powerpoint/2010/main" val="37175479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C0D66-D275-4F91-EF0F-A45C898EA43A}"/>
            </a:ext>
          </a:extLst>
        </p:cNvPr>
        <p:cNvGrpSpPr/>
        <p:nvPr/>
      </p:nvGrpSpPr>
      <p:grpSpPr>
        <a:xfrm>
          <a:off x="0" y="0"/>
          <a:ext cx="0" cy="0"/>
          <a:chOff x="0" y="0"/>
          <a:chExt cx="0" cy="0"/>
        </a:xfrm>
      </p:grpSpPr>
      <p:pic>
        <p:nvPicPr>
          <p:cNvPr id="24" name="Picture 23">
            <a:extLst>
              <a:ext uri="{FF2B5EF4-FFF2-40B4-BE49-F238E27FC236}">
                <a16:creationId xmlns:a16="http://schemas.microsoft.com/office/drawing/2014/main" id="{7DDAEB56-DF7E-547B-B5D6-FA44FFC3F548}"/>
              </a:ext>
            </a:extLst>
          </p:cNvPr>
          <p:cNvPicPr>
            <a:picLocks noChangeAspect="1"/>
          </p:cNvPicPr>
          <p:nvPr/>
        </p:nvPicPr>
        <p:blipFill>
          <a:blip r:embed="rId3"/>
          <a:stretch>
            <a:fillRect/>
          </a:stretch>
        </p:blipFill>
        <p:spPr>
          <a:xfrm>
            <a:off x="572549" y="59475"/>
            <a:ext cx="2743200" cy="3564048"/>
          </a:xfrm>
          <a:prstGeom prst="rect">
            <a:avLst/>
          </a:prstGeom>
        </p:spPr>
      </p:pic>
      <p:pic>
        <p:nvPicPr>
          <p:cNvPr id="22" name="Picture 21">
            <a:extLst>
              <a:ext uri="{FF2B5EF4-FFF2-40B4-BE49-F238E27FC236}">
                <a16:creationId xmlns:a16="http://schemas.microsoft.com/office/drawing/2014/main" id="{4F31ADEE-943B-23B0-0A8B-5DF3310C1B62}"/>
              </a:ext>
            </a:extLst>
          </p:cNvPr>
          <p:cNvPicPr>
            <a:picLocks noChangeAspect="1"/>
          </p:cNvPicPr>
          <p:nvPr/>
        </p:nvPicPr>
        <p:blipFill>
          <a:blip r:embed="rId4"/>
          <a:stretch>
            <a:fillRect/>
          </a:stretch>
        </p:blipFill>
        <p:spPr>
          <a:xfrm>
            <a:off x="3532373" y="59475"/>
            <a:ext cx="2743200" cy="3562245"/>
          </a:xfrm>
          <a:prstGeom prst="rect">
            <a:avLst/>
          </a:prstGeom>
        </p:spPr>
      </p:pic>
      <p:pic>
        <p:nvPicPr>
          <p:cNvPr id="20" name="Picture 19">
            <a:extLst>
              <a:ext uri="{FF2B5EF4-FFF2-40B4-BE49-F238E27FC236}">
                <a16:creationId xmlns:a16="http://schemas.microsoft.com/office/drawing/2014/main" id="{34F552D1-D903-BEE8-FC68-C63A029809DF}"/>
              </a:ext>
            </a:extLst>
          </p:cNvPr>
          <p:cNvPicPr>
            <a:picLocks noChangeAspect="1"/>
          </p:cNvPicPr>
          <p:nvPr/>
        </p:nvPicPr>
        <p:blipFill>
          <a:blip r:embed="rId5"/>
          <a:srcRect l="1754" t="657" r="3609" b="-1"/>
          <a:stretch>
            <a:fillRect/>
          </a:stretch>
        </p:blipFill>
        <p:spPr>
          <a:xfrm>
            <a:off x="6528335" y="63970"/>
            <a:ext cx="2743200" cy="3597227"/>
          </a:xfrm>
          <a:prstGeom prst="rect">
            <a:avLst/>
          </a:prstGeom>
        </p:spPr>
      </p:pic>
      <p:sp>
        <p:nvSpPr>
          <p:cNvPr id="2" name="Content Placeholder 2">
            <a:extLst>
              <a:ext uri="{FF2B5EF4-FFF2-40B4-BE49-F238E27FC236}">
                <a16:creationId xmlns:a16="http://schemas.microsoft.com/office/drawing/2014/main" id="{16A24387-105C-FFE5-1EBE-8AB010D7987A}"/>
              </a:ext>
            </a:extLst>
          </p:cNvPr>
          <p:cNvSpPr txBox="1">
            <a:spLocks/>
          </p:cNvSpPr>
          <p:nvPr/>
        </p:nvSpPr>
        <p:spPr>
          <a:xfrm>
            <a:off x="510212" y="1825625"/>
            <a:ext cx="11042834" cy="4351338"/>
          </a:xfrm>
          <a:prstGeom prst="rect">
            <a:avLst/>
          </a:prstGeom>
        </p:spPr>
        <p:txBody>
          <a:bodyPr lIns="91440" tIns="45720" rIns="91440" bIns="45720" anchor="t"/>
          <a:lstStyle>
            <a:lvl1pPr marL="228600" indent="-228600" algn="l" defTabSz="914400" rtl="0" eaLnBrk="1" latinLnBrk="0" hangingPunct="1">
              <a:lnSpc>
                <a:spcPct val="150000"/>
              </a:lnSpc>
              <a:spcBef>
                <a:spcPts val="1000"/>
              </a:spcBef>
              <a:buFont typeface="Arial" panose="020B0604020202020204" pitchFamily="34" charset="0"/>
              <a:buChar char="•"/>
              <a:tabLst>
                <a:tab pos="571500" algn="l"/>
              </a:tabLst>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ea typeface="Roboto"/>
              <a:cs typeface="Roboto"/>
            </a:endParaRPr>
          </a:p>
        </p:txBody>
      </p:sp>
      <p:pic>
        <p:nvPicPr>
          <p:cNvPr id="5" name="Picture 4">
            <a:extLst>
              <a:ext uri="{FF2B5EF4-FFF2-40B4-BE49-F238E27FC236}">
                <a16:creationId xmlns:a16="http://schemas.microsoft.com/office/drawing/2014/main" id="{0EB28ED8-35BF-B2AE-D187-B05106B9C794}"/>
              </a:ext>
            </a:extLst>
          </p:cNvPr>
          <p:cNvPicPr>
            <a:picLocks noChangeAspect="1"/>
          </p:cNvPicPr>
          <p:nvPr/>
        </p:nvPicPr>
        <p:blipFill>
          <a:blip r:embed="rId6"/>
          <a:stretch>
            <a:fillRect/>
          </a:stretch>
        </p:blipFill>
        <p:spPr>
          <a:xfrm>
            <a:off x="7834997" y="3143389"/>
            <a:ext cx="4273922" cy="2415898"/>
          </a:xfrm>
          <a:prstGeom prst="rect">
            <a:avLst/>
          </a:prstGeom>
          <a:ln>
            <a:solidFill>
              <a:schemeClr val="bg1"/>
            </a:solidFill>
          </a:ln>
        </p:spPr>
      </p:pic>
      <p:pic>
        <p:nvPicPr>
          <p:cNvPr id="8" name="Picture 7">
            <a:extLst>
              <a:ext uri="{FF2B5EF4-FFF2-40B4-BE49-F238E27FC236}">
                <a16:creationId xmlns:a16="http://schemas.microsoft.com/office/drawing/2014/main" id="{6E75A801-76E3-AF57-A743-D5D2F0D6A8A3}"/>
              </a:ext>
            </a:extLst>
          </p:cNvPr>
          <p:cNvPicPr>
            <a:picLocks noChangeAspect="1"/>
          </p:cNvPicPr>
          <p:nvPr/>
        </p:nvPicPr>
        <p:blipFill>
          <a:blip r:embed="rId7"/>
          <a:stretch>
            <a:fillRect/>
          </a:stretch>
        </p:blipFill>
        <p:spPr>
          <a:xfrm>
            <a:off x="4680625" y="3145409"/>
            <a:ext cx="2807524" cy="3557016"/>
          </a:xfrm>
          <a:prstGeom prst="rect">
            <a:avLst/>
          </a:prstGeom>
          <a:ln>
            <a:solidFill>
              <a:schemeClr val="accent1"/>
            </a:solidFill>
          </a:ln>
        </p:spPr>
      </p:pic>
      <p:pic>
        <p:nvPicPr>
          <p:cNvPr id="12" name="Picture 11">
            <a:extLst>
              <a:ext uri="{FF2B5EF4-FFF2-40B4-BE49-F238E27FC236}">
                <a16:creationId xmlns:a16="http://schemas.microsoft.com/office/drawing/2014/main" id="{C9890B40-A43F-79BB-CE15-AB2720C817E0}"/>
              </a:ext>
            </a:extLst>
          </p:cNvPr>
          <p:cNvPicPr>
            <a:picLocks noChangeAspect="1"/>
          </p:cNvPicPr>
          <p:nvPr/>
        </p:nvPicPr>
        <p:blipFill>
          <a:blip r:embed="rId8"/>
          <a:stretch>
            <a:fillRect/>
          </a:stretch>
        </p:blipFill>
        <p:spPr>
          <a:xfrm>
            <a:off x="1682165" y="3149600"/>
            <a:ext cx="2743200" cy="3552825"/>
          </a:xfrm>
          <a:prstGeom prst="rect">
            <a:avLst/>
          </a:prstGeom>
          <a:ln>
            <a:solidFill>
              <a:schemeClr val="accent1"/>
            </a:solidFill>
          </a:ln>
        </p:spPr>
      </p:pic>
    </p:spTree>
    <p:extLst>
      <p:ext uri="{BB962C8B-B14F-4D97-AF65-F5344CB8AC3E}">
        <p14:creationId xmlns:p14="http://schemas.microsoft.com/office/powerpoint/2010/main" val="30951220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1ACD10-C411-41E5-87D5-DF5F0DE31583}"/>
              </a:ext>
            </a:extLst>
          </p:cNvPr>
          <p:cNvSpPr>
            <a:spLocks noGrp="1"/>
          </p:cNvSpPr>
          <p:nvPr>
            <p:ph type="title"/>
          </p:nvPr>
        </p:nvSpPr>
        <p:spPr>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300" kern="1200">
                <a:solidFill>
                  <a:schemeClr val="tx2"/>
                </a:solidFill>
                <a:latin typeface="Roboto Medium" panose="02000000000000000000" pitchFamily="2" charset="0"/>
                <a:ea typeface="Roboto Medium" panose="02000000000000000000" pitchFamily="2" charset="0"/>
                <a:cs typeface="+mj-cs"/>
              </a:defRPr>
            </a:lvl1pPr>
          </a:lstStyle>
          <a:p>
            <a:r>
              <a:rPr lang="en-US" dirty="0"/>
              <a:t>Other Resources</a:t>
            </a:r>
          </a:p>
        </p:txBody>
      </p:sp>
      <p:pic>
        <p:nvPicPr>
          <p:cNvPr id="7" name="Picture 6" descr="Graphical user interface, application&#10;&#10;Description automatically generated">
            <a:extLst>
              <a:ext uri="{FF2B5EF4-FFF2-40B4-BE49-F238E27FC236}">
                <a16:creationId xmlns:a16="http://schemas.microsoft.com/office/drawing/2014/main" id="{F2914BA2-D259-4FE2-A900-32CE04714A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2244" y="263162"/>
            <a:ext cx="1856524" cy="2855053"/>
          </a:xfrm>
          <a:prstGeom prst="rect">
            <a:avLst/>
          </a:prstGeom>
        </p:spPr>
      </p:pic>
      <p:pic>
        <p:nvPicPr>
          <p:cNvPr id="8" name="Picture 7" descr="A picture containing website&#10;&#10;Description automatically generated">
            <a:extLst>
              <a:ext uri="{FF2B5EF4-FFF2-40B4-BE49-F238E27FC236}">
                <a16:creationId xmlns:a16="http://schemas.microsoft.com/office/drawing/2014/main" id="{05580DE6-BA93-4B7D-8FF1-1BEC580DF5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9747" y="3200616"/>
            <a:ext cx="1893946" cy="2922801"/>
          </a:xfrm>
          <a:prstGeom prst="rect">
            <a:avLst/>
          </a:prstGeom>
        </p:spPr>
      </p:pic>
      <p:pic>
        <p:nvPicPr>
          <p:cNvPr id="9" name="Picture 8">
            <a:extLst>
              <a:ext uri="{FF2B5EF4-FFF2-40B4-BE49-F238E27FC236}">
                <a16:creationId xmlns:a16="http://schemas.microsoft.com/office/drawing/2014/main" id="{C01707D0-B358-429C-9BEB-813A6AEB55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32244" y="3200616"/>
            <a:ext cx="1888086" cy="2922801"/>
          </a:xfrm>
          <a:prstGeom prst="rect">
            <a:avLst/>
          </a:prstGeom>
        </p:spPr>
      </p:pic>
      <p:pic>
        <p:nvPicPr>
          <p:cNvPr id="10" name="Picture 9">
            <a:extLst>
              <a:ext uri="{FF2B5EF4-FFF2-40B4-BE49-F238E27FC236}">
                <a16:creationId xmlns:a16="http://schemas.microsoft.com/office/drawing/2014/main" id="{AC2C03D8-E554-451C-AB4A-1363A3410E61}"/>
              </a:ext>
            </a:extLst>
          </p:cNvPr>
          <p:cNvPicPr>
            <a:picLocks noChangeAspect="1"/>
          </p:cNvPicPr>
          <p:nvPr/>
        </p:nvPicPr>
        <p:blipFill>
          <a:blip r:embed="rId6"/>
          <a:stretch>
            <a:fillRect/>
          </a:stretch>
        </p:blipFill>
        <p:spPr>
          <a:xfrm>
            <a:off x="5129747" y="263163"/>
            <a:ext cx="1893946" cy="2855053"/>
          </a:xfrm>
          <a:prstGeom prst="rect">
            <a:avLst/>
          </a:prstGeom>
        </p:spPr>
      </p:pic>
      <p:sp>
        <p:nvSpPr>
          <p:cNvPr id="11" name="TextBox 10">
            <a:extLst>
              <a:ext uri="{FF2B5EF4-FFF2-40B4-BE49-F238E27FC236}">
                <a16:creationId xmlns:a16="http://schemas.microsoft.com/office/drawing/2014/main" id="{C7E12312-654C-4216-920F-2869C5587E9E}"/>
              </a:ext>
            </a:extLst>
          </p:cNvPr>
          <p:cNvSpPr txBox="1"/>
          <p:nvPr/>
        </p:nvSpPr>
        <p:spPr>
          <a:xfrm>
            <a:off x="5316772" y="6281737"/>
            <a:ext cx="4756869" cy="523220"/>
          </a:xfrm>
          <a:prstGeom prst="rect">
            <a:avLst/>
          </a:prstGeom>
          <a:noFill/>
        </p:spPr>
        <p:txBody>
          <a:bodyPr wrap="square" rtlCol="0">
            <a:spAutoFit/>
          </a:bodyPr>
          <a:lstStyle/>
          <a:p>
            <a:r>
              <a:rPr lang="en-US" sz="1400" dirty="0"/>
              <a:t>And more on</a:t>
            </a:r>
            <a:r>
              <a:rPr lang="en-US" sz="1400" dirty="0">
                <a:solidFill>
                  <a:schemeClr val="tx2"/>
                </a:solidFill>
              </a:rPr>
              <a:t> </a:t>
            </a:r>
            <a:r>
              <a:rPr lang="en-US" sz="1400" dirty="0">
                <a:solidFill>
                  <a:schemeClr val="tx2"/>
                </a:solidFill>
                <a:hlinkClick r:id="rId7">
                  <a:extLst>
                    <a:ext uri="{A12FA001-AC4F-418D-AE19-62706E023703}">
                      <ahyp:hlinkClr xmlns:ahyp="http://schemas.microsoft.com/office/drawing/2018/hyperlinkcolor" val="tx"/>
                    </a:ext>
                  </a:extLst>
                </a:hlinkClick>
              </a:rPr>
              <a:t>www.theconversationproject.org</a:t>
            </a:r>
            <a:r>
              <a:rPr lang="en-US" sz="1400" dirty="0">
                <a:solidFill>
                  <a:schemeClr val="tx2"/>
                </a:solidFill>
              </a:rPr>
              <a:t> </a:t>
            </a:r>
          </a:p>
          <a:p>
            <a:endParaRPr lang="en-US" sz="1400"/>
          </a:p>
        </p:txBody>
      </p:sp>
      <p:pic>
        <p:nvPicPr>
          <p:cNvPr id="5" name="Picture 4">
            <a:extLst>
              <a:ext uri="{FF2B5EF4-FFF2-40B4-BE49-F238E27FC236}">
                <a16:creationId xmlns:a16="http://schemas.microsoft.com/office/drawing/2014/main" id="{B7B0C3C1-CBD7-7AA4-3C1E-409818A5AB5E}"/>
              </a:ext>
            </a:extLst>
          </p:cNvPr>
          <p:cNvPicPr>
            <a:picLocks noChangeAspect="1"/>
          </p:cNvPicPr>
          <p:nvPr/>
        </p:nvPicPr>
        <p:blipFill>
          <a:blip r:embed="rId8"/>
          <a:stretch>
            <a:fillRect/>
          </a:stretch>
        </p:blipFill>
        <p:spPr>
          <a:xfrm>
            <a:off x="638954" y="1677480"/>
            <a:ext cx="2996030" cy="3866021"/>
          </a:xfrm>
          <a:prstGeom prst="rect">
            <a:avLst/>
          </a:prstGeom>
        </p:spPr>
      </p:pic>
      <p:sp>
        <p:nvSpPr>
          <p:cNvPr id="12" name="TextBox 11">
            <a:extLst>
              <a:ext uri="{FF2B5EF4-FFF2-40B4-BE49-F238E27FC236}">
                <a16:creationId xmlns:a16="http://schemas.microsoft.com/office/drawing/2014/main" id="{5196484D-6D9E-E9C3-8B8B-CB397A4389CA}"/>
              </a:ext>
            </a:extLst>
          </p:cNvPr>
          <p:cNvSpPr txBox="1"/>
          <p:nvPr/>
        </p:nvSpPr>
        <p:spPr>
          <a:xfrm>
            <a:off x="285934" y="5873104"/>
            <a:ext cx="4656220" cy="523220"/>
          </a:xfrm>
          <a:prstGeom prst="rect">
            <a:avLst/>
          </a:prstGeom>
          <a:noFill/>
        </p:spPr>
        <p:txBody>
          <a:bodyPr wrap="square">
            <a:spAutoFit/>
          </a:bodyPr>
          <a:lstStyle/>
          <a:p>
            <a:r>
              <a:rPr lang="en-US" sz="1400" dirty="0">
                <a:solidFill>
                  <a:schemeClr val="tx2"/>
                </a:solidFill>
              </a:rPr>
              <a:t>https://www.ihi.org/age-friendly-health-systems-resources-and-news</a:t>
            </a:r>
          </a:p>
        </p:txBody>
      </p:sp>
    </p:spTree>
    <p:extLst>
      <p:ext uri="{BB962C8B-B14F-4D97-AF65-F5344CB8AC3E}">
        <p14:creationId xmlns:p14="http://schemas.microsoft.com/office/powerpoint/2010/main" val="14081160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10864-C225-B972-A61D-44EEB853FC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9EC804-C77D-B595-8E47-E8BCB1FBFD90}"/>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Stories – First Impressions</a:t>
            </a:r>
            <a:endParaRPr lang="en-US"/>
          </a:p>
        </p:txBody>
      </p:sp>
      <p:sp>
        <p:nvSpPr>
          <p:cNvPr id="3" name="Content Placeholder 2">
            <a:extLst>
              <a:ext uri="{FF2B5EF4-FFF2-40B4-BE49-F238E27FC236}">
                <a16:creationId xmlns:a16="http://schemas.microsoft.com/office/drawing/2014/main" id="{90F5557D-A4E9-C89E-8EEB-D0BF953B8C14}"/>
              </a:ext>
            </a:extLst>
          </p:cNvPr>
          <p:cNvSpPr>
            <a:spLocks noGrp="1"/>
          </p:cNvSpPr>
          <p:nvPr>
            <p:ph idx="1"/>
          </p:nvPr>
        </p:nvSpPr>
        <p:spPr/>
        <p:txBody>
          <a:bodyPr/>
          <a:lstStyle/>
          <a:p>
            <a:endParaRPr lang="en-US"/>
          </a:p>
        </p:txBody>
      </p:sp>
      <p:sp>
        <p:nvSpPr>
          <p:cNvPr id="4" name="Content Placeholder 3">
            <a:extLst>
              <a:ext uri="{FF2B5EF4-FFF2-40B4-BE49-F238E27FC236}">
                <a16:creationId xmlns:a16="http://schemas.microsoft.com/office/drawing/2014/main" id="{BDAD2F87-6C69-0678-E5AE-80521F65E765}"/>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23564442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90CA4-6358-09C7-0295-59EA9C843A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B7EE72-7722-C890-CF56-0E484747053C}"/>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From an Older Adult</a:t>
            </a:r>
            <a:endParaRPr lang="en-US"/>
          </a:p>
        </p:txBody>
      </p:sp>
      <p:sp>
        <p:nvSpPr>
          <p:cNvPr id="3" name="Content Placeholder 2">
            <a:extLst>
              <a:ext uri="{FF2B5EF4-FFF2-40B4-BE49-F238E27FC236}">
                <a16:creationId xmlns:a16="http://schemas.microsoft.com/office/drawing/2014/main" id="{A07DE041-FB08-C995-59C4-0A26C8EBFF3C}"/>
              </a:ext>
            </a:extLst>
          </p:cNvPr>
          <p:cNvSpPr>
            <a:spLocks noGrp="1"/>
          </p:cNvSpPr>
          <p:nvPr>
            <p:ph idx="1"/>
          </p:nvPr>
        </p:nvSpPr>
        <p:spPr/>
        <p:txBody>
          <a:bodyPr lIns="91440" tIns="45720" rIns="91440" bIns="45720" anchor="t"/>
          <a:lstStyle/>
          <a:p>
            <a:r>
              <a:rPr lang="en-US" sz="1800" dirty="0">
                <a:latin typeface="Roboto"/>
                <a:ea typeface="Roboto"/>
                <a:cs typeface="Roboto"/>
              </a:rPr>
              <a:t>At Bridgeport, Melissa Hanson received feedback from a few older adults. They thought the length of the checklist was appropriate and easy to navigate. </a:t>
            </a:r>
            <a:endParaRPr lang="en-US" dirty="0">
              <a:ea typeface="Roboto" panose="02000000000000000000" pitchFamily="2" charset="0"/>
              <a:cs typeface="Roboto" panose="02000000000000000000" pitchFamily="2" charset="0"/>
            </a:endParaRPr>
          </a:p>
          <a:p>
            <a:r>
              <a:rPr lang="en-US" sz="1800" dirty="0">
                <a:latin typeface="Roboto"/>
                <a:ea typeface="Roboto"/>
                <a:cs typeface="Roboto"/>
              </a:rPr>
              <a:t>One older adult who brought the checklist with her to an appointment said the </a:t>
            </a:r>
            <a:r>
              <a:rPr lang="en-US" sz="1800" dirty="0" err="1">
                <a:latin typeface="Roboto"/>
                <a:ea typeface="Roboto"/>
                <a:cs typeface="Roboto"/>
              </a:rPr>
              <a:t>checlist</a:t>
            </a:r>
            <a:r>
              <a:rPr lang="en-US" sz="1800" dirty="0">
                <a:latin typeface="Roboto"/>
                <a:ea typeface="Roboto"/>
                <a:cs typeface="Roboto"/>
              </a:rPr>
              <a:t> was "very specific with questions I would not have considered previously" and felt she was </a:t>
            </a:r>
            <a:r>
              <a:rPr lang="en-US" sz="1800" b="1" dirty="0">
                <a:latin typeface="Roboto"/>
                <a:ea typeface="Roboto"/>
                <a:cs typeface="Roboto"/>
              </a:rPr>
              <a:t>"better prepared with my thoughts written.” </a:t>
            </a:r>
            <a:endParaRPr lang="en-US" b="1" dirty="0">
              <a:ea typeface="Roboto"/>
              <a:cs typeface="Roboto"/>
            </a:endParaRPr>
          </a:p>
        </p:txBody>
      </p:sp>
    </p:spTree>
    <p:extLst>
      <p:ext uri="{BB962C8B-B14F-4D97-AF65-F5344CB8AC3E}">
        <p14:creationId xmlns:p14="http://schemas.microsoft.com/office/powerpoint/2010/main" val="4468052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60FD5-7170-7704-38B1-2CAA3C8556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29AD61-DB03-1260-51DC-EBD36197C7E7}"/>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From Older Adults</a:t>
            </a:r>
            <a:endParaRPr lang="en-US"/>
          </a:p>
        </p:txBody>
      </p:sp>
      <p:sp>
        <p:nvSpPr>
          <p:cNvPr id="3" name="Content Placeholder 2">
            <a:extLst>
              <a:ext uri="{FF2B5EF4-FFF2-40B4-BE49-F238E27FC236}">
                <a16:creationId xmlns:a16="http://schemas.microsoft.com/office/drawing/2014/main" id="{F778E7A1-2FDA-A663-C1F7-4705A06AFC6E}"/>
              </a:ext>
            </a:extLst>
          </p:cNvPr>
          <p:cNvSpPr>
            <a:spLocks noGrp="1"/>
          </p:cNvSpPr>
          <p:nvPr>
            <p:ph idx="1"/>
          </p:nvPr>
        </p:nvSpPr>
        <p:spPr/>
        <p:txBody>
          <a:bodyPr lIns="91440" tIns="45720" rIns="91440" bIns="45720" anchor="t"/>
          <a:lstStyle/>
          <a:p>
            <a:r>
              <a:rPr lang="en-US" sz="1800" dirty="0">
                <a:latin typeface="Roboto"/>
                <a:ea typeface="Roboto"/>
                <a:cs typeface="Roboto"/>
              </a:rPr>
              <a:t>A husband and wife learned about My Health Checklist at a geriatric conference. The wife has dementia but was still able to give feedback. Her husband is her advocate and caregiver.</a:t>
            </a:r>
            <a:endParaRPr lang="en-US" dirty="0">
              <a:ea typeface="Roboto" panose="02000000000000000000" pitchFamily="2" charset="0"/>
              <a:cs typeface="Roboto" panose="02000000000000000000" pitchFamily="2" charset="0"/>
            </a:endParaRPr>
          </a:p>
          <a:p>
            <a:r>
              <a:rPr lang="en-US" sz="1800" dirty="0">
                <a:latin typeface="Roboto"/>
                <a:ea typeface="Roboto"/>
                <a:cs typeface="Roboto"/>
              </a:rPr>
              <a:t>He liked the sections of the checklist, which let them fill out just the sections they need. He said it felt respectful of their time.</a:t>
            </a:r>
          </a:p>
          <a:p>
            <a:r>
              <a:rPr lang="en-US" sz="1800" dirty="0">
                <a:latin typeface="Roboto"/>
                <a:ea typeface="Roboto"/>
                <a:cs typeface="Roboto"/>
              </a:rPr>
              <a:t>Putting people on the spot doesn't allow them to think about questions enough, so the checklist would help them to reflect and prepare.</a:t>
            </a:r>
            <a:endParaRPr lang="en-US" dirty="0">
              <a:ea typeface="Roboto"/>
              <a:cs typeface="Roboto"/>
            </a:endParaRPr>
          </a:p>
        </p:txBody>
      </p:sp>
    </p:spTree>
    <p:extLst>
      <p:ext uri="{BB962C8B-B14F-4D97-AF65-F5344CB8AC3E}">
        <p14:creationId xmlns:p14="http://schemas.microsoft.com/office/powerpoint/2010/main" val="34877088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7B623-BE3F-284B-0B29-7B0EFE8074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8208AB-B776-FC21-00F7-FF9E1B607FF1}"/>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From the Daughter of an Older Adult</a:t>
            </a:r>
            <a:endParaRPr lang="en-US"/>
          </a:p>
        </p:txBody>
      </p:sp>
      <p:sp>
        <p:nvSpPr>
          <p:cNvPr id="3" name="Content Placeholder 2">
            <a:extLst>
              <a:ext uri="{FF2B5EF4-FFF2-40B4-BE49-F238E27FC236}">
                <a16:creationId xmlns:a16="http://schemas.microsoft.com/office/drawing/2014/main" id="{34177906-F11F-D5BF-9568-34591B4CACD6}"/>
              </a:ext>
            </a:extLst>
          </p:cNvPr>
          <p:cNvSpPr>
            <a:spLocks noGrp="1"/>
          </p:cNvSpPr>
          <p:nvPr>
            <p:ph idx="1"/>
          </p:nvPr>
        </p:nvSpPr>
        <p:spPr>
          <a:xfrm>
            <a:off x="510212" y="1432221"/>
            <a:ext cx="11042834" cy="4351338"/>
          </a:xfrm>
        </p:spPr>
        <p:txBody>
          <a:bodyPr lIns="91440" tIns="45720" rIns="91440" bIns="45720" anchor="t"/>
          <a:lstStyle/>
          <a:p>
            <a:r>
              <a:rPr lang="en-US" sz="1800">
                <a:latin typeface="Roboto"/>
                <a:ea typeface="Roboto"/>
                <a:cs typeface="Roboto"/>
              </a:rPr>
              <a:t>“I finally had some time to look through the checklist, and my overall opinion is that it’s a </a:t>
            </a:r>
            <a:r>
              <a:rPr lang="en-US" sz="1800" b="1">
                <a:latin typeface="Roboto"/>
                <a:ea typeface="Roboto"/>
                <a:cs typeface="Roboto"/>
              </a:rPr>
              <a:t>fantastic tool for older adults and their caregivers/helpers</a:t>
            </a:r>
            <a:r>
              <a:rPr lang="en-US" sz="1800">
                <a:latin typeface="Roboto"/>
                <a:ea typeface="Roboto"/>
                <a:cs typeface="Roboto"/>
              </a:rPr>
              <a:t>! </a:t>
            </a:r>
            <a:endParaRPr lang="en-US" sz="1800">
              <a:ea typeface="Roboto"/>
              <a:cs typeface="Roboto"/>
            </a:endParaRPr>
          </a:p>
          <a:p>
            <a:r>
              <a:rPr lang="en-US" sz="1800">
                <a:latin typeface="Roboto"/>
                <a:ea typeface="Roboto"/>
                <a:cs typeface="Roboto"/>
              </a:rPr>
              <a:t>“I think the four categories are excellent (“the 4Ms”), and encompass all pertinent areas of importance in terms of what most older people want/need to speak to their physicians about during an appointment. So often the conversation gets off track from the get-go and it is like chasing the wind, and critical concerns often get missed. This booklet would go a long way towards helping seniors organize their thoughts before seeing a provider. I think it would greatly help guide the provider as well.” </a:t>
            </a:r>
            <a:endParaRPr lang="en-US" sz="1800">
              <a:ea typeface="Roboto"/>
              <a:cs typeface="Roboto"/>
            </a:endParaRPr>
          </a:p>
          <a:p>
            <a:r>
              <a:rPr lang="en-US" sz="1800">
                <a:latin typeface="Roboto"/>
                <a:ea typeface="Roboto"/>
                <a:cs typeface="Roboto"/>
              </a:rPr>
              <a:t>“Many seniors do have the knowledge to [go online to get the material], but so many do not nor do they have a younger more tech-savvy helper. I realize computers and technology continue to be the way we get things done, but there are still older adults who are perhaps tech challenged or visually impaired who need things available to them in an alternate format without having to jump through more computer hoops.” </a:t>
            </a:r>
            <a:endParaRPr lang="en-US" sz="1800">
              <a:ea typeface="Roboto"/>
              <a:cs typeface="Roboto"/>
            </a:endParaRPr>
          </a:p>
        </p:txBody>
      </p:sp>
    </p:spTree>
    <p:extLst>
      <p:ext uri="{BB962C8B-B14F-4D97-AF65-F5344CB8AC3E}">
        <p14:creationId xmlns:p14="http://schemas.microsoft.com/office/powerpoint/2010/main" val="2664295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96AC7-728F-C97C-441F-6EEEBF32877A}"/>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Stories — Using the Checklist</a:t>
            </a:r>
            <a:endParaRPr lang="en-US">
              <a:cs typeface="Roboto Medium" panose="02000000000000000000" pitchFamily="2" charset="0"/>
            </a:endParaRPr>
          </a:p>
          <a:p>
            <a:endParaRPr lang="en-US">
              <a:cs typeface="Roboto Medium"/>
            </a:endParaRPr>
          </a:p>
        </p:txBody>
      </p:sp>
      <p:sp>
        <p:nvSpPr>
          <p:cNvPr id="3" name="Content Placeholder 2">
            <a:extLst>
              <a:ext uri="{FF2B5EF4-FFF2-40B4-BE49-F238E27FC236}">
                <a16:creationId xmlns:a16="http://schemas.microsoft.com/office/drawing/2014/main" id="{78319492-9758-4C90-ACC3-342A8D5F85C5}"/>
              </a:ext>
            </a:extLst>
          </p:cNvPr>
          <p:cNvSpPr>
            <a:spLocks noGrp="1"/>
          </p:cNvSpPr>
          <p:nvPr>
            <p:ph idx="1"/>
          </p:nvPr>
        </p:nvSpPr>
        <p:spPr/>
        <p:txBody>
          <a:bodyPr/>
          <a:lstStyle/>
          <a:p>
            <a:endParaRPr lang="en-US"/>
          </a:p>
        </p:txBody>
      </p:sp>
      <p:sp>
        <p:nvSpPr>
          <p:cNvPr id="4" name="Content Placeholder 3">
            <a:extLst>
              <a:ext uri="{FF2B5EF4-FFF2-40B4-BE49-F238E27FC236}">
                <a16:creationId xmlns:a16="http://schemas.microsoft.com/office/drawing/2014/main" id="{6BD26FB4-BD1B-CDA6-B54A-EA331462BD3E}"/>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13355641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C02CA-144B-722E-328E-606D9D9DB9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399AE5-43E0-3F4C-F5EA-F74442EE7704}"/>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From an Older Adult</a:t>
            </a:r>
            <a:endParaRPr lang="en-US">
              <a:cs typeface="Roboto Medium"/>
            </a:endParaRPr>
          </a:p>
        </p:txBody>
      </p:sp>
      <p:sp>
        <p:nvSpPr>
          <p:cNvPr id="3" name="Content Placeholder 2">
            <a:extLst>
              <a:ext uri="{FF2B5EF4-FFF2-40B4-BE49-F238E27FC236}">
                <a16:creationId xmlns:a16="http://schemas.microsoft.com/office/drawing/2014/main" id="{26CF0503-3ECF-50FF-A785-892FA6E418E5}"/>
              </a:ext>
            </a:extLst>
          </p:cNvPr>
          <p:cNvSpPr>
            <a:spLocks noGrp="1"/>
          </p:cNvSpPr>
          <p:nvPr>
            <p:ph idx="1"/>
          </p:nvPr>
        </p:nvSpPr>
        <p:spPr/>
        <p:txBody>
          <a:bodyPr lIns="91440" tIns="45720" rIns="91440" bIns="45720" anchor="t"/>
          <a:lstStyle/>
          <a:p>
            <a:r>
              <a:rPr lang="en-US" sz="1800" dirty="0">
                <a:latin typeface="Roboto"/>
                <a:ea typeface="Roboto"/>
                <a:cs typeface="Roboto"/>
              </a:rPr>
              <a:t>“The brochure was beneficial in helping me formulate my questions in advance of my appointment. In addition, right after [the conversation about My Health Checklist] I called and requested that I have an X-ray on my foot in advance of seeing my doctor. The X-ray revealed that the surgery on my right foot… had not healed correctly, indicating shifting of the screw implants. This is only now being discovered, nine months after surgery, and a corrective surgery is required... I am wearing a boot until then. </a:t>
            </a:r>
          </a:p>
          <a:p>
            <a:r>
              <a:rPr lang="en-US" sz="1800" dirty="0">
                <a:latin typeface="Roboto"/>
                <a:ea typeface="Roboto"/>
                <a:cs typeface="Roboto"/>
              </a:rPr>
              <a:t>“</a:t>
            </a:r>
            <a:r>
              <a:rPr lang="en-US" sz="1800" b="1" dirty="0">
                <a:latin typeface="Roboto"/>
                <a:ea typeface="Roboto"/>
                <a:cs typeface="Roboto"/>
              </a:rPr>
              <a:t>The guide gave me the initiative to request the X-ray because I felt something was not right.</a:t>
            </a:r>
            <a:r>
              <a:rPr lang="en-US" sz="1800" dirty="0">
                <a:latin typeface="Roboto"/>
                <a:ea typeface="Roboto"/>
                <a:cs typeface="Roboto"/>
              </a:rPr>
              <a:t> In addition, I will insist on routine monitoring… </a:t>
            </a:r>
          </a:p>
          <a:p>
            <a:r>
              <a:rPr lang="en-US" sz="1800" dirty="0">
                <a:latin typeface="Roboto"/>
                <a:ea typeface="Roboto"/>
                <a:cs typeface="Roboto"/>
              </a:rPr>
              <a:t>“During my previous visits, my foot was examined but not X-rayed, instead it was suggested I buy expensive shoe inserts to help with swelling and numbness. However, had X-ray monitoring occurred early on, corrective measures outside of repeat surgery might have been an option, and by the way, the inserts, a wasted expense.” </a:t>
            </a:r>
          </a:p>
        </p:txBody>
      </p:sp>
    </p:spTree>
    <p:extLst>
      <p:ext uri="{BB962C8B-B14F-4D97-AF65-F5344CB8AC3E}">
        <p14:creationId xmlns:p14="http://schemas.microsoft.com/office/powerpoint/2010/main" val="1114268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0F7E4BA-C9E3-AC52-7818-CB2650F612B1}"/>
              </a:ext>
            </a:extLst>
          </p:cNvPr>
          <p:cNvSpPr>
            <a:spLocks noGrp="1"/>
          </p:cNvSpPr>
          <p:nvPr>
            <p:ph sz="half" idx="1"/>
          </p:nvPr>
        </p:nvSpPr>
        <p:spPr>
          <a:xfrm>
            <a:off x="530091" y="1825625"/>
            <a:ext cx="5394960" cy="4351338"/>
          </a:xfrm>
        </p:spPr>
        <p:txBody>
          <a:bodyPr>
            <a:normAutofit/>
          </a:bodyPr>
          <a:lstStyle/>
          <a:p>
            <a:r>
              <a:rPr lang="en-US"/>
              <a:t>…Better </a:t>
            </a:r>
            <a:r>
              <a:rPr lang="en-US" b="1"/>
              <a:t>care alignment</a:t>
            </a:r>
          </a:p>
          <a:p>
            <a:r>
              <a:rPr lang="en-US"/>
              <a:t>…Better </a:t>
            </a:r>
            <a:r>
              <a:rPr lang="en-US" b="1"/>
              <a:t>outcomes, high-quality care</a:t>
            </a:r>
          </a:p>
          <a:p>
            <a:r>
              <a:rPr lang="en-US"/>
              <a:t>…</a:t>
            </a:r>
            <a:r>
              <a:rPr lang="en-US" b="1"/>
              <a:t>Trust and relationship building </a:t>
            </a:r>
          </a:p>
          <a:p>
            <a:r>
              <a:rPr lang="en-US"/>
              <a:t>…More </a:t>
            </a:r>
            <a:r>
              <a:rPr lang="en-US" b="1"/>
              <a:t>activated/prepared older adults</a:t>
            </a:r>
          </a:p>
          <a:p>
            <a:r>
              <a:rPr lang="en-US"/>
              <a:t>…Better </a:t>
            </a:r>
            <a:r>
              <a:rPr lang="en-US" b="1"/>
              <a:t>communication/connection between older adults and the health care team</a:t>
            </a:r>
          </a:p>
          <a:p>
            <a:endParaRPr lang="en-US"/>
          </a:p>
        </p:txBody>
      </p:sp>
      <p:pic>
        <p:nvPicPr>
          <p:cNvPr id="2050" name="Picture 2" descr="Don&amp;#39;t Underestimate the Power of Team Alignment in IT Vendor Negotiations -  NPI">
            <a:extLst>
              <a:ext uri="{FF2B5EF4-FFF2-40B4-BE49-F238E27FC236}">
                <a16:creationId xmlns:a16="http://schemas.microsoft.com/office/drawing/2014/main" id="{149DA1DF-E74B-41F9-8F80-9E9C60CBCD5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0" y="1904924"/>
            <a:ext cx="5394960" cy="3048152"/>
          </a:xfrm>
          <a:prstGeom prst="rect">
            <a:avLst/>
          </a:prstGeom>
          <a:solidFill>
            <a:srgbClr val="FFFFFF"/>
          </a:solidFill>
        </p:spPr>
      </p:pic>
      <p:sp>
        <p:nvSpPr>
          <p:cNvPr id="2" name="Title 1">
            <a:extLst>
              <a:ext uri="{FF2B5EF4-FFF2-40B4-BE49-F238E27FC236}">
                <a16:creationId xmlns:a16="http://schemas.microsoft.com/office/drawing/2014/main" id="{A4C487CB-1A7B-4744-A739-1459643851C7}"/>
              </a:ext>
            </a:extLst>
          </p:cNvPr>
          <p:cNvSpPr>
            <a:spLocks noGrp="1"/>
          </p:cNvSpPr>
          <p:nvPr>
            <p:ph type="title"/>
          </p:nvPr>
        </p:nvSpPr>
        <p:spPr>
          <a:xfrm>
            <a:off x="510212" y="576197"/>
            <a:ext cx="11042834" cy="1114491"/>
          </a:xfrm>
        </p:spPr>
        <p:txBody>
          <a:bodyPr anchor="t">
            <a:normAutofit/>
          </a:bodyPr>
          <a:lstStyle/>
          <a:p>
            <a:r>
              <a:rPr lang="en-US" sz="3100" b="1"/>
              <a:t>Prioritizing these conversations around care can lead to...</a:t>
            </a:r>
            <a:br>
              <a:rPr lang="en-US" sz="3100" b="1"/>
            </a:br>
            <a:endParaRPr lang="en-US" sz="3100"/>
          </a:p>
        </p:txBody>
      </p:sp>
    </p:spTree>
    <p:extLst>
      <p:ext uri="{BB962C8B-B14F-4D97-AF65-F5344CB8AC3E}">
        <p14:creationId xmlns:p14="http://schemas.microsoft.com/office/powerpoint/2010/main" val="28713143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AB912-260E-03EB-6084-F0A4BDBE35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4AC878-3677-8F35-7A38-150B4A090C00}"/>
              </a:ext>
            </a:extLst>
          </p:cNvPr>
          <p:cNvSpPr>
            <a:spLocks noGrp="1"/>
          </p:cNvSpPr>
          <p:nvPr>
            <p:ph type="title"/>
          </p:nvPr>
        </p:nvSpPr>
        <p:spPr/>
        <p:txBody>
          <a:bodyPr lIns="91440" tIns="45720" rIns="91440" bIns="45720" anchor="t">
            <a:normAutofit/>
          </a:bodyPr>
          <a:lstStyle/>
          <a:p>
            <a:r>
              <a:rPr lang="en-US" dirty="0">
                <a:latin typeface="Roboto Medium"/>
                <a:ea typeface="Roboto Medium"/>
                <a:cs typeface="Roboto Medium"/>
              </a:rPr>
              <a:t>From an Older Adult</a:t>
            </a:r>
            <a:endParaRPr lang="en-US" dirty="0"/>
          </a:p>
        </p:txBody>
      </p:sp>
      <p:sp>
        <p:nvSpPr>
          <p:cNvPr id="3" name="Content Placeholder 2">
            <a:extLst>
              <a:ext uri="{FF2B5EF4-FFF2-40B4-BE49-F238E27FC236}">
                <a16:creationId xmlns:a16="http://schemas.microsoft.com/office/drawing/2014/main" id="{811DA063-69BE-DE22-713F-B70AE484B8FC}"/>
              </a:ext>
            </a:extLst>
          </p:cNvPr>
          <p:cNvSpPr>
            <a:spLocks noGrp="1"/>
          </p:cNvSpPr>
          <p:nvPr>
            <p:ph idx="1"/>
          </p:nvPr>
        </p:nvSpPr>
        <p:spPr/>
        <p:txBody>
          <a:bodyPr lIns="91440" tIns="45720" rIns="91440" bIns="45720" anchor="t"/>
          <a:lstStyle/>
          <a:p>
            <a:r>
              <a:rPr lang="en-US" sz="1800" dirty="0">
                <a:latin typeface="Roboto"/>
                <a:ea typeface="Roboto"/>
                <a:cs typeface="Roboto"/>
              </a:rPr>
              <a:t> “I am so glad my daughter shared the checklist with me. When I was recently admitted through the ED [emergency department], my nurse said that I was the most prepared patient she ever had. My Health Checklist helped me articulate my meds, needs and preferences. I was so organized that she didn’t believe I was 83!" —Ireland Hawkins</a:t>
            </a:r>
            <a:endParaRPr lang="en-US" dirty="0"/>
          </a:p>
        </p:txBody>
      </p:sp>
    </p:spTree>
    <p:extLst>
      <p:ext uri="{BB962C8B-B14F-4D97-AF65-F5344CB8AC3E}">
        <p14:creationId xmlns:p14="http://schemas.microsoft.com/office/powerpoint/2010/main" val="27075126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D4F87-D011-E2A7-6FE0-B0A465FAB7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D476C2-06D7-E8E5-EA25-AD02FC8893F0}"/>
              </a:ext>
            </a:extLst>
          </p:cNvPr>
          <p:cNvSpPr>
            <a:spLocks noGrp="1"/>
          </p:cNvSpPr>
          <p:nvPr>
            <p:ph type="title"/>
          </p:nvPr>
        </p:nvSpPr>
        <p:spPr/>
        <p:txBody>
          <a:bodyPr lIns="91440" tIns="45720" rIns="91440" bIns="45720" anchor="t">
            <a:normAutofit/>
          </a:bodyPr>
          <a:lstStyle/>
          <a:p>
            <a:r>
              <a:rPr lang="en-US" dirty="0">
                <a:latin typeface="Roboto Medium"/>
                <a:ea typeface="Roboto Medium"/>
                <a:cs typeface="Roboto Medium"/>
              </a:rPr>
              <a:t>From a Clinician-Leader from New Mexico</a:t>
            </a:r>
            <a:endParaRPr lang="en-US" dirty="0">
              <a:cs typeface="Roboto Medium"/>
            </a:endParaRPr>
          </a:p>
        </p:txBody>
      </p:sp>
      <p:sp>
        <p:nvSpPr>
          <p:cNvPr id="3" name="Content Placeholder 2">
            <a:extLst>
              <a:ext uri="{FF2B5EF4-FFF2-40B4-BE49-F238E27FC236}">
                <a16:creationId xmlns:a16="http://schemas.microsoft.com/office/drawing/2014/main" id="{7E9F1D62-91E8-2FA6-07D4-9E30B88E7D4B}"/>
              </a:ext>
            </a:extLst>
          </p:cNvPr>
          <p:cNvSpPr>
            <a:spLocks noGrp="1"/>
          </p:cNvSpPr>
          <p:nvPr>
            <p:ph idx="1"/>
          </p:nvPr>
        </p:nvSpPr>
        <p:spPr>
          <a:xfrm>
            <a:off x="510212" y="1437697"/>
            <a:ext cx="11042834" cy="4351338"/>
          </a:xfrm>
        </p:spPr>
        <p:txBody>
          <a:bodyPr lIns="91440" tIns="45720" rIns="91440" bIns="45720" anchor="t"/>
          <a:lstStyle/>
          <a:p>
            <a:r>
              <a:rPr lang="en-US" sz="1900" dirty="0"/>
              <a:t>“The Care Navigators utilize the My Health Checklist as a resource for our clients [family caregivers]. To build and concretize our processes and services for our clients, we created and continue to build a collection of what we term, ‘Care Navigation session templates.’ Currently, My Health Checklist and The Conversation Project are included in our Care Navigation session template for ‘Communication.’</a:t>
            </a:r>
          </a:p>
          <a:p>
            <a:r>
              <a:rPr lang="en-US" sz="1900" dirty="0"/>
              <a:t>“We discuss the resources with the clients and as a follow up, email the language below and attach pdfs…</a:t>
            </a:r>
          </a:p>
          <a:p>
            <a:r>
              <a:rPr lang="en-US" sz="1900" i="1" dirty="0"/>
              <a:t>“My Health Checklist is a guide designed to help older adults get the most out of their medical appointments. This guide may help your (care recipient) think through all aspects of their health — what’s going well, what could be better, and your questions or concerns. Think of this guide as a tool to have open conversations with your (care recipient) about their care needs and to help them realize that you are here to help.”</a:t>
            </a:r>
            <a:endParaRPr lang="en-US" sz="1900" dirty="0"/>
          </a:p>
        </p:txBody>
      </p:sp>
    </p:spTree>
    <p:extLst>
      <p:ext uri="{BB962C8B-B14F-4D97-AF65-F5344CB8AC3E}">
        <p14:creationId xmlns:p14="http://schemas.microsoft.com/office/powerpoint/2010/main" val="40615035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FAA0A-741A-4159-70E8-61CDA7E206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D14CC4-8686-8772-90E7-A7D5CDA64A19}"/>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From a Caregiver and Nurse</a:t>
            </a:r>
            <a:endParaRPr lang="en-US">
              <a:cs typeface="Roboto Medium"/>
            </a:endParaRPr>
          </a:p>
        </p:txBody>
      </p:sp>
      <p:sp>
        <p:nvSpPr>
          <p:cNvPr id="3" name="Content Placeholder 2">
            <a:extLst>
              <a:ext uri="{FF2B5EF4-FFF2-40B4-BE49-F238E27FC236}">
                <a16:creationId xmlns:a16="http://schemas.microsoft.com/office/drawing/2014/main" id="{A9D3B27C-E360-485A-BD39-99BE8E1B3C01}"/>
              </a:ext>
            </a:extLst>
          </p:cNvPr>
          <p:cNvSpPr>
            <a:spLocks noGrp="1"/>
          </p:cNvSpPr>
          <p:nvPr>
            <p:ph idx="1"/>
          </p:nvPr>
        </p:nvSpPr>
        <p:spPr/>
        <p:txBody>
          <a:bodyPr lIns="91440" tIns="45720" rIns="91440" bIns="45720" anchor="t"/>
          <a:lstStyle/>
          <a:p>
            <a:r>
              <a:rPr lang="en-US" sz="1800" dirty="0">
                <a:latin typeface="Roboto"/>
                <a:ea typeface="Roboto"/>
                <a:cs typeface="Roboto"/>
              </a:rPr>
              <a:t>At Sutter Health, one team member who is a nurse used the checklist with her father. He has some mild cognitive issues and had several recent medical events. It took some prompting to help him understand the purpose of the checklist. </a:t>
            </a:r>
            <a:endParaRPr lang="en-US" dirty="0">
              <a:ea typeface="Roboto" panose="02000000000000000000" pitchFamily="2" charset="0"/>
              <a:cs typeface="Roboto" panose="02000000000000000000" pitchFamily="2" charset="0"/>
            </a:endParaRPr>
          </a:p>
          <a:p>
            <a:r>
              <a:rPr lang="en-US" sz="1800" dirty="0">
                <a:latin typeface="Roboto"/>
                <a:ea typeface="Roboto"/>
                <a:cs typeface="Roboto"/>
              </a:rPr>
              <a:t>At first, when asked what mattered to him in his health care, he said that his main priority is to have a good doctor. She followed up by asking more questions: What does a good doctor look like? What do they help support you with? </a:t>
            </a:r>
            <a:endParaRPr lang="en-US" dirty="0">
              <a:ea typeface="Roboto"/>
              <a:cs typeface="Roboto"/>
            </a:endParaRPr>
          </a:p>
          <a:p>
            <a:r>
              <a:rPr lang="en-US" sz="1800" dirty="0">
                <a:latin typeface="Roboto"/>
                <a:ea typeface="Roboto"/>
                <a:cs typeface="Roboto"/>
              </a:rPr>
              <a:t>The conversation helped her better understand her father’s wishes, and also helped her reflect around how to educate patients about using the checklist.</a:t>
            </a:r>
            <a:endParaRPr lang="en-US" dirty="0">
              <a:ea typeface="Roboto"/>
              <a:cs typeface="Roboto"/>
            </a:endParaRPr>
          </a:p>
        </p:txBody>
      </p:sp>
    </p:spTree>
    <p:extLst>
      <p:ext uri="{BB962C8B-B14F-4D97-AF65-F5344CB8AC3E}">
        <p14:creationId xmlns:p14="http://schemas.microsoft.com/office/powerpoint/2010/main" val="2907698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64D1C-000E-7B81-1C05-4D2452471E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A22FBA-80B3-FC39-63B0-4BBD83865A37}"/>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From a Health Care Professional</a:t>
            </a:r>
            <a:endParaRPr lang="en-US">
              <a:cs typeface="Roboto Medium"/>
            </a:endParaRPr>
          </a:p>
        </p:txBody>
      </p:sp>
      <p:sp>
        <p:nvSpPr>
          <p:cNvPr id="3" name="Content Placeholder 2">
            <a:extLst>
              <a:ext uri="{FF2B5EF4-FFF2-40B4-BE49-F238E27FC236}">
                <a16:creationId xmlns:a16="http://schemas.microsoft.com/office/drawing/2014/main" id="{B4B02807-45E2-9035-8763-C7151E28A0C3}"/>
              </a:ext>
            </a:extLst>
          </p:cNvPr>
          <p:cNvSpPr>
            <a:spLocks noGrp="1"/>
          </p:cNvSpPr>
          <p:nvPr>
            <p:ph idx="1"/>
          </p:nvPr>
        </p:nvSpPr>
        <p:spPr/>
        <p:txBody>
          <a:bodyPr lIns="91440" tIns="45720" rIns="91440" bIns="45720" anchor="t"/>
          <a:lstStyle/>
          <a:p>
            <a:r>
              <a:rPr lang="en-US" sz="1800">
                <a:latin typeface="Roboto"/>
                <a:ea typeface="Roboto"/>
                <a:cs typeface="Roboto"/>
              </a:rPr>
              <a:t>"I am getting requests from various colleagues and direct reports for use with their family members or loved ones. For example, one of my direct reports has a father that has fallen twice in the last week yet was refusing any mobility interventions. I suggested that perhaps the first step would be to understand what matters most to their father, what do they perceive is going well, and what could be better. By engaging in shared decision making, as opposed to simply being directive about what should be done to support mobility, the hope is that the father will feel more empowered."</a:t>
            </a:r>
            <a:endParaRPr lang="en-US" sz="180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5766470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F54CC-BF7B-62D5-9498-2DD8C2A421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A1CC5B-555D-C74F-7139-4E8BA4FC2D0A}"/>
              </a:ext>
            </a:extLst>
          </p:cNvPr>
          <p:cNvSpPr>
            <a:spLocks noGrp="1"/>
          </p:cNvSpPr>
          <p:nvPr>
            <p:ph type="title"/>
          </p:nvPr>
        </p:nvSpPr>
        <p:spPr/>
        <p:txBody>
          <a:bodyPr lIns="91440" tIns="45720" rIns="91440" bIns="45720" anchor="t">
            <a:normAutofit/>
          </a:bodyPr>
          <a:lstStyle/>
          <a:p>
            <a:r>
              <a:rPr lang="en-US" dirty="0">
                <a:latin typeface="Roboto Medium"/>
                <a:ea typeface="Roboto Medium"/>
                <a:cs typeface="Roboto Medium"/>
              </a:rPr>
              <a:t>Acknowledgements</a:t>
            </a:r>
            <a:endParaRPr lang="en-US" dirty="0">
              <a:highlight>
                <a:srgbClr val="FFFF00"/>
              </a:highlight>
            </a:endParaRPr>
          </a:p>
        </p:txBody>
      </p:sp>
      <p:sp>
        <p:nvSpPr>
          <p:cNvPr id="3" name="Content Placeholder 2">
            <a:extLst>
              <a:ext uri="{FF2B5EF4-FFF2-40B4-BE49-F238E27FC236}">
                <a16:creationId xmlns:a16="http://schemas.microsoft.com/office/drawing/2014/main" id="{52391F77-8A83-2307-D15A-FFF00082B1FF}"/>
              </a:ext>
            </a:extLst>
          </p:cNvPr>
          <p:cNvSpPr>
            <a:spLocks noGrp="1"/>
          </p:cNvSpPr>
          <p:nvPr>
            <p:ph idx="1"/>
          </p:nvPr>
        </p:nvSpPr>
        <p:spPr/>
        <p:txBody>
          <a:bodyPr lIns="91440" tIns="45720" rIns="91440" bIns="45720" anchor="t"/>
          <a:lstStyle/>
          <a:p>
            <a:r>
              <a:rPr lang="en-GB" dirty="0"/>
              <a:t>Thank you to the older adults, family and caregivers, health care team members, and </a:t>
            </a:r>
            <a:r>
              <a:rPr lang="en-GB" dirty="0" err="1"/>
              <a:t>age-friendly</a:t>
            </a:r>
            <a:r>
              <a:rPr lang="en-GB" dirty="0"/>
              <a:t> experts who have engaged in this work. </a:t>
            </a:r>
            <a:endParaRPr lang="en-US" dirty="0"/>
          </a:p>
          <a:p>
            <a:r>
              <a:rPr lang="en-GB" dirty="0"/>
              <a:t>Thank you to AARP for supporting this work to support the use of My Health Checklist.</a:t>
            </a:r>
            <a:endParaRPr lang="en-US" dirty="0"/>
          </a:p>
          <a:p>
            <a:r>
              <a:rPr lang="en-GB" dirty="0"/>
              <a:t>The development of My Health Checklist was made possible by The John A. Hartford Foundation, a private, nonpartisan, national philanthropy dedicated to improving the care of older adults. For more information, visit </a:t>
            </a:r>
            <a:r>
              <a:rPr lang="en-US" u="sng" dirty="0">
                <a:hlinkClick r:id="rId2"/>
              </a:rPr>
              <a:t>www.johnahartford.org</a:t>
            </a:r>
            <a:r>
              <a:rPr lang="en-GB" dirty="0"/>
              <a:t>.</a:t>
            </a:r>
            <a:endParaRPr lang="en-US" dirty="0"/>
          </a:p>
        </p:txBody>
      </p:sp>
    </p:spTree>
    <p:extLst>
      <p:ext uri="{BB962C8B-B14F-4D97-AF65-F5344CB8AC3E}">
        <p14:creationId xmlns:p14="http://schemas.microsoft.com/office/powerpoint/2010/main" val="41701848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8C0D8-E7CD-76CB-B3E9-3D7B66B69C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1D6A5D-5B0C-C722-8D6F-5A7ED4152592}"/>
              </a:ext>
            </a:extLst>
          </p:cNvPr>
          <p:cNvSpPr>
            <a:spLocks noGrp="1"/>
          </p:cNvSpPr>
          <p:nvPr>
            <p:ph type="title"/>
          </p:nvPr>
        </p:nvSpPr>
        <p:spPr/>
        <p:txBody>
          <a:bodyPr lIns="91440" tIns="45720" rIns="91440" bIns="45720" anchor="t">
            <a:normAutofit/>
          </a:bodyPr>
          <a:lstStyle/>
          <a:p>
            <a:r>
              <a:rPr lang="en-US" dirty="0">
                <a:latin typeface="Roboto Medium"/>
                <a:ea typeface="Roboto Medium"/>
                <a:cs typeface="Roboto Medium"/>
              </a:rPr>
              <a:t>Acknowledgements</a:t>
            </a:r>
            <a:endParaRPr lang="en-US" dirty="0">
              <a:highlight>
                <a:srgbClr val="FFFF00"/>
              </a:highlight>
            </a:endParaRPr>
          </a:p>
        </p:txBody>
      </p:sp>
      <p:sp>
        <p:nvSpPr>
          <p:cNvPr id="3" name="Content Placeholder 2">
            <a:extLst>
              <a:ext uri="{FF2B5EF4-FFF2-40B4-BE49-F238E27FC236}">
                <a16:creationId xmlns:a16="http://schemas.microsoft.com/office/drawing/2014/main" id="{4AF2335E-BC38-CB7F-0738-A6C3A8C1DB54}"/>
              </a:ext>
            </a:extLst>
          </p:cNvPr>
          <p:cNvSpPr>
            <a:spLocks noGrp="1"/>
          </p:cNvSpPr>
          <p:nvPr>
            <p:ph idx="1"/>
          </p:nvPr>
        </p:nvSpPr>
        <p:spPr>
          <a:xfrm>
            <a:off x="510212" y="1470901"/>
            <a:ext cx="11042834" cy="4351338"/>
          </a:xfrm>
        </p:spPr>
        <p:txBody>
          <a:bodyPr lIns="91440" tIns="45720" rIns="91440" bIns="45720" anchor="t"/>
          <a:lstStyle/>
          <a:p>
            <a:r>
              <a:rPr lang="en-US" sz="2000" dirty="0">
                <a:latin typeface="Roboto"/>
                <a:ea typeface="Roboto"/>
                <a:cs typeface="Roboto"/>
              </a:rPr>
              <a:t>The advice and stories in this resource have been gathered from the work of IHI and Age-Friendly Health Systems in partnership with the following organizations leading the way to learn from the use of My Health Checklist: Atlantic Health Systems, Bayhealth: Sussex Campus and Kent Campus, Case Western University, Erie County Medical Center, HealthPartners: Hudson Hospital and Clinic, JPS Health Network, The Peter Lamy Center on Drug Therapy and Aging at University of Maryland School of Pharmacy, Medstar Health, Parkview Health, Sarasota Memorial Health Care System, Sutter Health, Mann Grandstaff Veterans Affair Medical Center (VAMC), West Tennessee Healthcare: Bolivar Hospital, Yale New Haven Health: Bridgeport Hospital and Milford Campuses.</a:t>
            </a:r>
          </a:p>
          <a:p>
            <a:r>
              <a:rPr lang="en-GB" sz="2000" dirty="0">
                <a:latin typeface="Roboto"/>
                <a:ea typeface="Roboto"/>
                <a:cs typeface="Roboto"/>
              </a:rPr>
              <a:t>Learn more about My Health Checklist and Age-Friendly Health Systems at </a:t>
            </a:r>
            <a:r>
              <a:rPr lang="en-US" sz="2000" u="sng" dirty="0">
                <a:latin typeface="Roboto"/>
                <a:ea typeface="Roboto"/>
                <a:cs typeface="Roboto"/>
                <a:hlinkClick r:id="rId2"/>
              </a:rPr>
              <a:t>ihi.org/AgeFriendly</a:t>
            </a:r>
            <a:r>
              <a:rPr lang="en-GB" sz="2000" dirty="0">
                <a:latin typeface="Roboto"/>
                <a:ea typeface="Roboto"/>
                <a:cs typeface="Roboto"/>
              </a:rPr>
              <a:t>.</a:t>
            </a:r>
            <a:endParaRPr lang="en-US" sz="2000" dirty="0">
              <a:latin typeface="Roboto"/>
              <a:ea typeface="Roboto"/>
              <a:cs typeface="Roboto"/>
            </a:endParaRPr>
          </a:p>
        </p:txBody>
      </p:sp>
    </p:spTree>
    <p:extLst>
      <p:ext uri="{BB962C8B-B14F-4D97-AF65-F5344CB8AC3E}">
        <p14:creationId xmlns:p14="http://schemas.microsoft.com/office/powerpoint/2010/main" val="770597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09BC1-54F1-F752-CB40-B44666B419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08DFB5-C2A9-6396-055B-491FB7086BA2}"/>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A Conversation Starter</a:t>
            </a:r>
            <a:endParaRPr lang="en-US">
              <a:cs typeface="Roboto Medium"/>
            </a:endParaRPr>
          </a:p>
        </p:txBody>
      </p:sp>
      <p:sp>
        <p:nvSpPr>
          <p:cNvPr id="3" name="Content Placeholder 2">
            <a:extLst>
              <a:ext uri="{FF2B5EF4-FFF2-40B4-BE49-F238E27FC236}">
                <a16:creationId xmlns:a16="http://schemas.microsoft.com/office/drawing/2014/main" id="{8E5B7A47-DF33-E825-2754-4F2C59176DB1}"/>
              </a:ext>
            </a:extLst>
          </p:cNvPr>
          <p:cNvSpPr>
            <a:spLocks noGrp="1"/>
          </p:cNvSpPr>
          <p:nvPr>
            <p:ph idx="1"/>
          </p:nvPr>
        </p:nvSpPr>
        <p:spPr/>
        <p:txBody>
          <a:bodyPr lIns="91440" tIns="45720" rIns="91440" bIns="45720" anchor="t"/>
          <a:lstStyle/>
          <a:p>
            <a:r>
              <a:rPr lang="en-US" dirty="0">
                <a:latin typeface="Roboto"/>
                <a:ea typeface="Roboto"/>
                <a:cs typeface="Roboto"/>
              </a:rPr>
              <a:t>My Health Checklist is designed to help older adults get the most out of their medical appointments. It helps older adults think through all aspects of their health — what’s going well, what could be better, and their questions or concerns. It then helps them prioritize their top questions about what matters most to them.</a:t>
            </a:r>
          </a:p>
          <a:p>
            <a:r>
              <a:rPr lang="en-US" dirty="0">
                <a:latin typeface="Roboto"/>
                <a:ea typeface="Roboto"/>
                <a:cs typeface="Roboto"/>
              </a:rPr>
              <a:t>The checklist doesn’t go into detail about specific health conditions or health care treatments. Use the checklist as a conversation starter to identify the top priorities.</a:t>
            </a:r>
          </a:p>
          <a:p>
            <a:r>
              <a:rPr lang="en-US" dirty="0">
                <a:latin typeface="Roboto"/>
                <a:ea typeface="Roboto"/>
                <a:cs typeface="Roboto"/>
              </a:rPr>
              <a:t>Bring your experience and expertise to the conversation. Keep the person being cared for at the center.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40576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D179E-29E6-51EC-4A4C-712BCFD25C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0CBA31-6902-B118-D46A-9B7C53C7D598}"/>
              </a:ext>
            </a:extLst>
          </p:cNvPr>
          <p:cNvSpPr>
            <a:spLocks noGrp="1"/>
          </p:cNvSpPr>
          <p:nvPr>
            <p:ph type="title"/>
          </p:nvPr>
        </p:nvSpPr>
        <p:spPr/>
        <p:txBody>
          <a:bodyPr lIns="91440" tIns="45720" rIns="91440" bIns="45720" anchor="t">
            <a:normAutofit/>
          </a:bodyPr>
          <a:lstStyle/>
          <a:p>
            <a:r>
              <a:rPr lang="en-US" dirty="0">
                <a:latin typeface="Roboto Medium"/>
                <a:ea typeface="Roboto Medium"/>
                <a:cs typeface="Roboto Medium"/>
              </a:rPr>
              <a:t>Printing the Checklist</a:t>
            </a:r>
            <a:endParaRPr lang="en-US" dirty="0"/>
          </a:p>
        </p:txBody>
      </p:sp>
      <p:sp>
        <p:nvSpPr>
          <p:cNvPr id="3" name="Content Placeholder 2">
            <a:extLst>
              <a:ext uri="{FF2B5EF4-FFF2-40B4-BE49-F238E27FC236}">
                <a16:creationId xmlns:a16="http://schemas.microsoft.com/office/drawing/2014/main" id="{95276F1A-7F34-BC52-7435-D33B3EBE5D05}"/>
              </a:ext>
            </a:extLst>
          </p:cNvPr>
          <p:cNvSpPr>
            <a:spLocks noGrp="1"/>
          </p:cNvSpPr>
          <p:nvPr>
            <p:ph idx="1"/>
          </p:nvPr>
        </p:nvSpPr>
        <p:spPr/>
        <p:txBody>
          <a:bodyPr/>
          <a:lstStyle/>
          <a:p>
            <a:endParaRPr lang="en-US"/>
          </a:p>
        </p:txBody>
      </p:sp>
      <p:sp>
        <p:nvSpPr>
          <p:cNvPr id="4" name="Content Placeholder 3">
            <a:extLst>
              <a:ext uri="{FF2B5EF4-FFF2-40B4-BE49-F238E27FC236}">
                <a16:creationId xmlns:a16="http://schemas.microsoft.com/office/drawing/2014/main" id="{94A3A2DC-193F-C2BC-DB5C-778322BCB695}"/>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1979902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F5B44-83DA-985E-C9C1-AACA4E3FA0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E22E96-5E3C-B365-2B69-D676F09F9228}"/>
              </a:ext>
            </a:extLst>
          </p:cNvPr>
          <p:cNvSpPr>
            <a:spLocks noGrp="1"/>
          </p:cNvSpPr>
          <p:nvPr>
            <p:ph type="title"/>
          </p:nvPr>
        </p:nvSpPr>
        <p:spPr/>
        <p:txBody>
          <a:bodyPr lIns="91440" tIns="45720" rIns="91440" bIns="45720" anchor="t">
            <a:normAutofit/>
          </a:bodyPr>
          <a:lstStyle/>
          <a:p>
            <a:r>
              <a:rPr lang="en-US" dirty="0">
                <a:latin typeface="Roboto Medium"/>
                <a:ea typeface="Roboto Medium"/>
                <a:cs typeface="Roboto Medium"/>
              </a:rPr>
              <a:t>Ways to Print the Checklist</a:t>
            </a:r>
            <a:endParaRPr lang="en-US" dirty="0"/>
          </a:p>
        </p:txBody>
      </p:sp>
      <p:sp>
        <p:nvSpPr>
          <p:cNvPr id="3" name="Content Placeholder 2">
            <a:extLst>
              <a:ext uri="{FF2B5EF4-FFF2-40B4-BE49-F238E27FC236}">
                <a16:creationId xmlns:a16="http://schemas.microsoft.com/office/drawing/2014/main" id="{1632D262-CE06-451C-6406-3EFC6E7612AA}"/>
              </a:ext>
            </a:extLst>
          </p:cNvPr>
          <p:cNvSpPr>
            <a:spLocks noGrp="1"/>
          </p:cNvSpPr>
          <p:nvPr>
            <p:ph idx="1"/>
          </p:nvPr>
        </p:nvSpPr>
        <p:spPr>
          <a:xfrm>
            <a:off x="510212" y="1825625"/>
            <a:ext cx="7445746" cy="4351338"/>
          </a:xfrm>
        </p:spPr>
        <p:txBody>
          <a:bodyPr lIns="91440" tIns="45720" rIns="91440" bIns="45720" anchor="t"/>
          <a:lstStyle/>
          <a:p>
            <a:pPr marL="342900" indent="-342900">
              <a:buChar char="•"/>
            </a:pPr>
            <a:r>
              <a:rPr lang="en-US" dirty="0">
                <a:latin typeface="Roboto"/>
                <a:ea typeface="Roboto"/>
                <a:cs typeface="Roboto"/>
              </a:rPr>
              <a:t>Print the PDF on any printer on 8.5” x 11” paper</a:t>
            </a:r>
            <a:endParaRPr lang="en-US" dirty="0">
              <a:ea typeface="Roboto" panose="02000000000000000000" pitchFamily="2" charset="0"/>
              <a:cs typeface="Roboto" panose="02000000000000000000" pitchFamily="2" charset="0"/>
            </a:endParaRPr>
          </a:p>
          <a:p>
            <a:pPr marL="1028700" lvl="1" indent="-342900">
              <a:buFont typeface="Courier New" panose="020B0604020202020204" pitchFamily="34" charset="0"/>
              <a:buChar char="o"/>
            </a:pPr>
            <a:r>
              <a:rPr lang="en-US" dirty="0">
                <a:latin typeface="Roboto"/>
                <a:ea typeface="Roboto"/>
                <a:cs typeface="Roboto"/>
              </a:rPr>
              <a:t>To make the font larger: on a Mac computer, press print and click on “Scale to Fit”; or on a Windows computer, press print and click on “Fit”</a:t>
            </a:r>
          </a:p>
          <a:p>
            <a:pPr marL="1028700" lvl="1" indent="-342900">
              <a:buFont typeface="Courier New" panose="020B0604020202020204" pitchFamily="34" charset="0"/>
              <a:buChar char="o"/>
            </a:pPr>
            <a:r>
              <a:rPr lang="en-US" dirty="0">
                <a:latin typeface="Roboto"/>
                <a:ea typeface="Roboto"/>
                <a:cs typeface="Roboto"/>
              </a:rPr>
              <a:t>Then, for a booklet, find the option for "pages per sheet" or "multiple pages" and choose two pages per sheet. After printing, fold the papers in half.</a:t>
            </a:r>
          </a:p>
          <a:p>
            <a:pPr marL="342900" indent="-342900">
              <a:buChar char="•"/>
            </a:pPr>
            <a:r>
              <a:rPr lang="en-US" dirty="0">
                <a:latin typeface="Roboto"/>
                <a:ea typeface="Roboto"/>
                <a:cs typeface="Roboto"/>
              </a:rPr>
              <a:t>Bring the PDF to your local printer (e.g., FedEx, Staples). We recommend these booklet specifications:</a:t>
            </a:r>
            <a:endParaRPr lang="en-US" dirty="0">
              <a:ea typeface="Roboto" panose="02000000000000000000" pitchFamily="2" charset="0"/>
              <a:cs typeface="Roboto" panose="02000000000000000000" pitchFamily="2" charset="0"/>
            </a:endParaRPr>
          </a:p>
          <a:p>
            <a:pPr marL="1028700" lvl="1" indent="-342900">
              <a:buFont typeface="Courier New" panose="020B0604020202020204" pitchFamily="34" charset="0"/>
              <a:buChar char="o"/>
            </a:pPr>
            <a:r>
              <a:rPr lang="en-US" dirty="0">
                <a:latin typeface="Roboto"/>
                <a:ea typeface="Roboto"/>
                <a:cs typeface="Roboto"/>
              </a:rPr>
              <a:t>5.5” x 8.5” saddle stitched; full duplex; 100 </a:t>
            </a:r>
            <a:r>
              <a:rPr lang="en-US" dirty="0" err="1">
                <a:latin typeface="Roboto"/>
                <a:ea typeface="Roboto"/>
                <a:cs typeface="Roboto"/>
              </a:rPr>
              <a:t>lb</a:t>
            </a:r>
            <a:r>
              <a:rPr lang="en-US" dirty="0">
                <a:latin typeface="Roboto"/>
                <a:ea typeface="Roboto"/>
                <a:cs typeface="Roboto"/>
              </a:rPr>
              <a:t> card stock covers; 24 </a:t>
            </a:r>
            <a:r>
              <a:rPr lang="en-US" dirty="0" err="1">
                <a:latin typeface="Roboto"/>
                <a:ea typeface="Roboto"/>
                <a:cs typeface="Roboto"/>
              </a:rPr>
              <a:t>lb</a:t>
            </a:r>
            <a:r>
              <a:rPr lang="en-US" dirty="0">
                <a:latin typeface="Roboto"/>
                <a:ea typeface="Roboto"/>
                <a:cs typeface="Roboto"/>
              </a:rPr>
              <a:t> paper inside</a:t>
            </a:r>
            <a:endParaRPr lang="en-US" dirty="0">
              <a:ea typeface="Roboto"/>
              <a:cs typeface="Roboto"/>
            </a:endParaRPr>
          </a:p>
          <a:p>
            <a:pPr marL="342900" indent="-342900">
              <a:buChar char="•"/>
            </a:pPr>
            <a:r>
              <a:rPr lang="en-US" dirty="0">
                <a:latin typeface="Roboto"/>
                <a:ea typeface="Roboto"/>
                <a:cs typeface="Roboto"/>
                <a:hlinkClick r:id="rId2"/>
              </a:rPr>
              <a:t>Order professionally printed copies</a:t>
            </a:r>
            <a:r>
              <a:rPr lang="en-US" dirty="0">
                <a:latin typeface="Roboto"/>
                <a:ea typeface="Roboto"/>
                <a:cs typeface="Roboto"/>
              </a:rPr>
              <a:t> via our online store</a:t>
            </a:r>
            <a:endParaRPr lang="en-US" dirty="0">
              <a:ea typeface="Roboto" panose="02000000000000000000" pitchFamily="2" charset="0"/>
              <a:cs typeface="Roboto" panose="02000000000000000000" pitchFamily="2" charset="0"/>
            </a:endParaRPr>
          </a:p>
          <a:p>
            <a:pPr marL="342900" indent="-342900">
              <a:buChar char="•"/>
            </a:pPr>
            <a:endParaRPr lang="en-US" dirty="0">
              <a:ea typeface="Roboto"/>
              <a:cs typeface="Roboto"/>
            </a:endParaRPr>
          </a:p>
          <a:p>
            <a:pPr marL="342900" indent="-342900">
              <a:buChar char="•"/>
            </a:pPr>
            <a:endParaRPr lang="en-US" dirty="0">
              <a:highlight>
                <a:srgbClr val="FFFF00"/>
              </a:highlight>
              <a:ea typeface="Roboto"/>
              <a:cs typeface="Roboto"/>
            </a:endParaRPr>
          </a:p>
        </p:txBody>
      </p:sp>
      <p:pic>
        <p:nvPicPr>
          <p:cNvPr id="4" name="Picture 3" descr="A couple of health checklist papers&#10;&#10;Description automatically generated">
            <a:extLst>
              <a:ext uri="{FF2B5EF4-FFF2-40B4-BE49-F238E27FC236}">
                <a16:creationId xmlns:a16="http://schemas.microsoft.com/office/drawing/2014/main" id="{382FA79B-CAA0-7FF2-C0AA-682F28D3CBC5}"/>
              </a:ext>
            </a:extLst>
          </p:cNvPr>
          <p:cNvPicPr>
            <a:picLocks noChangeAspect="1"/>
          </p:cNvPicPr>
          <p:nvPr/>
        </p:nvPicPr>
        <p:blipFill>
          <a:blip r:embed="rId3"/>
          <a:stretch>
            <a:fillRect/>
          </a:stretch>
        </p:blipFill>
        <p:spPr>
          <a:xfrm>
            <a:off x="8266727" y="183867"/>
            <a:ext cx="3449171" cy="3852023"/>
          </a:xfrm>
          <a:prstGeom prst="rect">
            <a:avLst/>
          </a:prstGeom>
        </p:spPr>
      </p:pic>
      <p:sp>
        <p:nvSpPr>
          <p:cNvPr id="7" name="TextBox 6">
            <a:extLst>
              <a:ext uri="{FF2B5EF4-FFF2-40B4-BE49-F238E27FC236}">
                <a16:creationId xmlns:a16="http://schemas.microsoft.com/office/drawing/2014/main" id="{2F6508FE-9272-2430-510B-14DB9199E6AD}"/>
              </a:ext>
            </a:extLst>
          </p:cNvPr>
          <p:cNvSpPr txBox="1"/>
          <p:nvPr/>
        </p:nvSpPr>
        <p:spPr>
          <a:xfrm>
            <a:off x="8229515" y="4084395"/>
            <a:ext cx="3735237" cy="2462213"/>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solidFill>
                  <a:schemeClr val="tx2"/>
                </a:solidFill>
              </a:rPr>
              <a:t>The team at Hudson found it helpful to print the checklist as a booklet (left), which they said made it compact and easy to carry. You can also print in a larger size (right).</a:t>
            </a:r>
            <a:endParaRPr lang="en-US" sz="2200" dirty="0">
              <a:solidFill>
                <a:schemeClr val="tx2"/>
              </a:solidFill>
              <a:ea typeface="Roboto"/>
              <a:cs typeface="Roboto"/>
            </a:endParaRPr>
          </a:p>
        </p:txBody>
      </p:sp>
    </p:spTree>
    <p:extLst>
      <p:ext uri="{BB962C8B-B14F-4D97-AF65-F5344CB8AC3E}">
        <p14:creationId xmlns:p14="http://schemas.microsoft.com/office/powerpoint/2010/main" val="3168392446"/>
      </p:ext>
    </p:extLst>
  </p:cSld>
  <p:clrMapOvr>
    <a:masterClrMapping/>
  </p:clrMapOvr>
</p:sld>
</file>

<file path=ppt/theme/theme1.xml><?xml version="1.0" encoding="utf-8"?>
<a:theme xmlns:a="http://schemas.openxmlformats.org/drawingml/2006/main" name="Office Theme">
  <a:themeElements>
    <a:clrScheme name="IHI Colors 1">
      <a:dk1>
        <a:srgbClr val="455560"/>
      </a:dk1>
      <a:lt1>
        <a:srgbClr val="FFFFFF"/>
      </a:lt1>
      <a:dk2>
        <a:srgbClr val="009FC3"/>
      </a:dk2>
      <a:lt2>
        <a:srgbClr val="FFFFFF"/>
      </a:lt2>
      <a:accent1>
        <a:srgbClr val="009FC3"/>
      </a:accent1>
      <a:accent2>
        <a:srgbClr val="6F8798"/>
      </a:accent2>
      <a:accent3>
        <a:srgbClr val="FF4D00"/>
      </a:accent3>
      <a:accent4>
        <a:srgbClr val="F6E70F"/>
      </a:accent4>
      <a:accent5>
        <a:srgbClr val="D6F8FF"/>
      </a:accent5>
      <a:accent6>
        <a:srgbClr val="A5A5A5"/>
      </a:accent6>
      <a:hlink>
        <a:srgbClr val="11D4FF"/>
      </a:hlink>
      <a:folHlink>
        <a:srgbClr val="A5A5A5"/>
      </a:folHlink>
    </a:clrScheme>
    <a:fontScheme name="IHI Roboto Font">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HI PPT Template 16x9 Widescreen-2" id="{530434B6-3A91-43D7-A784-5BC3C1351EAF}" vid="{75FEE9CD-700C-45A3-97D3-7A0755CBF2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e199e7d1-6e79-497e-ba8e-f1af98673971">
      <Terms xmlns="http://schemas.microsoft.com/office/infopath/2007/PartnerControls"/>
    </lcf76f155ced4ddcb4097134ff3c332f>
    <_ip_UnifiedCompliancePolicyProperties xmlns="http://schemas.microsoft.com/sharepoint/v3" xsi:nil="true"/>
    <TaxCatchAll xmlns="d0f7cc75-9e56-436c-8828-e6ad7336cbf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567D2E5533AFB458D76369280E50886" ma:contentTypeVersion="21" ma:contentTypeDescription="Create a new document." ma:contentTypeScope="" ma:versionID="d535ad1a9d4b6e99f3fe9b262af4eeb7">
  <xsd:schema xmlns:xsd="http://www.w3.org/2001/XMLSchema" xmlns:xs="http://www.w3.org/2001/XMLSchema" xmlns:p="http://schemas.microsoft.com/office/2006/metadata/properties" xmlns:ns1="http://schemas.microsoft.com/sharepoint/v3" xmlns:ns2="e199e7d1-6e79-497e-ba8e-f1af98673971" xmlns:ns3="d0f7cc75-9e56-436c-8828-e6ad7336cbfc" targetNamespace="http://schemas.microsoft.com/office/2006/metadata/properties" ma:root="true" ma:fieldsID="a49cc815c9a26e97ed03db9e3ef7edb4" ns1:_="" ns2:_="" ns3:_="">
    <xsd:import namespace="http://schemas.microsoft.com/sharepoint/v3"/>
    <xsd:import namespace="e199e7d1-6e79-497e-ba8e-f1af98673971"/>
    <xsd:import namespace="d0f7cc75-9e56-436c-8828-e6ad7336cbfc"/>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99e7d1-6e79-497e-ba8e-f1af986739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b42dca9-b6c9-4f7f-8b4a-82ce744a28f3"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0f7cc75-9e56-436c-8828-e6ad7336cbf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4b45484b-4e1b-4092-b3d8-5e2b818d90ec}" ma:internalName="TaxCatchAll" ma:showField="CatchAllData" ma:web="d0f7cc75-9e56-436c-8828-e6ad7336cb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410C56-7D36-435B-8B6A-A28FCA522CD0}">
  <ds:schemaRefs>
    <ds:schemaRef ds:uri="http://schemas.microsoft.com/office/2006/metadata/properties"/>
    <ds:schemaRef ds:uri="http://schemas.microsoft.com/office/2006/documentManagement/types"/>
    <ds:schemaRef ds:uri="http://purl.org/dc/dcmitype/"/>
    <ds:schemaRef ds:uri="http://schemas.microsoft.com/office/infopath/2007/PartnerControls"/>
    <ds:schemaRef ds:uri="http://schemas.microsoft.com/sharepoint/v3"/>
    <ds:schemaRef ds:uri="http://schemas.openxmlformats.org/package/2006/metadata/core-properties"/>
    <ds:schemaRef ds:uri="http://purl.org/dc/terms/"/>
    <ds:schemaRef ds:uri="http://www.w3.org/XML/1998/namespace"/>
    <ds:schemaRef ds:uri="d0f7cc75-9e56-436c-8828-e6ad7336cbfc"/>
    <ds:schemaRef ds:uri="e199e7d1-6e79-497e-ba8e-f1af98673971"/>
    <ds:schemaRef ds:uri="http://purl.org/dc/elements/1.1/"/>
  </ds:schemaRefs>
</ds:datastoreItem>
</file>

<file path=customXml/itemProps2.xml><?xml version="1.0" encoding="utf-8"?>
<ds:datastoreItem xmlns:ds="http://schemas.openxmlformats.org/officeDocument/2006/customXml" ds:itemID="{9D709301-D8D2-4EAA-9399-F18CAD1BE8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199e7d1-6e79-497e-ba8e-f1af98673971"/>
    <ds:schemaRef ds:uri="d0f7cc75-9e56-436c-8828-e6ad7336cb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F7D0F5-F7EC-4D09-96A6-667540E76834}">
  <ds:schemaRefs>
    <ds:schemaRef ds:uri="http://schemas.microsoft.com/sharepoint/v3/contenttype/forms"/>
  </ds:schemaRefs>
</ds:datastoreItem>
</file>

<file path=docMetadata/LabelInfo.xml><?xml version="1.0" encoding="utf-8"?>
<clbl:labelList xmlns:clbl="http://schemas.microsoft.com/office/2020/mipLabelMetadata">
  <clbl:label id="{3283f42d-6e26-476c-a50c-c9ec7a59d4b3}" enabled="1" method="Privileged" siteId="{ae635716-f192-4ebc-a7c0-71136d785df2}" removed="0"/>
</clbl:labelList>
</file>

<file path=docProps/app.xml><?xml version="1.0" encoding="utf-8"?>
<Properties xmlns="http://schemas.openxmlformats.org/officeDocument/2006/extended-properties" xmlns:vt="http://schemas.openxmlformats.org/officeDocument/2006/docPropsVTypes">
  <Template>office theme</Template>
  <TotalTime>1278</TotalTime>
  <Words>7149</Words>
  <Application>Microsoft Office PowerPoint</Application>
  <PresentationFormat>Widescreen</PresentationFormat>
  <Paragraphs>424</Paragraphs>
  <Slides>65</Slides>
  <Notes>22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65</vt:i4>
      </vt:variant>
    </vt:vector>
  </HeadingPairs>
  <TitlesOfParts>
    <vt:vector size="77" baseType="lpstr">
      <vt:lpstr>Aptos</vt:lpstr>
      <vt:lpstr>Arial</vt:lpstr>
      <vt:lpstr>Arial,Sans-Serif</vt:lpstr>
      <vt:lpstr>Calibri</vt:lpstr>
      <vt:lpstr>Century Gothic</vt:lpstr>
      <vt:lpstr>Courier New</vt:lpstr>
      <vt:lpstr>Posterama Text SemiBold</vt:lpstr>
      <vt:lpstr>Roboto</vt:lpstr>
      <vt:lpstr>Roboto Medium</vt:lpstr>
      <vt:lpstr>Segoe UI</vt:lpstr>
      <vt:lpstr>Symbol</vt:lpstr>
      <vt:lpstr>Office Theme</vt:lpstr>
      <vt:lpstr>How to Get Started with My Health Checklist</vt:lpstr>
      <vt:lpstr>What's in Here</vt:lpstr>
      <vt:lpstr>About These Slides</vt:lpstr>
      <vt:lpstr>Why It Matters</vt:lpstr>
      <vt:lpstr>What staff and older adults want</vt:lpstr>
      <vt:lpstr>Prioritizing these conversations around care can lead to... </vt:lpstr>
      <vt:lpstr>A Conversation Starter</vt:lpstr>
      <vt:lpstr>Printing the Checklist</vt:lpstr>
      <vt:lpstr>Ways to Print the Checklist</vt:lpstr>
      <vt:lpstr>Printing the Checklist – Funding Ideas</vt:lpstr>
      <vt:lpstr>Share the Checklist with the Community</vt:lpstr>
      <vt:lpstr>Partner with the Community</vt:lpstr>
      <vt:lpstr>Ways to Partner with the Community</vt:lpstr>
      <vt:lpstr>Ideas</vt:lpstr>
      <vt:lpstr>Community Partnership Perspective</vt:lpstr>
      <vt:lpstr>Other Resources</vt:lpstr>
      <vt:lpstr>PowerPoint Presentation</vt:lpstr>
      <vt:lpstr>Other Resources</vt:lpstr>
      <vt:lpstr>Core Principles (from Conversation Ready )</vt:lpstr>
      <vt:lpstr>Core Principles</vt:lpstr>
      <vt:lpstr>Core Principles</vt:lpstr>
      <vt:lpstr>Exemplify</vt:lpstr>
      <vt:lpstr>Connect</vt:lpstr>
      <vt:lpstr>Engage</vt:lpstr>
      <vt:lpstr>Steward</vt:lpstr>
      <vt:lpstr>Respect</vt:lpstr>
      <vt:lpstr>Preparing for Conversations about Completed Checklists</vt:lpstr>
      <vt:lpstr>Get Ready</vt:lpstr>
      <vt:lpstr>Get Ready: Three Steps to Build Trust</vt:lpstr>
      <vt:lpstr>Start with Asking and Listening</vt:lpstr>
      <vt:lpstr>Start with Asking and Listening</vt:lpstr>
      <vt:lpstr>You Don’t Need to Have All the Answers</vt:lpstr>
      <vt:lpstr>Next, Reflect</vt:lpstr>
      <vt:lpstr>Then, Write It Down</vt:lpstr>
      <vt:lpstr>Take Action</vt:lpstr>
      <vt:lpstr>Sample Presentation</vt:lpstr>
      <vt:lpstr>Instructions</vt:lpstr>
      <vt:lpstr>My Health Checklist</vt:lpstr>
      <vt:lpstr>What staff and older adults want</vt:lpstr>
      <vt:lpstr>My Health Checklist</vt:lpstr>
      <vt:lpstr>What Matters My Health Checklist</vt:lpstr>
      <vt:lpstr>Medication My Health Checklist</vt:lpstr>
      <vt:lpstr>Mind My Health Checklist</vt:lpstr>
      <vt:lpstr>Mobility My Health Checklist</vt:lpstr>
      <vt:lpstr>Next Steps My Health Checklist</vt:lpstr>
      <vt:lpstr>Prioritizing these conversations around care can lead to... </vt:lpstr>
      <vt:lpstr>How can providers use the resource? Some examples</vt:lpstr>
      <vt:lpstr>Where/how older adults would like to receive My Health Checklist</vt:lpstr>
      <vt:lpstr>Using My Health Checklist to align care with What Matters</vt:lpstr>
      <vt:lpstr>Using My Health Checklist to align care with What Matters</vt:lpstr>
      <vt:lpstr>Other Resources</vt:lpstr>
      <vt:lpstr>PowerPoint Presentation</vt:lpstr>
      <vt:lpstr>Other Resources</vt:lpstr>
      <vt:lpstr>Stories – First Impressions</vt:lpstr>
      <vt:lpstr>From an Older Adult</vt:lpstr>
      <vt:lpstr>From Older Adults</vt:lpstr>
      <vt:lpstr>From the Daughter of an Older Adult</vt:lpstr>
      <vt:lpstr>Stories — Using the Checklist </vt:lpstr>
      <vt:lpstr>From an Older Adult</vt:lpstr>
      <vt:lpstr>From an Older Adult</vt:lpstr>
      <vt:lpstr>From a Clinician-Leader from New Mexico</vt:lpstr>
      <vt:lpstr>From a Caregiver and Nurse</vt:lpstr>
      <vt:lpstr>From a Health Care Professional</vt:lpstr>
      <vt:lpstr>Acknowledgements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Cayla Saret</cp:lastModifiedBy>
  <cp:revision>25</cp:revision>
  <dcterms:created xsi:type="dcterms:W3CDTF">2025-03-28T16:47:14Z</dcterms:created>
  <dcterms:modified xsi:type="dcterms:W3CDTF">2025-10-31T14:30:28Z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0x0101002567D2E5533AFB458D76369280E50886</vt:lpwstr>
  </property>
  <property fmtid="{D5CDD505-2E9C-101B-9397-08002B2CF9AE}" pid="3" name="MediaServiceImageTags">
    <vt:lpwstr/>
  </property>
</Properties>
</file>