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0" r:id="rId4"/>
  </p:sldMasterIdLst>
  <p:notesMasterIdLst>
    <p:notesMasterId r:id="rId54"/>
  </p:notesMasterIdLst>
  <p:sldIdLst>
    <p:sldId id="4955" r:id="rId5"/>
    <p:sldId id="2147309682" r:id="rId6"/>
    <p:sldId id="2147309655" r:id="rId7"/>
    <p:sldId id="2147472846" r:id="rId8"/>
    <p:sldId id="2147472814" r:id="rId9"/>
    <p:sldId id="2147472836" r:id="rId10"/>
    <p:sldId id="2147472823" r:id="rId11"/>
    <p:sldId id="2147472822" r:id="rId12"/>
    <p:sldId id="2147472824" r:id="rId13"/>
    <p:sldId id="2147472825" r:id="rId14"/>
    <p:sldId id="2147472850" r:id="rId15"/>
    <p:sldId id="2147472827" r:id="rId16"/>
    <p:sldId id="2147472828" r:id="rId17"/>
    <p:sldId id="2147472838" r:id="rId18"/>
    <p:sldId id="2147472839" r:id="rId19"/>
    <p:sldId id="2147472837" r:id="rId20"/>
    <p:sldId id="2147472857" r:id="rId21"/>
    <p:sldId id="2147472851" r:id="rId22"/>
    <p:sldId id="2147472830" r:id="rId23"/>
    <p:sldId id="2147472831" r:id="rId24"/>
    <p:sldId id="2147472852" r:id="rId25"/>
    <p:sldId id="2147472835" r:id="rId26"/>
    <p:sldId id="2147472832" r:id="rId27"/>
    <p:sldId id="2147472863" r:id="rId28"/>
    <p:sldId id="2147472862" r:id="rId29"/>
    <p:sldId id="2147472833" r:id="rId30"/>
    <p:sldId id="2147472834" r:id="rId31"/>
    <p:sldId id="2147472865" r:id="rId32"/>
    <p:sldId id="2147472841" r:id="rId33"/>
    <p:sldId id="2147472840" r:id="rId34"/>
    <p:sldId id="2147472844" r:id="rId35"/>
    <p:sldId id="2147472843" r:id="rId36"/>
    <p:sldId id="2147472842" r:id="rId37"/>
    <p:sldId id="2147472845" r:id="rId38"/>
    <p:sldId id="2147472854" r:id="rId39"/>
    <p:sldId id="2147472855" r:id="rId40"/>
    <p:sldId id="2147472861" r:id="rId41"/>
    <p:sldId id="2147472829" r:id="rId42"/>
    <p:sldId id="2147472816" r:id="rId43"/>
    <p:sldId id="2147472818" r:id="rId44"/>
    <p:sldId id="2147472819" r:id="rId45"/>
    <p:sldId id="2147472820" r:id="rId46"/>
    <p:sldId id="2147472821" r:id="rId47"/>
    <p:sldId id="2147472847" r:id="rId48"/>
    <p:sldId id="2147472848" r:id="rId49"/>
    <p:sldId id="2147472853" r:id="rId50"/>
    <p:sldId id="2147472849" r:id="rId51"/>
    <p:sldId id="2147472860" r:id="rId52"/>
    <p:sldId id="2147472859"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B473483B-0490-087C-40E7-6982FC00069A}" name="Amanda Meier" initials="AM" userId="S::ameier@ihi.org::a56d4e5b-2933-4be4-9ef2-971e1bb8e4ac" providerId="AD"/>
  <p188:author id="{B6EB594A-4D64-77B5-0EED-5062AD4603F4}" name="Leslie Pelton" initials="LP" userId="S::lpelton@ihi.org::ef86ff1d-e446-4341-a38f-e270bcfa3071" providerId="AD"/>
  <p188:author id="{87BAE153-BF27-9284-F567-7D97C9BE0D16}" name="Jennifer Culbert" initials="JC" userId="S::jculbert@ihi.org::f5fe46cc-35f7-41a8-9245-5f025c0882bc" providerId="AD"/>
  <p188:author id="{E67A8754-825B-B03E-A81B-895EC27CB4BF}" name="Luisana Henriquez Garcia" initials="LG" userId="S::lgarcia@ihi.org::b6752541-1913-49a1-b186-11e0aec55be9" providerId="AD"/>
  <p188:author id="{D1B7575E-034E-51CB-E146-913BE1C31E6A}" name="KellyAnne Pepin" initials="KP" userId="S::kjohnson@ihi.org::ba45e3d2-bb21-4724-9e56-9f526aff75f1" providerId="AD"/>
  <p188:author id="{36F57371-E8C8-CC95-98D3-F01540F0865C}" name="Patty Webster" initials="PW" userId="S::pwebster@ihi.org::a13ac4df-e17c-45d5-a63d-f1ef6ca89b54" providerId="AD"/>
  <p188:author id="{2F1BF88F-919A-6C0A-A07C-07A8B1620F9C}" name="Cayla Saret" initials="CS" userId="S::csaret@ihi.org::e2b06df6-60c5-47f3-9120-54075d5a69d2" providerId="AD"/>
  <p188:author id="{2547C8B9-B2D5-0BF2-BC10-1FCD235577C2}" name="Dylan Balcom" initials="DB" userId="S::dbalcom@ihi.org::15e616d2-0150-494e-af1b-94705febddb0" providerId="AD"/>
  <p188:author id="{B0766BC3-064B-98FA-B7C8-496957867190}" name="Luisana Henriquez Garcia" initials="" userId="S::lgarcia@IHI.org::b6752541-1913-49a1-b186-11e0aec55be9" providerId="AD"/>
  <p188:author id="{42EAA5F7-5325-2302-018E-3DF7A1ED4470}" name="Joelle Baehrend" initials="JB" userId="S::jbaehrend@ihi.org::08a3fe15-c0d1-4cc6-90f0-7790a67547b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atherine Edstrom" initials="KE" lastIdx="2" clrIdx="0">
    <p:extLst>
      <p:ext uri="{19B8F6BF-5375-455C-9EA6-DF929625EA0E}">
        <p15:presenceInfo xmlns:p15="http://schemas.microsoft.com/office/powerpoint/2012/main" userId="S-1-5-21-1366901343-1712286707-620655208-65161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FC3"/>
    <a:srgbClr val="EFFC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CAB113-3F3E-4A4B-9706-A87E52C11637}" v="91" dt="2026-04-03T18:48:16.8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C556AC-7CA0-4BCB-8036-9C08E781C4D4}" type="doc">
      <dgm:prSet loTypeId="urn:microsoft.com/office/officeart/2005/8/layout/process1" loCatId="process" qsTypeId="urn:microsoft.com/office/officeart/2005/8/quickstyle/simple1" qsCatId="simple" csTypeId="urn:microsoft.com/office/officeart/2005/8/colors/colorful3" csCatId="colorful" phldr="1"/>
      <dgm:spPr/>
      <dgm:t>
        <a:bodyPr/>
        <a:lstStyle/>
        <a:p>
          <a:endParaRPr lang="en-US"/>
        </a:p>
      </dgm:t>
    </dgm:pt>
    <dgm:pt modelId="{F8BCA250-1401-440F-BFE3-367ABC433CAC}">
      <dgm:prSet phldrT="[Text]" custT="1"/>
      <dgm:spPr>
        <a:solidFill>
          <a:schemeClr val="tx2">
            <a:lumMod val="75000"/>
          </a:schemeClr>
        </a:solidFill>
      </dgm:spPr>
      <dgm:t>
        <a:bodyPr anchor="ctr"/>
        <a:lstStyle/>
        <a:p>
          <a:pPr algn="l">
            <a:spcBef>
              <a:spcPts val="600"/>
            </a:spcBef>
          </a:pPr>
          <a:r>
            <a:rPr lang="en-US" sz="1800">
              <a:latin typeface="+mn-lt"/>
            </a:rPr>
            <a:t>Focus on </a:t>
          </a:r>
          <a:br>
            <a:rPr lang="en-US" sz="1800">
              <a:latin typeface="+mn-lt"/>
            </a:rPr>
          </a:br>
          <a:r>
            <a:rPr lang="en-US" sz="1800">
              <a:latin typeface="+mn-lt"/>
            </a:rPr>
            <a:t>What Matters to the older adult</a:t>
          </a:r>
        </a:p>
      </dgm:t>
    </dgm:pt>
    <dgm:pt modelId="{0D586AD2-771F-4452-8F63-5655EFB263C7}" type="parTrans" cxnId="{7B7FBD47-9D82-4019-8ECD-634603021679}">
      <dgm:prSet/>
      <dgm:spPr/>
      <dgm:t>
        <a:bodyPr/>
        <a:lstStyle/>
        <a:p>
          <a:endParaRPr lang="en-US"/>
        </a:p>
      </dgm:t>
    </dgm:pt>
    <dgm:pt modelId="{002EC2A5-A217-4F87-AEDA-59FEBF7CAE6D}" type="sibTrans" cxnId="{7B7FBD47-9D82-4019-8ECD-634603021679}">
      <dgm:prSet/>
      <dgm:spPr/>
      <dgm:t>
        <a:bodyPr/>
        <a:lstStyle/>
        <a:p>
          <a:pPr algn="l"/>
          <a:endParaRPr lang="en-US">
            <a:latin typeface="+mn-lt"/>
          </a:endParaRPr>
        </a:p>
      </dgm:t>
    </dgm:pt>
    <dgm:pt modelId="{BAAD7649-C8A6-4048-9215-DE052633832A}">
      <dgm:prSet phldrT="[Text]" custT="1"/>
      <dgm:spPr>
        <a:solidFill>
          <a:schemeClr val="tx2">
            <a:lumMod val="75000"/>
          </a:schemeClr>
        </a:solidFill>
      </dgm:spPr>
      <dgm:t>
        <a:bodyPr anchor="ctr"/>
        <a:lstStyle/>
        <a:p>
          <a:pPr algn="l">
            <a:spcBef>
              <a:spcPts val="600"/>
            </a:spcBef>
          </a:pPr>
          <a:r>
            <a:rPr lang="en-US" sz="1800">
              <a:latin typeface="+mn-lt"/>
            </a:rPr>
            <a:t>Improve </a:t>
          </a:r>
          <a:br>
            <a:rPr lang="en-US" sz="1800">
              <a:latin typeface="+mn-lt"/>
            </a:rPr>
          </a:br>
          <a:r>
            <a:rPr lang="en-US" sz="1800">
              <a:latin typeface="+mn-lt"/>
            </a:rPr>
            <a:t>care coordination </a:t>
          </a:r>
        </a:p>
      </dgm:t>
    </dgm:pt>
    <dgm:pt modelId="{B8CE0AB8-1D1B-40D2-9551-20D1B73FAF55}" type="parTrans" cxnId="{48DAAB1D-E62C-4BC3-BCE2-F318E153B23A}">
      <dgm:prSet/>
      <dgm:spPr/>
      <dgm:t>
        <a:bodyPr/>
        <a:lstStyle/>
        <a:p>
          <a:endParaRPr lang="en-US"/>
        </a:p>
      </dgm:t>
    </dgm:pt>
    <dgm:pt modelId="{3E85FC9C-360B-46EC-ABDF-3180020C9971}" type="sibTrans" cxnId="{48DAAB1D-E62C-4BC3-BCE2-F318E153B23A}">
      <dgm:prSet/>
      <dgm:spPr/>
      <dgm:t>
        <a:bodyPr/>
        <a:lstStyle/>
        <a:p>
          <a:pPr algn="l"/>
          <a:endParaRPr lang="en-US">
            <a:latin typeface="+mn-lt"/>
          </a:endParaRPr>
        </a:p>
      </dgm:t>
    </dgm:pt>
    <dgm:pt modelId="{6570899B-B308-4F4F-B5A3-2FF0F437D99C}">
      <dgm:prSet phldrT="[Text]" custT="1"/>
      <dgm:spPr>
        <a:solidFill>
          <a:schemeClr val="tx2">
            <a:lumMod val="75000"/>
          </a:schemeClr>
        </a:solidFill>
      </dgm:spPr>
      <dgm:t>
        <a:bodyPr anchor="ctr"/>
        <a:lstStyle/>
        <a:p>
          <a:pPr algn="l">
            <a:spcBef>
              <a:spcPts val="600"/>
            </a:spcBef>
          </a:pPr>
          <a:r>
            <a:rPr lang="en-US" sz="1800">
              <a:latin typeface="+mn-lt"/>
            </a:rPr>
            <a:t>Enhance patient safety</a:t>
          </a:r>
        </a:p>
      </dgm:t>
    </dgm:pt>
    <dgm:pt modelId="{23F67B87-DBF4-4C96-B5C2-7A0C96012820}" type="parTrans" cxnId="{BC5FBF18-8835-4987-8D1B-DB1C70B7BC03}">
      <dgm:prSet/>
      <dgm:spPr/>
      <dgm:t>
        <a:bodyPr/>
        <a:lstStyle/>
        <a:p>
          <a:endParaRPr lang="en-US"/>
        </a:p>
      </dgm:t>
    </dgm:pt>
    <dgm:pt modelId="{3CFC1175-760A-41EE-BEEB-119B902427EE}" type="sibTrans" cxnId="{BC5FBF18-8835-4987-8D1B-DB1C70B7BC03}">
      <dgm:prSet/>
      <dgm:spPr/>
      <dgm:t>
        <a:bodyPr/>
        <a:lstStyle/>
        <a:p>
          <a:pPr algn="l"/>
          <a:endParaRPr lang="en-US">
            <a:latin typeface="+mn-lt"/>
          </a:endParaRPr>
        </a:p>
      </dgm:t>
    </dgm:pt>
    <dgm:pt modelId="{0E74CA1D-9BA3-4975-A6D2-5855BEAA3A8C}">
      <dgm:prSet phldrT="[Text]" custT="1"/>
      <dgm:spPr>
        <a:solidFill>
          <a:schemeClr val="tx2">
            <a:lumMod val="75000"/>
          </a:schemeClr>
        </a:solidFill>
      </dgm:spPr>
      <dgm:t>
        <a:bodyPr anchor="ctr"/>
        <a:lstStyle/>
        <a:p>
          <a:pPr algn="l">
            <a:spcBef>
              <a:spcPts val="600"/>
            </a:spcBef>
          </a:pPr>
          <a:r>
            <a:rPr lang="en-US" sz="1800">
              <a:latin typeface="+mn-lt"/>
              <a:ea typeface="Roboto"/>
              <a:cs typeface="Roboto"/>
            </a:rPr>
            <a:t>Prepare </a:t>
          </a:r>
          <a:br>
            <a:rPr lang="en-US" sz="1800">
              <a:latin typeface="+mn-lt"/>
              <a:ea typeface="Roboto"/>
              <a:cs typeface="Roboto"/>
            </a:rPr>
          </a:br>
          <a:r>
            <a:rPr lang="en-US" sz="1800">
              <a:latin typeface="+mn-lt"/>
              <a:ea typeface="Roboto"/>
              <a:cs typeface="Roboto"/>
            </a:rPr>
            <a:t>to align with regulatory requirements (CMS </a:t>
          </a:r>
          <a:br>
            <a:rPr lang="en-US" sz="1800">
              <a:latin typeface="+mn-lt"/>
              <a:ea typeface="Roboto"/>
              <a:cs typeface="Roboto"/>
            </a:rPr>
          </a:br>
          <a:r>
            <a:rPr lang="en-US" sz="1800">
              <a:latin typeface="+mn-lt"/>
              <a:ea typeface="Roboto"/>
              <a:cs typeface="Roboto"/>
            </a:rPr>
            <a:t>Age-Friendly Measure, CARE Act)</a:t>
          </a:r>
          <a:endParaRPr lang="en-US" sz="1800">
            <a:latin typeface="+mn-lt"/>
          </a:endParaRPr>
        </a:p>
      </dgm:t>
    </dgm:pt>
    <dgm:pt modelId="{9E469BCC-E747-4413-AEA2-7D64D6C260F9}" type="parTrans" cxnId="{8296F2DE-69F0-4F65-888C-50A7CCEF7656}">
      <dgm:prSet/>
      <dgm:spPr/>
      <dgm:t>
        <a:bodyPr/>
        <a:lstStyle/>
        <a:p>
          <a:endParaRPr lang="en-US"/>
        </a:p>
      </dgm:t>
    </dgm:pt>
    <dgm:pt modelId="{EB95F139-A21F-4C3C-A0EA-B9EEFCD08561}" type="sibTrans" cxnId="{8296F2DE-69F0-4F65-888C-50A7CCEF7656}">
      <dgm:prSet/>
      <dgm:spPr/>
      <dgm:t>
        <a:bodyPr/>
        <a:lstStyle/>
        <a:p>
          <a:endParaRPr lang="en-US"/>
        </a:p>
      </dgm:t>
    </dgm:pt>
    <dgm:pt modelId="{08CBD9D1-301C-41B0-88C8-1B0E5E943993}">
      <dgm:prSet phldrT="[Text]" custT="1"/>
      <dgm:spPr>
        <a:solidFill>
          <a:schemeClr val="tx2">
            <a:lumMod val="75000"/>
          </a:schemeClr>
        </a:solidFill>
      </dgm:spPr>
      <dgm:t>
        <a:bodyPr anchor="ctr"/>
        <a:lstStyle/>
        <a:p>
          <a:pPr algn="l">
            <a:spcBef>
              <a:spcPts val="600"/>
            </a:spcBef>
          </a:pPr>
          <a:r>
            <a:rPr lang="en-US" sz="1800">
              <a:latin typeface="+mn-lt"/>
              <a:ea typeface="Roboto"/>
              <a:cs typeface="Roboto"/>
            </a:rPr>
            <a:t>Enable </a:t>
          </a:r>
          <a:br>
            <a:rPr lang="en-US" sz="1800">
              <a:latin typeface="+mn-lt"/>
              <a:ea typeface="Roboto"/>
              <a:cs typeface="Roboto"/>
            </a:rPr>
          </a:br>
          <a:r>
            <a:rPr lang="en-US" sz="1800">
              <a:latin typeface="+mn-lt"/>
              <a:ea typeface="Roboto"/>
              <a:cs typeface="Roboto"/>
            </a:rPr>
            <a:t>high-quality </a:t>
          </a:r>
          <a:br>
            <a:rPr lang="en-US" sz="1800">
              <a:latin typeface="+mn-lt"/>
              <a:ea typeface="Roboto"/>
              <a:cs typeface="Roboto"/>
            </a:rPr>
          </a:br>
          <a:r>
            <a:rPr lang="en-US" sz="1800">
              <a:latin typeface="+mn-lt"/>
              <a:ea typeface="Roboto"/>
              <a:cs typeface="Roboto"/>
            </a:rPr>
            <a:t>care</a:t>
          </a:r>
          <a:endParaRPr lang="en-US" sz="1800">
            <a:latin typeface="+mn-lt"/>
          </a:endParaRPr>
        </a:p>
      </dgm:t>
    </dgm:pt>
    <dgm:pt modelId="{2BD29FAB-D0C7-4933-87E0-C4138B38EFFD}" type="parTrans" cxnId="{1D9ABA46-946F-458F-BC4A-9CB65BDD9332}">
      <dgm:prSet/>
      <dgm:spPr/>
      <dgm:t>
        <a:bodyPr/>
        <a:lstStyle/>
        <a:p>
          <a:endParaRPr lang="en-US"/>
        </a:p>
      </dgm:t>
    </dgm:pt>
    <dgm:pt modelId="{8470D141-5489-43E1-A57A-306117DD58EA}" type="sibTrans" cxnId="{1D9ABA46-946F-458F-BC4A-9CB65BDD9332}">
      <dgm:prSet/>
      <dgm:spPr/>
      <dgm:t>
        <a:bodyPr/>
        <a:lstStyle/>
        <a:p>
          <a:pPr algn="l"/>
          <a:endParaRPr lang="en-US">
            <a:latin typeface="+mn-lt"/>
          </a:endParaRPr>
        </a:p>
      </dgm:t>
    </dgm:pt>
    <dgm:pt modelId="{02408B05-7468-4A6F-86C4-53461013749D}" type="pres">
      <dgm:prSet presAssocID="{42C556AC-7CA0-4BCB-8036-9C08E781C4D4}" presName="Name0" presStyleCnt="0">
        <dgm:presLayoutVars>
          <dgm:dir/>
          <dgm:resizeHandles val="exact"/>
        </dgm:presLayoutVars>
      </dgm:prSet>
      <dgm:spPr/>
    </dgm:pt>
    <dgm:pt modelId="{F3E9545F-8E19-4536-B6CA-B762425E0624}" type="pres">
      <dgm:prSet presAssocID="{F8BCA250-1401-440F-BFE3-367ABC433CAC}" presName="node" presStyleLbl="node1" presStyleIdx="0" presStyleCnt="5" custScaleX="111717" custLinFactNeighborX="-5775" custLinFactNeighborY="-1718">
        <dgm:presLayoutVars>
          <dgm:bulletEnabled val="1"/>
        </dgm:presLayoutVars>
      </dgm:prSet>
      <dgm:spPr/>
    </dgm:pt>
    <dgm:pt modelId="{F713AAF4-A2FB-4BE0-8DDD-30EA886D14ED}" type="pres">
      <dgm:prSet presAssocID="{002EC2A5-A217-4F87-AEDA-59FEBF7CAE6D}" presName="sibTrans" presStyleLbl="sibTrans2D1" presStyleIdx="0" presStyleCnt="4"/>
      <dgm:spPr/>
    </dgm:pt>
    <dgm:pt modelId="{411AC368-3791-429B-B95A-7624153EBC4E}" type="pres">
      <dgm:prSet presAssocID="{002EC2A5-A217-4F87-AEDA-59FEBF7CAE6D}" presName="connectorText" presStyleLbl="sibTrans2D1" presStyleIdx="0" presStyleCnt="4"/>
      <dgm:spPr/>
    </dgm:pt>
    <dgm:pt modelId="{C87D2E73-6CAB-4717-8F62-9278949CC6F5}" type="pres">
      <dgm:prSet presAssocID="{BAAD7649-C8A6-4048-9215-DE052633832A}" presName="node" presStyleLbl="node1" presStyleIdx="1" presStyleCnt="5" custScaleX="113962" custLinFactNeighborX="-6170">
        <dgm:presLayoutVars>
          <dgm:bulletEnabled val="1"/>
        </dgm:presLayoutVars>
      </dgm:prSet>
      <dgm:spPr/>
    </dgm:pt>
    <dgm:pt modelId="{FB541B2A-6AC9-4858-B700-F4E2EB5CC9D5}" type="pres">
      <dgm:prSet presAssocID="{3E85FC9C-360B-46EC-ABDF-3180020C9971}" presName="sibTrans" presStyleLbl="sibTrans2D1" presStyleIdx="1" presStyleCnt="4"/>
      <dgm:spPr/>
    </dgm:pt>
    <dgm:pt modelId="{5E33AB4D-1C24-4256-8483-7ED7EE198E0D}" type="pres">
      <dgm:prSet presAssocID="{3E85FC9C-360B-46EC-ABDF-3180020C9971}" presName="connectorText" presStyleLbl="sibTrans2D1" presStyleIdx="1" presStyleCnt="4"/>
      <dgm:spPr/>
    </dgm:pt>
    <dgm:pt modelId="{C5730CA4-D011-4970-B08C-4144AB1073AB}" type="pres">
      <dgm:prSet presAssocID="{6570899B-B308-4F4F-B5A3-2FF0F437D99C}" presName="node" presStyleLbl="node1" presStyleIdx="2" presStyleCnt="5" custScaleX="109734" custLinFactNeighborX="-6170">
        <dgm:presLayoutVars>
          <dgm:bulletEnabled val="1"/>
        </dgm:presLayoutVars>
      </dgm:prSet>
      <dgm:spPr/>
    </dgm:pt>
    <dgm:pt modelId="{71C7E0F1-138A-4F37-A881-88A1FB65B4DC}" type="pres">
      <dgm:prSet presAssocID="{3CFC1175-760A-41EE-BEEB-119B902427EE}" presName="sibTrans" presStyleLbl="sibTrans2D1" presStyleIdx="2" presStyleCnt="4"/>
      <dgm:spPr/>
    </dgm:pt>
    <dgm:pt modelId="{5E28048E-6E53-4E54-836A-F84B4AE29419}" type="pres">
      <dgm:prSet presAssocID="{3CFC1175-760A-41EE-BEEB-119B902427EE}" presName="connectorText" presStyleLbl="sibTrans2D1" presStyleIdx="2" presStyleCnt="4"/>
      <dgm:spPr/>
    </dgm:pt>
    <dgm:pt modelId="{A0B67979-B49D-4CF9-825E-C3AC7351D5C3}" type="pres">
      <dgm:prSet presAssocID="{08CBD9D1-301C-41B0-88C8-1B0E5E943993}" presName="node" presStyleLbl="node1" presStyleIdx="3" presStyleCnt="5" custScaleX="111630" custLinFactNeighborX="-3701" custLinFactNeighborY="-366">
        <dgm:presLayoutVars>
          <dgm:bulletEnabled val="1"/>
        </dgm:presLayoutVars>
      </dgm:prSet>
      <dgm:spPr/>
    </dgm:pt>
    <dgm:pt modelId="{09D1F456-4332-498B-9C44-395BB093CD92}" type="pres">
      <dgm:prSet presAssocID="{8470D141-5489-43E1-A57A-306117DD58EA}" presName="sibTrans" presStyleLbl="sibTrans2D1" presStyleIdx="3" presStyleCnt="4"/>
      <dgm:spPr/>
    </dgm:pt>
    <dgm:pt modelId="{90598F92-F01B-4081-98FF-B969AE1CEAA2}" type="pres">
      <dgm:prSet presAssocID="{8470D141-5489-43E1-A57A-306117DD58EA}" presName="connectorText" presStyleLbl="sibTrans2D1" presStyleIdx="3" presStyleCnt="4"/>
      <dgm:spPr/>
    </dgm:pt>
    <dgm:pt modelId="{0528155C-2DF9-42F8-AEDF-D49E7C2A5D29}" type="pres">
      <dgm:prSet presAssocID="{0E74CA1D-9BA3-4975-A6D2-5855BEAA3A8C}" presName="node" presStyleLbl="node1" presStyleIdx="4" presStyleCnt="5" custLinFactNeighborX="-6170">
        <dgm:presLayoutVars>
          <dgm:bulletEnabled val="1"/>
        </dgm:presLayoutVars>
      </dgm:prSet>
      <dgm:spPr/>
    </dgm:pt>
  </dgm:ptLst>
  <dgm:cxnLst>
    <dgm:cxn modelId="{BC5FBF18-8835-4987-8D1B-DB1C70B7BC03}" srcId="{42C556AC-7CA0-4BCB-8036-9C08E781C4D4}" destId="{6570899B-B308-4F4F-B5A3-2FF0F437D99C}" srcOrd="2" destOrd="0" parTransId="{23F67B87-DBF4-4C96-B5C2-7A0C96012820}" sibTransId="{3CFC1175-760A-41EE-BEEB-119B902427EE}"/>
    <dgm:cxn modelId="{48DAAB1D-E62C-4BC3-BCE2-F318E153B23A}" srcId="{42C556AC-7CA0-4BCB-8036-9C08E781C4D4}" destId="{BAAD7649-C8A6-4048-9215-DE052633832A}" srcOrd="1" destOrd="0" parTransId="{B8CE0AB8-1D1B-40D2-9551-20D1B73FAF55}" sibTransId="{3E85FC9C-360B-46EC-ABDF-3180020C9971}"/>
    <dgm:cxn modelId="{BFBF3E1E-812E-47E2-B8F4-340D4BE9666F}" type="presOf" srcId="{002EC2A5-A217-4F87-AEDA-59FEBF7CAE6D}" destId="{411AC368-3791-429B-B95A-7624153EBC4E}" srcOrd="1" destOrd="0" presId="urn:microsoft.com/office/officeart/2005/8/layout/process1"/>
    <dgm:cxn modelId="{1F4FE033-05EC-4F16-88EE-2B5C617827D9}" type="presOf" srcId="{002EC2A5-A217-4F87-AEDA-59FEBF7CAE6D}" destId="{F713AAF4-A2FB-4BE0-8DDD-30EA886D14ED}" srcOrd="0" destOrd="0" presId="urn:microsoft.com/office/officeart/2005/8/layout/process1"/>
    <dgm:cxn modelId="{55176F61-893C-4938-83B2-060C6E8F74D9}" type="presOf" srcId="{F8BCA250-1401-440F-BFE3-367ABC433CAC}" destId="{F3E9545F-8E19-4536-B6CA-B762425E0624}" srcOrd="0" destOrd="0" presId="urn:microsoft.com/office/officeart/2005/8/layout/process1"/>
    <dgm:cxn modelId="{95968046-BCD6-4B60-B63C-05BF0AEF4274}" type="presOf" srcId="{8470D141-5489-43E1-A57A-306117DD58EA}" destId="{90598F92-F01B-4081-98FF-B969AE1CEAA2}" srcOrd="1" destOrd="0" presId="urn:microsoft.com/office/officeart/2005/8/layout/process1"/>
    <dgm:cxn modelId="{1D9ABA46-946F-458F-BC4A-9CB65BDD9332}" srcId="{42C556AC-7CA0-4BCB-8036-9C08E781C4D4}" destId="{08CBD9D1-301C-41B0-88C8-1B0E5E943993}" srcOrd="3" destOrd="0" parTransId="{2BD29FAB-D0C7-4933-87E0-C4138B38EFFD}" sibTransId="{8470D141-5489-43E1-A57A-306117DD58EA}"/>
    <dgm:cxn modelId="{5D88EA46-6531-4C9C-B79F-6C3AE7F35B5B}" type="presOf" srcId="{0E74CA1D-9BA3-4975-A6D2-5855BEAA3A8C}" destId="{0528155C-2DF9-42F8-AEDF-D49E7C2A5D29}" srcOrd="0" destOrd="0" presId="urn:microsoft.com/office/officeart/2005/8/layout/process1"/>
    <dgm:cxn modelId="{7B7FBD47-9D82-4019-8ECD-634603021679}" srcId="{42C556AC-7CA0-4BCB-8036-9C08E781C4D4}" destId="{F8BCA250-1401-440F-BFE3-367ABC433CAC}" srcOrd="0" destOrd="0" parTransId="{0D586AD2-771F-4452-8F63-5655EFB263C7}" sibTransId="{002EC2A5-A217-4F87-AEDA-59FEBF7CAE6D}"/>
    <dgm:cxn modelId="{744BEC7C-5C8F-4055-A6B5-E6408E84DC60}" type="presOf" srcId="{3E85FC9C-360B-46EC-ABDF-3180020C9971}" destId="{FB541B2A-6AC9-4858-B700-F4E2EB5CC9D5}" srcOrd="0" destOrd="0" presId="urn:microsoft.com/office/officeart/2005/8/layout/process1"/>
    <dgm:cxn modelId="{3ADDB185-816A-44DB-9002-CB7053ABE475}" type="presOf" srcId="{42C556AC-7CA0-4BCB-8036-9C08E781C4D4}" destId="{02408B05-7468-4A6F-86C4-53461013749D}" srcOrd="0" destOrd="0" presId="urn:microsoft.com/office/officeart/2005/8/layout/process1"/>
    <dgm:cxn modelId="{9920348C-B8CC-4D01-83A4-9D60CC5CE9FE}" type="presOf" srcId="{3E85FC9C-360B-46EC-ABDF-3180020C9971}" destId="{5E33AB4D-1C24-4256-8483-7ED7EE198E0D}" srcOrd="1" destOrd="0" presId="urn:microsoft.com/office/officeart/2005/8/layout/process1"/>
    <dgm:cxn modelId="{D7301D91-12C8-4639-8280-B38ABFDE4A75}" type="presOf" srcId="{08CBD9D1-301C-41B0-88C8-1B0E5E943993}" destId="{A0B67979-B49D-4CF9-825E-C3AC7351D5C3}" srcOrd="0" destOrd="0" presId="urn:microsoft.com/office/officeart/2005/8/layout/process1"/>
    <dgm:cxn modelId="{1C269299-3F22-424B-B2F1-0BCC75AB9C92}" type="presOf" srcId="{3CFC1175-760A-41EE-BEEB-119B902427EE}" destId="{5E28048E-6E53-4E54-836A-F84B4AE29419}" srcOrd="1" destOrd="0" presId="urn:microsoft.com/office/officeart/2005/8/layout/process1"/>
    <dgm:cxn modelId="{7CF2939B-8FB5-41D0-9005-EEFD043EC427}" type="presOf" srcId="{BAAD7649-C8A6-4048-9215-DE052633832A}" destId="{C87D2E73-6CAB-4717-8F62-9278949CC6F5}" srcOrd="0" destOrd="0" presId="urn:microsoft.com/office/officeart/2005/8/layout/process1"/>
    <dgm:cxn modelId="{C400859C-7804-41AE-A6C2-3CECFFC04F59}" type="presOf" srcId="{6570899B-B308-4F4F-B5A3-2FF0F437D99C}" destId="{C5730CA4-D011-4970-B08C-4144AB1073AB}" srcOrd="0" destOrd="0" presId="urn:microsoft.com/office/officeart/2005/8/layout/process1"/>
    <dgm:cxn modelId="{4E1C9DAD-6270-49A6-8B50-1C00D79F0B63}" type="presOf" srcId="{8470D141-5489-43E1-A57A-306117DD58EA}" destId="{09D1F456-4332-498B-9C44-395BB093CD92}" srcOrd="0" destOrd="0" presId="urn:microsoft.com/office/officeart/2005/8/layout/process1"/>
    <dgm:cxn modelId="{173662C7-9CE1-4414-9DB8-139117C40DAA}" type="presOf" srcId="{3CFC1175-760A-41EE-BEEB-119B902427EE}" destId="{71C7E0F1-138A-4F37-A881-88A1FB65B4DC}" srcOrd="0" destOrd="0" presId="urn:microsoft.com/office/officeart/2005/8/layout/process1"/>
    <dgm:cxn modelId="{8296F2DE-69F0-4F65-888C-50A7CCEF7656}" srcId="{42C556AC-7CA0-4BCB-8036-9C08E781C4D4}" destId="{0E74CA1D-9BA3-4975-A6D2-5855BEAA3A8C}" srcOrd="4" destOrd="0" parTransId="{9E469BCC-E747-4413-AEA2-7D64D6C260F9}" sibTransId="{EB95F139-A21F-4C3C-A0EA-B9EEFCD08561}"/>
    <dgm:cxn modelId="{A81259B7-78A9-469B-8255-73FF5A4EB02C}" type="presParOf" srcId="{02408B05-7468-4A6F-86C4-53461013749D}" destId="{F3E9545F-8E19-4536-B6CA-B762425E0624}" srcOrd="0" destOrd="0" presId="urn:microsoft.com/office/officeart/2005/8/layout/process1"/>
    <dgm:cxn modelId="{BC370DFE-4371-4A84-A78A-785E1096DC65}" type="presParOf" srcId="{02408B05-7468-4A6F-86C4-53461013749D}" destId="{F713AAF4-A2FB-4BE0-8DDD-30EA886D14ED}" srcOrd="1" destOrd="0" presId="urn:microsoft.com/office/officeart/2005/8/layout/process1"/>
    <dgm:cxn modelId="{C0D089DA-E9CF-43DA-9ACA-DF723347F94C}" type="presParOf" srcId="{F713AAF4-A2FB-4BE0-8DDD-30EA886D14ED}" destId="{411AC368-3791-429B-B95A-7624153EBC4E}" srcOrd="0" destOrd="0" presId="urn:microsoft.com/office/officeart/2005/8/layout/process1"/>
    <dgm:cxn modelId="{A2464D58-AB51-48D0-A419-FAFE88BEE059}" type="presParOf" srcId="{02408B05-7468-4A6F-86C4-53461013749D}" destId="{C87D2E73-6CAB-4717-8F62-9278949CC6F5}" srcOrd="2" destOrd="0" presId="urn:microsoft.com/office/officeart/2005/8/layout/process1"/>
    <dgm:cxn modelId="{59DA87C8-4679-4A53-A7ED-9518FA38051F}" type="presParOf" srcId="{02408B05-7468-4A6F-86C4-53461013749D}" destId="{FB541B2A-6AC9-4858-B700-F4E2EB5CC9D5}" srcOrd="3" destOrd="0" presId="urn:microsoft.com/office/officeart/2005/8/layout/process1"/>
    <dgm:cxn modelId="{C286C605-32A3-48A6-B36D-9A8DD9C6887D}" type="presParOf" srcId="{FB541B2A-6AC9-4858-B700-F4E2EB5CC9D5}" destId="{5E33AB4D-1C24-4256-8483-7ED7EE198E0D}" srcOrd="0" destOrd="0" presId="urn:microsoft.com/office/officeart/2005/8/layout/process1"/>
    <dgm:cxn modelId="{D63A11C1-63AF-4DED-8CFB-835CA25107AB}" type="presParOf" srcId="{02408B05-7468-4A6F-86C4-53461013749D}" destId="{C5730CA4-D011-4970-B08C-4144AB1073AB}" srcOrd="4" destOrd="0" presId="urn:microsoft.com/office/officeart/2005/8/layout/process1"/>
    <dgm:cxn modelId="{2A9436EB-DAE7-4732-9794-BF02FE17D6C3}" type="presParOf" srcId="{02408B05-7468-4A6F-86C4-53461013749D}" destId="{71C7E0F1-138A-4F37-A881-88A1FB65B4DC}" srcOrd="5" destOrd="0" presId="urn:microsoft.com/office/officeart/2005/8/layout/process1"/>
    <dgm:cxn modelId="{13D246A3-5069-4673-AE1C-98B58517C141}" type="presParOf" srcId="{71C7E0F1-138A-4F37-A881-88A1FB65B4DC}" destId="{5E28048E-6E53-4E54-836A-F84B4AE29419}" srcOrd="0" destOrd="0" presId="urn:microsoft.com/office/officeart/2005/8/layout/process1"/>
    <dgm:cxn modelId="{1D14C7C6-7D90-4EF7-AC02-DFC493E56484}" type="presParOf" srcId="{02408B05-7468-4A6F-86C4-53461013749D}" destId="{A0B67979-B49D-4CF9-825E-C3AC7351D5C3}" srcOrd="6" destOrd="0" presId="urn:microsoft.com/office/officeart/2005/8/layout/process1"/>
    <dgm:cxn modelId="{104629FD-3D2F-4F76-A72E-88B316667248}" type="presParOf" srcId="{02408B05-7468-4A6F-86C4-53461013749D}" destId="{09D1F456-4332-498B-9C44-395BB093CD92}" srcOrd="7" destOrd="0" presId="urn:microsoft.com/office/officeart/2005/8/layout/process1"/>
    <dgm:cxn modelId="{7D361F13-8A39-42C1-8EA7-2322CBB75C99}" type="presParOf" srcId="{09D1F456-4332-498B-9C44-395BB093CD92}" destId="{90598F92-F01B-4081-98FF-B969AE1CEAA2}" srcOrd="0" destOrd="0" presId="urn:microsoft.com/office/officeart/2005/8/layout/process1"/>
    <dgm:cxn modelId="{7C43E159-47A1-482E-8216-9A37BA5CA321}" type="presParOf" srcId="{02408B05-7468-4A6F-86C4-53461013749D}" destId="{0528155C-2DF9-42F8-AEDF-D49E7C2A5D29}"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E9545F-8E19-4536-B6CA-B762425E0624}">
      <dsp:nvSpPr>
        <dsp:cNvPr id="0" name=""/>
        <dsp:cNvSpPr/>
      </dsp:nvSpPr>
      <dsp:spPr>
        <a:xfrm>
          <a:off x="0" y="1014239"/>
          <a:ext cx="1765089" cy="223108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ts val="600"/>
            </a:spcBef>
            <a:spcAft>
              <a:spcPct val="35000"/>
            </a:spcAft>
            <a:buNone/>
          </a:pPr>
          <a:r>
            <a:rPr lang="en-US" sz="1800" kern="1200">
              <a:latin typeface="+mn-lt"/>
            </a:rPr>
            <a:t>Focus on </a:t>
          </a:r>
          <a:br>
            <a:rPr lang="en-US" sz="1800" kern="1200">
              <a:latin typeface="+mn-lt"/>
            </a:rPr>
          </a:br>
          <a:r>
            <a:rPr lang="en-US" sz="1800" kern="1200">
              <a:latin typeface="+mn-lt"/>
            </a:rPr>
            <a:t>What Matters to the older adult</a:t>
          </a:r>
        </a:p>
      </dsp:txBody>
      <dsp:txXfrm>
        <a:off x="51698" y="1065937"/>
        <a:ext cx="1661693" cy="2127687"/>
      </dsp:txXfrm>
    </dsp:sp>
    <dsp:sp modelId="{F713AAF4-A2FB-4BE0-8DDD-30EA886D14ED}">
      <dsp:nvSpPr>
        <dsp:cNvPr id="0" name=""/>
        <dsp:cNvSpPr/>
      </dsp:nvSpPr>
      <dsp:spPr>
        <a:xfrm rot="55387">
          <a:off x="1914074" y="1953031"/>
          <a:ext cx="315933" cy="39183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endParaRPr lang="en-US" sz="1700" kern="1200">
            <a:latin typeface="+mn-lt"/>
          </a:endParaRPr>
        </a:p>
      </dsp:txBody>
      <dsp:txXfrm>
        <a:off x="1914080" y="2030634"/>
        <a:ext cx="221153" cy="235099"/>
      </dsp:txXfrm>
    </dsp:sp>
    <dsp:sp modelId="{C87D2E73-6CAB-4717-8F62-9278949CC6F5}">
      <dsp:nvSpPr>
        <dsp:cNvPr id="0" name=""/>
        <dsp:cNvSpPr/>
      </dsp:nvSpPr>
      <dsp:spPr>
        <a:xfrm>
          <a:off x="2361112" y="1052569"/>
          <a:ext cx="1800559" cy="223108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ts val="600"/>
            </a:spcBef>
            <a:spcAft>
              <a:spcPct val="35000"/>
            </a:spcAft>
            <a:buNone/>
          </a:pPr>
          <a:r>
            <a:rPr lang="en-US" sz="1800" kern="1200">
              <a:latin typeface="+mn-lt"/>
            </a:rPr>
            <a:t>Improve </a:t>
          </a:r>
          <a:br>
            <a:rPr lang="en-US" sz="1800" kern="1200">
              <a:latin typeface="+mn-lt"/>
            </a:rPr>
          </a:br>
          <a:r>
            <a:rPr lang="en-US" sz="1800" kern="1200">
              <a:latin typeface="+mn-lt"/>
            </a:rPr>
            <a:t>care coordination </a:t>
          </a:r>
        </a:p>
      </dsp:txBody>
      <dsp:txXfrm>
        <a:off x="2413849" y="1105306"/>
        <a:ext cx="1695085" cy="2125609"/>
      </dsp:txXfrm>
    </dsp:sp>
    <dsp:sp modelId="{FB541B2A-6AC9-4858-B700-F4E2EB5CC9D5}">
      <dsp:nvSpPr>
        <dsp:cNvPr id="0" name=""/>
        <dsp:cNvSpPr/>
      </dsp:nvSpPr>
      <dsp:spPr>
        <a:xfrm>
          <a:off x="4319669" y="1972195"/>
          <a:ext cx="334952" cy="391831"/>
        </a:xfrm>
        <a:prstGeom prst="rightArrow">
          <a:avLst>
            <a:gd name="adj1" fmla="val 60000"/>
            <a:gd name="adj2" fmla="val 50000"/>
          </a:avLst>
        </a:prstGeom>
        <a:solidFill>
          <a:schemeClr val="accent3">
            <a:hueOff val="759730"/>
            <a:satOff val="-2410"/>
            <a:lumOff val="39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endParaRPr lang="en-US" sz="1700" kern="1200">
            <a:latin typeface="+mn-lt"/>
          </a:endParaRPr>
        </a:p>
      </dsp:txBody>
      <dsp:txXfrm>
        <a:off x="4319669" y="2050561"/>
        <a:ext cx="234466" cy="235099"/>
      </dsp:txXfrm>
    </dsp:sp>
    <dsp:sp modelId="{C5730CA4-D011-4970-B08C-4144AB1073AB}">
      <dsp:nvSpPr>
        <dsp:cNvPr id="0" name=""/>
        <dsp:cNvSpPr/>
      </dsp:nvSpPr>
      <dsp:spPr>
        <a:xfrm>
          <a:off x="4793658" y="1052569"/>
          <a:ext cx="1733759" cy="223108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ts val="600"/>
            </a:spcBef>
            <a:spcAft>
              <a:spcPct val="35000"/>
            </a:spcAft>
            <a:buNone/>
          </a:pPr>
          <a:r>
            <a:rPr lang="en-US" sz="1800" kern="1200">
              <a:latin typeface="+mn-lt"/>
            </a:rPr>
            <a:t>Enhance patient safety</a:t>
          </a:r>
        </a:p>
      </dsp:txBody>
      <dsp:txXfrm>
        <a:off x="4844438" y="1103349"/>
        <a:ext cx="1632199" cy="2129523"/>
      </dsp:txXfrm>
    </dsp:sp>
    <dsp:sp modelId="{71C7E0F1-138A-4F37-A881-88A1FB65B4DC}">
      <dsp:nvSpPr>
        <dsp:cNvPr id="0" name=""/>
        <dsp:cNvSpPr/>
      </dsp:nvSpPr>
      <dsp:spPr>
        <a:xfrm rot="21588286">
          <a:off x="6689314" y="1968104"/>
          <a:ext cx="343224" cy="391831"/>
        </a:xfrm>
        <a:prstGeom prst="rightArrow">
          <a:avLst>
            <a:gd name="adj1" fmla="val 60000"/>
            <a:gd name="adj2" fmla="val 50000"/>
          </a:avLst>
        </a:prstGeom>
        <a:solidFill>
          <a:schemeClr val="accent3">
            <a:hueOff val="1519461"/>
            <a:satOff val="-4819"/>
            <a:lumOff val="78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endParaRPr lang="en-US" sz="1700" kern="1200">
            <a:latin typeface="+mn-lt"/>
          </a:endParaRPr>
        </a:p>
      </dsp:txBody>
      <dsp:txXfrm>
        <a:off x="6689314" y="2046645"/>
        <a:ext cx="240257" cy="235099"/>
      </dsp:txXfrm>
    </dsp:sp>
    <dsp:sp modelId="{A0B67979-B49D-4CF9-825E-C3AC7351D5C3}">
      <dsp:nvSpPr>
        <dsp:cNvPr id="0" name=""/>
        <dsp:cNvSpPr/>
      </dsp:nvSpPr>
      <dsp:spPr>
        <a:xfrm>
          <a:off x="7175007" y="1044403"/>
          <a:ext cx="1763715" cy="223108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ts val="600"/>
            </a:spcBef>
            <a:spcAft>
              <a:spcPct val="35000"/>
            </a:spcAft>
            <a:buNone/>
          </a:pPr>
          <a:r>
            <a:rPr lang="en-US" sz="1800" kern="1200">
              <a:latin typeface="+mn-lt"/>
              <a:ea typeface="Roboto"/>
              <a:cs typeface="Roboto"/>
            </a:rPr>
            <a:t>Enable </a:t>
          </a:r>
          <a:br>
            <a:rPr lang="en-US" sz="1800" kern="1200">
              <a:latin typeface="+mn-lt"/>
              <a:ea typeface="Roboto"/>
              <a:cs typeface="Roboto"/>
            </a:rPr>
          </a:br>
          <a:r>
            <a:rPr lang="en-US" sz="1800" kern="1200">
              <a:latin typeface="+mn-lt"/>
              <a:ea typeface="Roboto"/>
              <a:cs typeface="Roboto"/>
            </a:rPr>
            <a:t>high-quality </a:t>
          </a:r>
          <a:br>
            <a:rPr lang="en-US" sz="1800" kern="1200">
              <a:latin typeface="+mn-lt"/>
              <a:ea typeface="Roboto"/>
              <a:cs typeface="Roboto"/>
            </a:rPr>
          </a:br>
          <a:r>
            <a:rPr lang="en-US" sz="1800" kern="1200">
              <a:latin typeface="+mn-lt"/>
              <a:ea typeface="Roboto"/>
              <a:cs typeface="Roboto"/>
            </a:rPr>
            <a:t>care</a:t>
          </a:r>
          <a:endParaRPr lang="en-US" sz="1800" kern="1200">
            <a:latin typeface="+mn-lt"/>
          </a:endParaRPr>
        </a:p>
      </dsp:txBody>
      <dsp:txXfrm>
        <a:off x="7226664" y="1096060"/>
        <a:ext cx="1660401" cy="2127769"/>
      </dsp:txXfrm>
    </dsp:sp>
    <dsp:sp modelId="{09D1F456-4332-498B-9C44-395BB093CD92}">
      <dsp:nvSpPr>
        <dsp:cNvPr id="0" name=""/>
        <dsp:cNvSpPr/>
      </dsp:nvSpPr>
      <dsp:spPr>
        <a:xfrm rot="12268">
          <a:off x="9092817" y="1968309"/>
          <a:ext cx="326684" cy="391831"/>
        </a:xfrm>
        <a:prstGeom prst="rightArrow">
          <a:avLst>
            <a:gd name="adj1" fmla="val 60000"/>
            <a:gd name="adj2" fmla="val 50000"/>
          </a:avLst>
        </a:prstGeom>
        <a:solidFill>
          <a:schemeClr val="accent3">
            <a:hueOff val="2279191"/>
            <a:satOff val="-7229"/>
            <a:lumOff val="117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endParaRPr lang="en-US" sz="1700" kern="1200">
            <a:latin typeface="+mn-lt"/>
          </a:endParaRPr>
        </a:p>
      </dsp:txBody>
      <dsp:txXfrm>
        <a:off x="9092817" y="2046500"/>
        <a:ext cx="228679" cy="235099"/>
      </dsp:txXfrm>
    </dsp:sp>
    <dsp:sp modelId="{0528155C-2DF9-42F8-AEDF-D49E7C2A5D29}">
      <dsp:nvSpPr>
        <dsp:cNvPr id="0" name=""/>
        <dsp:cNvSpPr/>
      </dsp:nvSpPr>
      <dsp:spPr>
        <a:xfrm>
          <a:off x="9555104" y="1052569"/>
          <a:ext cx="1579965" cy="2231083"/>
        </a:xfrm>
        <a:prstGeom prst="roundRect">
          <a:avLst>
            <a:gd name="adj" fmla="val 10000"/>
          </a:avLst>
        </a:prstGeom>
        <a:solidFill>
          <a:schemeClr val="tx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ts val="600"/>
            </a:spcBef>
            <a:spcAft>
              <a:spcPct val="35000"/>
            </a:spcAft>
            <a:buNone/>
          </a:pPr>
          <a:r>
            <a:rPr lang="en-US" sz="1800" kern="1200">
              <a:latin typeface="+mn-lt"/>
              <a:ea typeface="Roboto"/>
              <a:cs typeface="Roboto"/>
            </a:rPr>
            <a:t>Prepare </a:t>
          </a:r>
          <a:br>
            <a:rPr lang="en-US" sz="1800" kern="1200">
              <a:latin typeface="+mn-lt"/>
              <a:ea typeface="Roboto"/>
              <a:cs typeface="Roboto"/>
            </a:rPr>
          </a:br>
          <a:r>
            <a:rPr lang="en-US" sz="1800" kern="1200">
              <a:latin typeface="+mn-lt"/>
              <a:ea typeface="Roboto"/>
              <a:cs typeface="Roboto"/>
            </a:rPr>
            <a:t>to align with regulatory requirements (CMS </a:t>
          </a:r>
          <a:br>
            <a:rPr lang="en-US" sz="1800" kern="1200">
              <a:latin typeface="+mn-lt"/>
              <a:ea typeface="Roboto"/>
              <a:cs typeface="Roboto"/>
            </a:rPr>
          </a:br>
          <a:r>
            <a:rPr lang="en-US" sz="1800" kern="1200">
              <a:latin typeface="+mn-lt"/>
              <a:ea typeface="Roboto"/>
              <a:cs typeface="Roboto"/>
            </a:rPr>
            <a:t>Age-Friendly Measure, CARE Act)</a:t>
          </a:r>
          <a:endParaRPr lang="en-US" sz="1800" kern="1200">
            <a:latin typeface="+mn-lt"/>
          </a:endParaRPr>
        </a:p>
      </dsp:txBody>
      <dsp:txXfrm>
        <a:off x="9601380" y="1098845"/>
        <a:ext cx="1487413" cy="213853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3FD76B-9741-4221-9D25-FD6A22C26DDA}" type="datetimeFigureOut">
              <a:rPr lang="en-US" smtClean="0"/>
              <a:t>4/3/2026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C82956-B8E9-4301-BCA6-43D061AFCFB3}" type="slidenum">
              <a:rPr lang="en-US" smtClean="0"/>
              <a:t>‹#›</a:t>
            </a:fld>
            <a:endParaRPr lang="en-US"/>
          </a:p>
        </p:txBody>
      </p:sp>
    </p:spTree>
    <p:extLst>
      <p:ext uri="{BB962C8B-B14F-4D97-AF65-F5344CB8AC3E}">
        <p14:creationId xmlns:p14="http://schemas.microsoft.com/office/powerpoint/2010/main" val="1625485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nam12.safelinks.protection.outlook.com/?url=https%3A%2F%2Fwww.capc.org%2Fdocuments%2F1301%2F&amp;data=05%7C02%7Cameier%40IHI.org%7Cdab4d66efd3549856f1b08de8b5911f4%7Cae635716f1924ebca7c071136d785df2%7C0%7C0%7C639101412314815746%7CUnknown%7CTWFpbGZsb3d8eyJFbXB0eU1hcGkiOnRydWUsIlYiOiIwLjAuMDAwMCIsIlAiOiJXaW4zMiIsIkFOIjoiTWFpbCIsIldUIjoyfQ%3D%3D%7C0%7C%7C%7C&amp;sdata=Sw%2BjVbluFp0fKTWzqv%2FbbrQFSK%2F9IjBOmgwRtZDPS8I%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capc.org/toolkits/caregiver-support-program-implementation/"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am12.safelinks.protection.outlook.com/?url=https%3A%2F%2Fwww.capc.org%2Fdocuments%2F1301%2F&amp;data=05%7C02%7Cameier%40IHI.org%7Cdab4d66efd3549856f1b08de8b5911f4%7Cae635716f1924ebca7c071136d785df2%7C0%7C0%7C639101412314815746%7CUnknown%7CTWFpbGZsb3d8eyJFbXB0eU1hcGkiOnRydWUsIlYiOiIwLjAuMDAwMCIsIlAiOiJXaW4zMiIsIkFOIjoiTWFpbCIsIldUIjoyfQ%3D%3D%7C0%7C%7C%7C&amp;sdata=Sw%2BjVbluFp0fKTWzqv%2FbbrQFSK%2F9IjBOmgwRtZDPS8I%3D&amp;reserved=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a:p>
          <a:p>
            <a:endParaRPr lang="en-US" b="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FEF0E4-F97B-4F22-839B-54E26EA31AB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491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Patients/caregivers have noted front desk staff can be so critical as first relationship builders or breakers.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Read quote.</a:t>
            </a:r>
          </a:p>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12</a:t>
            </a:fld>
            <a:endParaRPr lang="en-US"/>
          </a:p>
        </p:txBody>
      </p:sp>
    </p:spTree>
    <p:extLst>
      <p:ext uri="{BB962C8B-B14F-4D97-AF65-F5344CB8AC3E}">
        <p14:creationId xmlns:p14="http://schemas.microsoft.com/office/powerpoint/2010/main" val="4204744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Possible talking points: </a:t>
            </a:r>
          </a:p>
          <a:p>
            <a:r>
              <a:rPr lang="en-US">
                <a:ea typeface="Calibri"/>
                <a:cs typeface="Calibri"/>
              </a:rPr>
              <a:t>There are many ways to take the conversation about caregivers deeper to gain a full understanding of the older adult's life and current situation. Find the language that works for the older adults you are serving, with you, and your setting.</a:t>
            </a:r>
          </a:p>
          <a:p>
            <a:endParaRPr lang="en-US">
              <a:ea typeface="Calibri"/>
              <a:cs typeface="Calibri"/>
            </a:endParaRPr>
          </a:p>
          <a:p>
            <a:r>
              <a:rPr lang="en-US">
                <a:ea typeface="Calibri"/>
                <a:cs typeface="Calibri"/>
              </a:rPr>
              <a:t>Important to not forget that the older adult might be a caregiver themselves</a:t>
            </a:r>
          </a:p>
        </p:txBody>
      </p:sp>
      <p:sp>
        <p:nvSpPr>
          <p:cNvPr id="4" name="Slide Number Placeholder 3"/>
          <p:cNvSpPr>
            <a:spLocks noGrp="1"/>
          </p:cNvSpPr>
          <p:nvPr>
            <p:ph type="sldNum" sz="quarter" idx="5"/>
          </p:nvPr>
        </p:nvSpPr>
        <p:spPr/>
        <p:txBody>
          <a:bodyPr/>
          <a:lstStyle/>
          <a:p>
            <a:fld id="{75C82956-B8E9-4301-BCA6-43D061AFCFB3}" type="slidenum">
              <a:rPr lang="en-US" smtClean="0"/>
              <a:t>13</a:t>
            </a:fld>
            <a:endParaRPr lang="en-US"/>
          </a:p>
        </p:txBody>
      </p:sp>
    </p:spTree>
    <p:extLst>
      <p:ext uri="{BB962C8B-B14F-4D97-AF65-F5344CB8AC3E}">
        <p14:creationId xmlns:p14="http://schemas.microsoft.com/office/powerpoint/2010/main" val="2556439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Possible talking points:</a:t>
            </a:r>
          </a:p>
          <a:p>
            <a:r>
              <a:rPr lang="en-US" sz="1200" b="1" kern="1200">
                <a:solidFill>
                  <a:schemeClr val="tx1"/>
                </a:solidFill>
                <a:effectLst/>
                <a:latin typeface="+mn-lt"/>
                <a:ea typeface="+mn-ea"/>
                <a:cs typeface="+mn-cs"/>
              </a:rPr>
              <a:t>Tailor questions to help identify caregivers: </a:t>
            </a:r>
            <a:r>
              <a:rPr lang="en-US" sz="1200" kern="1200">
                <a:solidFill>
                  <a:schemeClr val="tx1"/>
                </a:solidFill>
                <a:effectLst/>
                <a:latin typeface="+mn-lt"/>
                <a:ea typeface="+mn-ea"/>
                <a:cs typeface="+mn-cs"/>
              </a:rPr>
              <a:t>Many don’t think of themselves as a “caregiver” as that seems like an official role. Start by asking the right questions to help uncover and explain who a caregiver might be or what a caregiver entails. Use terminology or activity-based inquiry that resonates locally (with older adults). Consider multiple formats - verbal, video, audio, written handouts - to help explain.</a:t>
            </a:r>
          </a:p>
          <a:p>
            <a:r>
              <a:rPr lang="en-US" sz="1200" b="1" kern="1200">
                <a:solidFill>
                  <a:schemeClr val="tx1"/>
                </a:solidFill>
                <a:effectLst/>
                <a:latin typeface="+mn-lt"/>
                <a:ea typeface="+mn-ea"/>
                <a:cs typeface="+mn-cs"/>
              </a:rPr>
              <a:t>Explain and communicate the role of caregivers: </a:t>
            </a:r>
            <a:r>
              <a:rPr lang="en-US" sz="1200" kern="1200">
                <a:solidFill>
                  <a:schemeClr val="tx1"/>
                </a:solidFill>
                <a:effectLst/>
                <a:latin typeface="+mn-lt"/>
                <a:ea typeface="+mn-ea"/>
                <a:cs typeface="+mn-cs"/>
              </a:rPr>
              <a:t>Clearly differentiate caregivers from other roles like emergency contacts or health care proxies, focusing on the support provided rather than strict definitions. Broadly socialize the concept— that older adults may have one or multiple caregivers for different needs and that this role adds real value to care—helps normalize and elevate it. Help patients and caregivers describe themselves as a care dyad—through language, self‑identification, or simple tools—so they can better advocate for their role. Reinforce this clarity through consistent messaging, such as scripts that explain how caregivers differ from proxies </a:t>
            </a:r>
            <a:endParaRPr lang="en-US" sz="1200" b="1"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Understand your audience: </a:t>
            </a:r>
            <a:r>
              <a:rPr lang="en-US" sz="1200" b="0" kern="1200">
                <a:solidFill>
                  <a:schemeClr val="tx1"/>
                </a:solidFill>
                <a:effectLst/>
                <a:latin typeface="+mn-lt"/>
                <a:ea typeface="+mn-ea"/>
                <a:cs typeface="+mn-cs"/>
              </a:rPr>
              <a:t> prioritize inclusivity, including the language you use. K</a:t>
            </a:r>
            <a:r>
              <a:rPr lang="en-US" sz="1200" kern="1200">
                <a:solidFill>
                  <a:schemeClr val="tx1"/>
                </a:solidFill>
                <a:effectLst/>
                <a:latin typeface="+mn-lt"/>
                <a:ea typeface="+mn-ea"/>
                <a:cs typeface="+mn-cs"/>
              </a:rPr>
              <a:t>eep an eye out for non-traditional or chosen families, complex families dynamics, non-English speakers, those with disabilities (e.g. low hearing, vision) - ensure language (terminology and spoken language) used to ask about care givers doesn't isolate or leave anyone out. For example, </a:t>
            </a:r>
            <a:r>
              <a:rPr lang="en-US" sz="1200" b="0" kern="1200">
                <a:solidFill>
                  <a:schemeClr val="tx1"/>
                </a:solidFill>
                <a:effectLst/>
                <a:latin typeface="+mn-lt"/>
                <a:ea typeface="+mn-ea"/>
                <a:cs typeface="+mn-cs"/>
              </a:rPr>
              <a:t>for older adults without family or a caregiver us</a:t>
            </a:r>
            <a:r>
              <a:rPr lang="en-US" sz="1200" kern="1200">
                <a:solidFill>
                  <a:schemeClr val="tx1"/>
                </a:solidFill>
                <a:effectLst/>
                <a:latin typeface="+mn-lt"/>
                <a:ea typeface="+mn-ea"/>
                <a:cs typeface="+mn-cs"/>
              </a:rPr>
              <a:t>e especially thoughtful and respectful language when asking about support. Some individuals truly have no one, while others may not agree with a potential caregiver about the role due to complex family dynamics or cognitive challenges like dementia. Focus on understanding their situation without assumptions and help connect those without support to appropriate community resources—such as a social worker or other local services.</a:t>
            </a:r>
          </a:p>
          <a:p>
            <a:r>
              <a:rPr lang="en-US" sz="1200" b="1" kern="1200">
                <a:solidFill>
                  <a:schemeClr val="tx1"/>
                </a:solidFill>
                <a:effectLst/>
                <a:latin typeface="+mn-lt"/>
                <a:ea typeface="+mn-ea"/>
                <a:cs typeface="+mn-cs"/>
              </a:rPr>
              <a:t>Ask: How does the older adult want the caregiver involved?</a:t>
            </a:r>
            <a:r>
              <a:rPr lang="en-US" sz="1200" kern="1200">
                <a:solidFill>
                  <a:schemeClr val="tx1"/>
                </a:solidFill>
                <a:effectLst/>
                <a:latin typeface="+mn-lt"/>
                <a:ea typeface="+mn-ea"/>
                <a:cs typeface="+mn-cs"/>
              </a:rPr>
              <a:t> After the caregiver(s) is known, it is important to confirm how the older adult wants them to be involved; And be sure to remember autonomy - not all older adults want caregiver for all things (or info shared).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Identify one main contact</a:t>
            </a:r>
            <a:r>
              <a:rPr lang="en-US" sz="1200" kern="1200">
                <a:solidFill>
                  <a:schemeClr val="tx1"/>
                </a:solidFill>
                <a:effectLst/>
                <a:latin typeface="+mn-lt"/>
                <a:ea typeface="+mn-ea"/>
                <a:cs typeface="+mn-cs"/>
              </a:rPr>
              <a:t>: especially if multiple caregivers are identified, make sure to have one main person to funnel information through.</a:t>
            </a:r>
          </a:p>
          <a:p>
            <a:r>
              <a:rPr lang="en-US" sz="1200" b="1" kern="1200">
                <a:solidFill>
                  <a:schemeClr val="tx1"/>
                </a:solidFill>
                <a:effectLst/>
                <a:latin typeface="+mn-lt"/>
                <a:ea typeface="+mn-ea"/>
                <a:cs typeface="+mn-cs"/>
              </a:rPr>
              <a:t>Integrate routine caregiver assessment and documentation into current workflows/tap into existing clinical encounters</a:t>
            </a:r>
            <a:r>
              <a:rPr lang="en-US" sz="1200" kern="1200">
                <a:solidFill>
                  <a:schemeClr val="tx1"/>
                </a:solidFill>
                <a:effectLst/>
                <a:latin typeface="+mn-lt"/>
                <a:ea typeface="+mn-ea"/>
                <a:cs typeface="+mn-cs"/>
              </a:rPr>
              <a:t> as additional step (rather than creating entire new process) e.g. as part of SDOH or Medicare AWV screening, as a field in MyChart, asked during pre-visit survey. Find out where information sharing is already flowing very easily from one care point to another and across transitions of care; tap into this current workflow and add asking about caregivers as a step.</a:t>
            </a:r>
          </a:p>
          <a:p>
            <a:r>
              <a:rPr lang="en-US" sz="1200" b="1" kern="1200">
                <a:solidFill>
                  <a:schemeClr val="tx1"/>
                </a:solidFill>
                <a:effectLst/>
                <a:latin typeface="+mn-lt"/>
                <a:ea typeface="+mn-ea"/>
                <a:cs typeface="+mn-cs"/>
              </a:rPr>
              <a:t>Continue the Conversation (circling back)</a:t>
            </a:r>
            <a:r>
              <a:rPr lang="en-US" sz="1200" kern="1200">
                <a:solidFill>
                  <a:schemeClr val="tx1"/>
                </a:solidFill>
                <a:effectLst/>
                <a:latin typeface="+mn-lt"/>
                <a:ea typeface="+mn-ea"/>
                <a:cs typeface="+mn-cs"/>
              </a:rPr>
              <a:t>: Roles may not yet be defined (especially in emergency situations or upon new diagnosis) and may require triangulation once trauma settles (e.g. post-acute care folks may need time to process care needs/roles).</a:t>
            </a:r>
          </a:p>
          <a:p>
            <a:r>
              <a:rPr lang="en-US" sz="1200" kern="1200">
                <a:solidFill>
                  <a:schemeClr val="tx1"/>
                </a:solidFill>
                <a:effectLst/>
                <a:latin typeface="+mn-lt"/>
                <a:ea typeface="+mn-ea"/>
                <a:cs typeface="+mn-cs"/>
              </a:rPr>
              <a:t>For example: Maimonides Medical Center uses a patient relations script that has a narrative to distinguish between health care proxy and caregiver—these are often (not always) different</a:t>
            </a:r>
          </a:p>
        </p:txBody>
      </p:sp>
      <p:sp>
        <p:nvSpPr>
          <p:cNvPr id="4" name="Slide Number Placeholder 3"/>
          <p:cNvSpPr>
            <a:spLocks noGrp="1"/>
          </p:cNvSpPr>
          <p:nvPr>
            <p:ph type="sldNum" sz="quarter" idx="5"/>
          </p:nvPr>
        </p:nvSpPr>
        <p:spPr/>
        <p:txBody>
          <a:bodyPr/>
          <a:lstStyle/>
          <a:p>
            <a:fld id="{75C82956-B8E9-4301-BCA6-43D061AFCFB3}" type="slidenum">
              <a:rPr lang="en-US" smtClean="0"/>
              <a:t>14</a:t>
            </a:fld>
            <a:endParaRPr lang="en-US"/>
          </a:p>
        </p:txBody>
      </p:sp>
    </p:spTree>
    <p:extLst>
      <p:ext uri="{BB962C8B-B14F-4D97-AF65-F5344CB8AC3E}">
        <p14:creationId xmlns:p14="http://schemas.microsoft.com/office/powerpoint/2010/main" val="24981923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Possible talking points:</a:t>
            </a:r>
          </a:p>
          <a:p>
            <a:r>
              <a:rPr lang="en-US" sz="1200" kern="1200">
                <a:solidFill>
                  <a:schemeClr val="tx1"/>
                </a:solidFill>
                <a:effectLst/>
                <a:latin typeface="+mn-lt"/>
                <a:ea typeface="+mn-ea"/>
                <a:cs typeface="+mn-cs"/>
              </a:rPr>
              <a:t>Documenting the caregiver or multiple caregivers in the electronic health record ensures the care team knows who supports the older adult and involves them appropriately. </a:t>
            </a:r>
          </a:p>
          <a:p>
            <a:r>
              <a:rPr lang="en-US" sz="1200" b="1" kern="1200">
                <a:solidFill>
                  <a:schemeClr val="tx1"/>
                </a:solidFill>
                <a:effectLst/>
                <a:latin typeface="+mn-lt"/>
                <a:ea typeface="+mn-ea"/>
                <a:cs typeface="+mn-cs"/>
              </a:rPr>
              <a:t>Try this:</a:t>
            </a:r>
          </a:p>
          <a:p>
            <a:pPr lvl="0"/>
            <a:r>
              <a:rPr lang="en-US" sz="1200" b="1" kern="1200">
                <a:solidFill>
                  <a:schemeClr val="tx1"/>
                </a:solidFill>
                <a:effectLst/>
                <a:latin typeface="+mn-lt"/>
                <a:ea typeface="+mn-ea"/>
                <a:cs typeface="+mn-cs"/>
              </a:rPr>
              <a:t>Use the EHR face sheet </a:t>
            </a:r>
            <a:r>
              <a:rPr lang="en-US" sz="1200" kern="1200">
                <a:solidFill>
                  <a:schemeClr val="tx1"/>
                </a:solidFill>
                <a:effectLst/>
                <a:latin typeface="+mn-lt"/>
                <a:ea typeface="+mn-ea"/>
                <a:cs typeface="+mn-cs"/>
              </a:rPr>
              <a:t>for various role types (could be drop down or box tick). </a:t>
            </a:r>
          </a:p>
          <a:p>
            <a:pPr lvl="0"/>
            <a:r>
              <a:rPr lang="en-US" sz="1200" b="1" kern="1200">
                <a:solidFill>
                  <a:schemeClr val="tx1"/>
                </a:solidFill>
                <a:effectLst/>
                <a:latin typeface="+mn-lt"/>
                <a:ea typeface="+mn-ea"/>
                <a:cs typeface="+mn-cs"/>
              </a:rPr>
              <a:t>Use separate fields </a:t>
            </a:r>
            <a:r>
              <a:rPr lang="en-US" sz="1200" kern="1200">
                <a:solidFill>
                  <a:schemeClr val="tx1"/>
                </a:solidFill>
                <a:effectLst/>
                <a:latin typeface="+mn-lt"/>
                <a:ea typeface="+mn-ea"/>
                <a:cs typeface="+mn-cs"/>
              </a:rPr>
              <a:t>for caregiver, emergency contact, and power of attorney in case they differ.</a:t>
            </a:r>
          </a:p>
          <a:p>
            <a:pPr lvl="0"/>
            <a:r>
              <a:rPr lang="en-US" sz="1200" b="1" kern="1200">
                <a:solidFill>
                  <a:schemeClr val="tx1"/>
                </a:solidFill>
                <a:effectLst/>
                <a:latin typeface="+mn-lt"/>
                <a:ea typeface="+mn-ea"/>
                <a:cs typeface="+mn-cs"/>
              </a:rPr>
              <a:t>Add caregiver information automatically </a:t>
            </a:r>
            <a:r>
              <a:rPr lang="en-US" sz="1200" kern="1200">
                <a:solidFill>
                  <a:schemeClr val="tx1"/>
                </a:solidFill>
                <a:effectLst/>
                <a:latin typeface="+mn-lt"/>
                <a:ea typeface="+mn-ea"/>
                <a:cs typeface="+mn-cs"/>
              </a:rPr>
              <a:t>to standard notes (e.g. nursing and discharge summaries). Will documentation in a flowsheet make it available across encounters and reports? </a:t>
            </a:r>
          </a:p>
          <a:p>
            <a:pPr lvl="0"/>
            <a:r>
              <a:rPr lang="en-US" sz="1200" b="1" kern="1200">
                <a:solidFill>
                  <a:schemeClr val="tx1"/>
                </a:solidFill>
                <a:effectLst/>
                <a:latin typeface="+mn-lt"/>
                <a:ea typeface="+mn-ea"/>
                <a:cs typeface="+mn-cs"/>
              </a:rPr>
              <a:t>Make information available quickly</a:t>
            </a:r>
            <a:r>
              <a:rPr lang="en-US" sz="1200" kern="1200">
                <a:solidFill>
                  <a:schemeClr val="tx1"/>
                </a:solidFill>
                <a:effectLst/>
                <a:latin typeface="+mn-lt"/>
                <a:ea typeface="+mn-ea"/>
                <a:cs typeface="+mn-cs"/>
              </a:rPr>
              <a:t>. Can you reduce clicks, make fields </a:t>
            </a:r>
            <a:r>
              <a:rPr lang="en-US" sz="1200" kern="1200" err="1">
                <a:solidFill>
                  <a:schemeClr val="tx1"/>
                </a:solidFill>
                <a:effectLst/>
                <a:latin typeface="+mn-lt"/>
                <a:ea typeface="+mn-ea"/>
                <a:cs typeface="+mn-cs"/>
              </a:rPr>
              <a:t>hoverable</a:t>
            </a:r>
            <a:r>
              <a:rPr lang="en-US" sz="1200" kern="1200">
                <a:solidFill>
                  <a:schemeClr val="tx1"/>
                </a:solidFill>
                <a:effectLst/>
                <a:latin typeface="+mn-lt"/>
                <a:ea typeface="+mn-ea"/>
                <a:cs typeface="+mn-cs"/>
              </a:rPr>
              <a:t>, or use dot phrases? </a:t>
            </a:r>
          </a:p>
          <a:p>
            <a:r>
              <a:rPr lang="en-US" sz="1200" kern="1200">
                <a:solidFill>
                  <a:schemeClr val="tx1"/>
                </a:solidFill>
                <a:effectLst/>
                <a:latin typeface="+mn-lt"/>
                <a:ea typeface="+mn-ea"/>
                <a:cs typeface="+mn-cs"/>
              </a:rPr>
              <a:t>Many sites will need to make changes to the EHR. Start by understanding what you need and what you are trying to accomplish. Explore what is feasible and who needs to be involved.</a:t>
            </a:r>
            <a:endParaRPr lang="en-US" sz="1200" b="0" kern="1200">
              <a:solidFill>
                <a:schemeClr val="tx1"/>
              </a:solidFill>
              <a:effectLst/>
              <a:latin typeface="+mn-lt"/>
              <a:ea typeface="+mn-ea"/>
              <a:cs typeface="+mn-cs"/>
            </a:endParaRPr>
          </a:p>
          <a:p>
            <a:r>
              <a:rPr lang="en-US" sz="2000" b="1"/>
              <a:t>Ensure permission and information release forms </a:t>
            </a:r>
            <a:r>
              <a:rPr lang="en-US" sz="2000" b="0"/>
              <a:t>(for caregivers granted access to health information) </a:t>
            </a:r>
            <a:r>
              <a:rPr lang="en-US" sz="2000"/>
              <a:t>are easily accessible and process for completion is in place.</a:t>
            </a:r>
          </a:p>
          <a:p>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15</a:t>
            </a:fld>
            <a:endParaRPr lang="en-US"/>
          </a:p>
        </p:txBody>
      </p:sp>
    </p:spTree>
    <p:extLst>
      <p:ext uri="{BB962C8B-B14F-4D97-AF65-F5344CB8AC3E}">
        <p14:creationId xmlns:p14="http://schemas.microsoft.com/office/powerpoint/2010/main" val="984060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p>
          <a:p>
            <a:r>
              <a:rPr lang="en-US" sz="1200" b="1" kern="1200">
                <a:solidFill>
                  <a:schemeClr val="tx1"/>
                </a:solidFill>
                <a:effectLst/>
                <a:latin typeface="+mn-lt"/>
                <a:ea typeface="+mn-ea"/>
                <a:cs typeface="+mn-cs"/>
              </a:rPr>
              <a:t>Understand how your EHR works</a:t>
            </a:r>
            <a:r>
              <a:rPr lang="en-US" b="1"/>
              <a:t>, who to ask for changes, and</a:t>
            </a:r>
            <a:r>
              <a:rPr lang="en-US" sz="1200" b="1" kern="1200">
                <a:solidFill>
                  <a:schemeClr val="tx1"/>
                </a:solidFill>
                <a:effectLst/>
                <a:latin typeface="+mn-lt"/>
                <a:ea typeface="+mn-ea"/>
                <a:cs typeface="+mn-cs"/>
              </a:rPr>
              <a:t> what is feasible:</a:t>
            </a:r>
            <a:r>
              <a:rPr lang="en-US" sz="1200" b="0" kern="1200">
                <a:solidFill>
                  <a:schemeClr val="tx1"/>
                </a:solidFill>
                <a:effectLst/>
                <a:latin typeface="+mn-lt"/>
                <a:ea typeface="+mn-ea"/>
                <a:cs typeface="+mn-cs"/>
              </a:rPr>
              <a:t> this </a:t>
            </a:r>
            <a:r>
              <a:rPr lang="en-US" sz="1200" kern="1200">
                <a:solidFill>
                  <a:schemeClr val="tx1"/>
                </a:solidFill>
                <a:effectLst/>
                <a:latin typeface="+mn-lt"/>
                <a:ea typeface="+mn-ea"/>
                <a:cs typeface="+mn-cs"/>
              </a:rPr>
              <a:t>will help in any updates needed and/or redesign of documentation fields. The better the IT build is, the easier it is to collect/analyze data, measure outcomes, and make improvements. Considerations include:</a:t>
            </a:r>
            <a:endParaRPr lang="en-US" sz="1200" kern="1200">
              <a:solidFill>
                <a:schemeClr val="tx1"/>
              </a:solidFill>
              <a:effectLst/>
              <a:latin typeface="+mn-lt"/>
              <a:ea typeface="Calibri"/>
              <a:cs typeface="Calibri"/>
            </a:endParaRPr>
          </a:p>
          <a:p>
            <a:pPr marL="285750" indent="-285750">
              <a:buFont typeface="Arial"/>
              <a:buChar char="•"/>
            </a:pPr>
            <a:r>
              <a:rPr lang="en-US" sz="1200" kern="1200">
                <a:solidFill>
                  <a:schemeClr val="tx1"/>
                </a:solidFill>
                <a:effectLst/>
                <a:latin typeface="+mn-lt"/>
                <a:ea typeface="+mn-ea"/>
                <a:cs typeface="+mn-cs"/>
              </a:rPr>
              <a:t>Can POA, emergency contact AND Caregiver have unique fields on the face sheet so that they can be pulled into other documentation/templates automatically (</a:t>
            </a:r>
            <a:r>
              <a:rPr lang="en-US"/>
              <a:t>these roles can be filled by different people</a:t>
            </a:r>
            <a:r>
              <a:rPr lang="en-US" sz="1200" kern="1200">
                <a:solidFill>
                  <a:schemeClr val="tx1"/>
                </a:solidFill>
                <a:effectLst/>
                <a:latin typeface="+mn-lt"/>
                <a:ea typeface="+mn-ea"/>
                <a:cs typeface="+mn-cs"/>
              </a:rPr>
              <a:t>)? </a:t>
            </a:r>
            <a:endParaRPr lang="en-US"/>
          </a:p>
          <a:p>
            <a:pPr marL="285750" indent="-285750">
              <a:buFont typeface="Arial"/>
              <a:buChar char="•"/>
            </a:pPr>
            <a:r>
              <a:rPr lang="en-US"/>
              <a:t>Ensure</a:t>
            </a:r>
            <a:r>
              <a:rPr lang="en-US" sz="1200" kern="1200">
                <a:solidFill>
                  <a:schemeClr val="tx1"/>
                </a:solidFill>
                <a:effectLst/>
                <a:latin typeface="+mn-lt"/>
                <a:ea typeface="+mn-ea"/>
                <a:cs typeface="+mn-cs"/>
              </a:rPr>
              <a:t> </a:t>
            </a:r>
            <a:r>
              <a:rPr lang="en-US"/>
              <a:t>caregiver </a:t>
            </a:r>
            <a:r>
              <a:rPr lang="en-US" sz="1200" kern="1200">
                <a:solidFill>
                  <a:schemeClr val="tx1"/>
                </a:solidFill>
                <a:effectLst/>
                <a:latin typeface="+mn-lt"/>
                <a:ea typeface="+mn-ea"/>
                <a:cs typeface="+mn-cs"/>
              </a:rPr>
              <a:t>information is available to all types of providers </a:t>
            </a:r>
            <a:r>
              <a:rPr lang="en-US"/>
              <a:t>with minimal clicks. </a:t>
            </a:r>
            <a:r>
              <a:rPr lang="en-US" sz="1200" kern="1200">
                <a:solidFill>
                  <a:schemeClr val="tx1"/>
                </a:solidFill>
                <a:effectLst/>
                <a:latin typeface="+mn-lt"/>
                <a:ea typeface="+mn-ea"/>
                <a:cs typeface="+mn-cs"/>
              </a:rPr>
              <a:t>Do we need documentation in a flowsheet so the information is available across encounters, providers, and available to pull into reports? Can/should we use Smart Phrases and Dot phrases? Can fields be </a:t>
            </a:r>
            <a:r>
              <a:rPr lang="en-US" sz="1200" kern="1200" err="1">
                <a:solidFill>
                  <a:schemeClr val="tx1"/>
                </a:solidFill>
                <a:effectLst/>
                <a:latin typeface="+mn-lt"/>
                <a:ea typeface="+mn-ea"/>
                <a:cs typeface="+mn-cs"/>
              </a:rPr>
              <a:t>hoverable</a:t>
            </a:r>
            <a:r>
              <a:rPr lang="en-US" sz="1200" kern="1200">
                <a:solidFill>
                  <a:schemeClr val="tx1"/>
                </a:solidFill>
                <a:effectLst/>
                <a:latin typeface="+mn-lt"/>
                <a:ea typeface="+mn-ea"/>
                <a:cs typeface="+mn-cs"/>
              </a:rPr>
              <a:t>? What can be done within current restraints (in your EHR structure)? Who do you need to involve and at what point?</a:t>
            </a:r>
            <a:endParaRPr lang="en-US" sz="1200" kern="1200">
              <a:solidFill>
                <a:schemeClr val="tx1"/>
              </a:solidFill>
              <a:effectLst/>
              <a:latin typeface="+mn-lt"/>
              <a:ea typeface="Calibri" panose="020F0502020204030204"/>
              <a:cs typeface="Calibri" panose="020F0502020204030204"/>
            </a:endParaRPr>
          </a:p>
          <a:p>
            <a:endParaRPr lang="en-US">
              <a:ea typeface="Calibri" panose="020F0502020204030204"/>
              <a:cs typeface="Calibri" panose="020F0502020204030204"/>
            </a:endParaRPr>
          </a:p>
          <a:p>
            <a:r>
              <a:rPr lang="en-US" sz="1200" b="1" kern="1200">
                <a:solidFill>
                  <a:schemeClr val="tx1"/>
                </a:solidFill>
                <a:effectLst/>
                <a:latin typeface="+mn-lt"/>
                <a:ea typeface="+mn-ea"/>
                <a:cs typeface="+mn-cs"/>
              </a:rPr>
              <a:t>A clear ask: </a:t>
            </a:r>
            <a:r>
              <a:rPr lang="en-US" sz="1200" kern="1200">
                <a:solidFill>
                  <a:schemeClr val="tx1"/>
                </a:solidFill>
                <a:effectLst/>
                <a:latin typeface="+mn-lt"/>
                <a:ea typeface="+mn-ea"/>
                <a:cs typeface="+mn-cs"/>
              </a:rPr>
              <a:t>Understand your organization’s policies around EHR builds and start the process by being clear on what you need from a technology standpoint- What is the ask? What are we trying to accomplish? What do we wish to change? Does it bring value? Consider documentation burden when planning changes. Your key contact may be in IT. One system went straight to their compliance officer noting that documenting caregivers was part of the CARE Act, so they needed to get this into the EHR to be compliant with state law. This prompted rapid change.</a:t>
            </a:r>
          </a:p>
          <a:p>
            <a:endParaRPr lang="en-US"/>
          </a:p>
          <a:p>
            <a:r>
              <a:rPr lang="en-US" sz="1200" b="1" kern="1200">
                <a:solidFill>
                  <a:schemeClr val="tx1"/>
                </a:solidFill>
                <a:effectLst/>
                <a:latin typeface="+mn-lt"/>
                <a:ea typeface="+mn-ea"/>
                <a:cs typeface="+mn-cs"/>
              </a:rPr>
              <a:t>Would automatic prompts/checklist help?</a:t>
            </a:r>
            <a:r>
              <a:rPr lang="en-US" sz="1200" kern="1200">
                <a:solidFill>
                  <a:schemeClr val="tx1"/>
                </a:solidFill>
                <a:effectLst/>
                <a:latin typeface="+mn-lt"/>
                <a:ea typeface="+mn-ea"/>
                <a:cs typeface="+mn-cs"/>
              </a:rPr>
              <a:t> Consider building a checklist or assessment tool into EHR (</a:t>
            </a:r>
            <a:r>
              <a:rPr lang="en-US"/>
              <a:t>recommend to add to </a:t>
            </a:r>
            <a:r>
              <a:rPr lang="en-US" sz="1200" kern="1200">
                <a:solidFill>
                  <a:schemeClr val="tx1"/>
                </a:solidFill>
                <a:effectLst/>
                <a:latin typeface="+mn-lt"/>
                <a:ea typeface="+mn-ea"/>
                <a:cs typeface="+mn-cs"/>
              </a:rPr>
              <a:t>existing assessments) </a:t>
            </a:r>
            <a:endParaRPr lang="en-US">
              <a:ea typeface="Calibri"/>
              <a:cs typeface="Calibri"/>
            </a:endParaRPr>
          </a:p>
          <a:p>
            <a:endParaRPr lang="en-US"/>
          </a:p>
          <a:p>
            <a:r>
              <a:rPr lang="en-US" sz="1200" b="1" kern="1200">
                <a:solidFill>
                  <a:schemeClr val="tx1"/>
                </a:solidFill>
                <a:effectLst/>
                <a:latin typeface="+mn-lt"/>
                <a:ea typeface="+mn-ea"/>
                <a:cs typeface="+mn-cs"/>
              </a:rPr>
              <a:t>Consider how to document changes</a:t>
            </a:r>
            <a:r>
              <a:rPr lang="en-US" sz="1200" kern="1200">
                <a:solidFill>
                  <a:schemeClr val="tx1"/>
                </a:solidFill>
                <a:effectLst/>
                <a:latin typeface="+mn-lt"/>
                <a:ea typeface="+mn-ea"/>
                <a:cs typeface="+mn-cs"/>
              </a:rPr>
              <a:t>: Complex family and caregiver situations may need ongoing discussion with the interdisciplinary team. Rounds may be a good time for these discussions in the hospital, care plan conferences in nursing homes. Plan for how to document any role changes/complexities in your EHR .</a:t>
            </a:r>
            <a:endParaRPr lang="en-US">
              <a:ea typeface="+mn-ea"/>
              <a:cs typeface="+mn-cs"/>
            </a:endParaRPr>
          </a:p>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16</a:t>
            </a:fld>
            <a:endParaRPr lang="en-US"/>
          </a:p>
        </p:txBody>
      </p:sp>
    </p:spTree>
    <p:extLst>
      <p:ext uri="{BB962C8B-B14F-4D97-AF65-F5344CB8AC3E}">
        <p14:creationId xmlns:p14="http://schemas.microsoft.com/office/powerpoint/2010/main" val="36378716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BAA3-A8A2-F365-949A-36095384EA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CBF85E-24AA-8237-E033-FA60AB40C9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A7E06B-92E0-1A4E-2201-086B6F604398}"/>
              </a:ext>
            </a:extLst>
          </p:cNvPr>
          <p:cNvSpPr>
            <a:spLocks noGrp="1"/>
          </p:cNvSpPr>
          <p:nvPr>
            <p:ph type="body" idx="1"/>
          </p:nvPr>
        </p:nvSpPr>
        <p:spPr/>
        <p:txBody>
          <a:bodyPr/>
          <a:lstStyle/>
          <a:p>
            <a:r>
              <a:rPr lang="en-US" b="1"/>
              <a:t>Possible talking points:</a:t>
            </a:r>
          </a:p>
          <a:p>
            <a:r>
              <a:rPr lang="en-US" b="0"/>
              <a:t>If you are looking for specific fields to help the IT team get started, these fill in fields may be considered essential (caregiver name, relationship, phone number) and these Y/N fields are helpful to note if they are the primary caregiver (especially for those with multiple supports) and if they live with the care recipient.  </a:t>
            </a:r>
          </a:p>
        </p:txBody>
      </p:sp>
      <p:sp>
        <p:nvSpPr>
          <p:cNvPr id="4" name="Slide Number Placeholder 3">
            <a:extLst>
              <a:ext uri="{FF2B5EF4-FFF2-40B4-BE49-F238E27FC236}">
                <a16:creationId xmlns:a16="http://schemas.microsoft.com/office/drawing/2014/main" id="{66754372-0746-23D8-FE3D-9DB019913B4A}"/>
              </a:ext>
            </a:extLst>
          </p:cNvPr>
          <p:cNvSpPr>
            <a:spLocks noGrp="1"/>
          </p:cNvSpPr>
          <p:nvPr>
            <p:ph type="sldNum" sz="quarter" idx="5"/>
          </p:nvPr>
        </p:nvSpPr>
        <p:spPr/>
        <p:txBody>
          <a:bodyPr/>
          <a:lstStyle/>
          <a:p>
            <a:fld id="{75C82956-B8E9-4301-BCA6-43D061AFCFB3}" type="slidenum">
              <a:rPr lang="en-US" smtClean="0"/>
              <a:t>17</a:t>
            </a:fld>
            <a:endParaRPr lang="en-US"/>
          </a:p>
        </p:txBody>
      </p:sp>
    </p:spTree>
    <p:extLst>
      <p:ext uri="{BB962C8B-B14F-4D97-AF65-F5344CB8AC3E}">
        <p14:creationId xmlns:p14="http://schemas.microsoft.com/office/powerpoint/2010/main" val="3584176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ea typeface="Roboto"/>
                <a:cs typeface="Roboto"/>
              </a:rPr>
              <a:t>Consider options outside of the EHR, such as:</a:t>
            </a:r>
            <a:endParaRPr lang="en-US">
              <a:ea typeface="Roboto"/>
              <a:cs typeface="Roboto"/>
            </a:endParaRPr>
          </a:p>
          <a:p>
            <a:r>
              <a:rPr lang="en-US" b="1"/>
              <a:t>Use visual displays: </a:t>
            </a:r>
            <a:r>
              <a:rPr lang="en-US"/>
              <a:t>to actively engage caregivers to self-identify. For example, list caregiver names/roles on the white board in the older adult’s room; families can see and update it if needed. This is another way to ensure caregivers are aware they are named and willing to take on that role. </a:t>
            </a:r>
          </a:p>
          <a:p>
            <a:r>
              <a:rPr lang="en-US" b="1"/>
              <a:t>Consider having a printed worksheet for HC team </a:t>
            </a:r>
            <a:r>
              <a:rPr lang="en-US"/>
              <a:t>as part of standard intake forms to use as a reminder to ask and docum</a:t>
            </a:r>
            <a:r>
              <a:rPr lang="en-US" b="0"/>
              <a:t>ent (either in addition to EHR fields or until EHR capability can be built). </a:t>
            </a:r>
            <a:endParaRPr lang="en-US">
              <a:ea typeface="Calibri"/>
              <a:cs typeface="Calibri"/>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18</a:t>
            </a:fld>
            <a:endParaRPr lang="en-US"/>
          </a:p>
        </p:txBody>
      </p:sp>
    </p:spTree>
    <p:extLst>
      <p:ext uri="{BB962C8B-B14F-4D97-AF65-F5344CB8AC3E}">
        <p14:creationId xmlns:p14="http://schemas.microsoft.com/office/powerpoint/2010/main" val="33242469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Possible talking points: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Standardize</a:t>
            </a:r>
            <a:r>
              <a:rPr lang="en-US" sz="1200" kern="1200">
                <a:solidFill>
                  <a:schemeClr val="tx1"/>
                </a:solidFill>
                <a:effectLst/>
                <a:latin typeface="+mn-lt"/>
                <a:ea typeface="+mn-ea"/>
                <a:cs typeface="+mn-cs"/>
              </a:rPr>
              <a:t> caregiver identification and documentation in workflows, policy, (e.g. </a:t>
            </a:r>
            <a:r>
              <a:rPr lang="en-US"/>
              <a:t>Add caregivers into your Age-Friendly Health Systems mission) </a:t>
            </a:r>
            <a:r>
              <a:rPr lang="en-US" sz="1200" kern="1200">
                <a:solidFill>
                  <a:schemeClr val="tx1"/>
                </a:solidFill>
                <a:effectLst/>
                <a:latin typeface="+mn-lt"/>
                <a:ea typeface="+mn-ea"/>
                <a:cs typeface="+mn-cs"/>
              </a:rPr>
              <a:t>and the patient portal. Make supporting strategies standard of care for everyone. An example: make pre-visit agenda setting standard practice, letting all older adult know you’d like to discuss who might be supporting them with care or daily activities at the upcoming appointment/next visit</a:t>
            </a:r>
            <a:endParaRPr lang="en-US"/>
          </a:p>
          <a:p>
            <a:pPr lvl="0"/>
            <a:r>
              <a:rPr lang="en-US" sz="1200" b="1" kern="1200">
                <a:solidFill>
                  <a:schemeClr val="tx1"/>
                </a:solidFill>
                <a:effectLst/>
                <a:latin typeface="+mn-lt"/>
                <a:ea typeface="+mn-ea"/>
                <a:cs typeface="+mn-cs"/>
              </a:rPr>
              <a:t>Train</a:t>
            </a:r>
            <a:r>
              <a:rPr lang="en-US" sz="1200" kern="1200">
                <a:solidFill>
                  <a:schemeClr val="tx1"/>
                </a:solidFill>
                <a:effectLst/>
                <a:latin typeface="+mn-lt"/>
                <a:ea typeface="+mn-ea"/>
                <a:cs typeface="+mn-cs"/>
              </a:rPr>
              <a:t> all team members to identify caregivers. Ensure they are clear about various role types (difference of a caregiver to that of an emergency contact, health care proxy (i.e. medical power of attorney/power of attorney for health care/health care agent), and next of kin. Many may serve in more than one of these roles, but don’t assume they are the same. Address potential biases, including ageism. (stereotypes, prejudice, or discrimination based on age)</a:t>
            </a:r>
          </a:p>
          <a:p>
            <a:pPr lvl="0"/>
            <a:r>
              <a:rPr lang="en-US" sz="1200" b="1" kern="1200">
                <a:solidFill>
                  <a:schemeClr val="tx1"/>
                </a:solidFill>
                <a:effectLst/>
                <a:latin typeface="+mn-lt"/>
                <a:ea typeface="+mn-ea"/>
                <a:cs typeface="+mn-cs"/>
              </a:rPr>
              <a:t>Share</a:t>
            </a:r>
            <a:r>
              <a:rPr lang="en-US" sz="1200" kern="1200">
                <a:solidFill>
                  <a:schemeClr val="tx1"/>
                </a:solidFill>
                <a:effectLst/>
                <a:latin typeface="+mn-lt"/>
                <a:ea typeface="+mn-ea"/>
                <a:cs typeface="+mn-cs"/>
              </a:rPr>
              <a:t> caregiver information during transitions of care (e.g., in discharge paperwork). </a:t>
            </a:r>
          </a:p>
        </p:txBody>
      </p:sp>
      <p:sp>
        <p:nvSpPr>
          <p:cNvPr id="4" name="Slide Number Placeholder 3"/>
          <p:cNvSpPr>
            <a:spLocks noGrp="1"/>
          </p:cNvSpPr>
          <p:nvPr>
            <p:ph type="sldNum" sz="quarter" idx="5"/>
          </p:nvPr>
        </p:nvSpPr>
        <p:spPr/>
        <p:txBody>
          <a:bodyPr/>
          <a:lstStyle/>
          <a:p>
            <a:fld id="{75C82956-B8E9-4301-BCA6-43D061AFCFB3}" type="slidenum">
              <a:rPr lang="en-US" smtClean="0"/>
              <a:t>19</a:t>
            </a:fld>
            <a:endParaRPr lang="en-US"/>
          </a:p>
        </p:txBody>
      </p:sp>
    </p:spTree>
    <p:extLst>
      <p:ext uri="{BB962C8B-B14F-4D97-AF65-F5344CB8AC3E}">
        <p14:creationId xmlns:p14="http://schemas.microsoft.com/office/powerpoint/2010/main" val="5586936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See more caregiver stress assessment options on slide 36. </a:t>
            </a:r>
          </a:p>
          <a:p>
            <a:r>
              <a:rPr lang="en-US" b="1">
                <a:ea typeface="Calibri"/>
                <a:cs typeface="Calibri"/>
              </a:rPr>
              <a:t>Possible talking points:</a:t>
            </a:r>
            <a:endParaRPr lang="en-US"/>
          </a:p>
          <a:p>
            <a:r>
              <a:rPr lang="en-US" b="1">
                <a:ea typeface="Calibri"/>
                <a:cs typeface="Calibri"/>
              </a:rPr>
              <a:t>Support and engage:</a:t>
            </a:r>
            <a:r>
              <a:rPr lang="en-US">
                <a:ea typeface="Calibri"/>
                <a:cs typeface="Calibri"/>
              </a:rPr>
              <a:t> Supporting caregiver and older adult dyads cannot happen without first identifying and clarifying those relationships. caregivers are a critical part of the HC team. This work helps to normalize their expertise and involvement. This may be a culture change in your organization that requires patience and persistence. </a:t>
            </a:r>
          </a:p>
        </p:txBody>
      </p:sp>
      <p:sp>
        <p:nvSpPr>
          <p:cNvPr id="4" name="Slide Number Placeholder 3"/>
          <p:cNvSpPr>
            <a:spLocks noGrp="1"/>
          </p:cNvSpPr>
          <p:nvPr>
            <p:ph type="sldNum" sz="quarter" idx="5"/>
          </p:nvPr>
        </p:nvSpPr>
        <p:spPr/>
        <p:txBody>
          <a:bodyPr/>
          <a:lstStyle/>
          <a:p>
            <a:fld id="{75C82956-B8E9-4301-BCA6-43D061AFCFB3}" type="slidenum">
              <a:rPr lang="en-US" smtClean="0"/>
              <a:t>20</a:t>
            </a:fld>
            <a:endParaRPr lang="en-US"/>
          </a:p>
        </p:txBody>
      </p:sp>
    </p:spTree>
    <p:extLst>
      <p:ext uri="{BB962C8B-B14F-4D97-AF65-F5344CB8AC3E}">
        <p14:creationId xmlns:p14="http://schemas.microsoft.com/office/powerpoint/2010/main" val="5230300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Possible talking points</a:t>
            </a:r>
          </a:p>
          <a:p>
            <a:r>
              <a:rPr lang="en-US" sz="1200" kern="1200">
                <a:solidFill>
                  <a:schemeClr val="tx1"/>
                </a:solidFill>
                <a:effectLst/>
                <a:latin typeface="+mn-lt"/>
                <a:ea typeface="+mn-ea"/>
                <a:cs typeface="+mn-cs"/>
              </a:rPr>
              <a:t>Consider using</a:t>
            </a:r>
            <a:r>
              <a:rPr lang="en-US"/>
              <a:t> shared patient portal access as one way for older adults to identify caregivers (offers sense of agency when they have control of who gets access their health information). Consider this in addition to (not a replacement for) conversations between the older adult and health care team</a:t>
            </a:r>
            <a:endParaRPr lang="en-US" b="1">
              <a:ea typeface="Calibri"/>
              <a:cs typeface="Calibri"/>
            </a:endParaRPr>
          </a:p>
          <a:p>
            <a:r>
              <a:rPr lang="en-US" b="1">
                <a:ea typeface="Calibri"/>
                <a:cs typeface="Calibri"/>
              </a:rPr>
              <a:t>Note to be aware of:</a:t>
            </a:r>
            <a:endParaRPr lang="en-US" b="1"/>
          </a:p>
          <a:p>
            <a:r>
              <a:rPr lang="en-US">
                <a:ea typeface="Calibri"/>
                <a:cs typeface="Calibri"/>
              </a:rPr>
              <a:t>Be aware of rapidly expanding technology—shared portal access might leave some older adults and caregivers behind. Shared portal access is not a substitute for HC teams having these conversations and documenting the results.</a:t>
            </a:r>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21</a:t>
            </a:fld>
            <a:endParaRPr lang="en-US"/>
          </a:p>
        </p:txBody>
      </p:sp>
    </p:spTree>
    <p:extLst>
      <p:ext uri="{BB962C8B-B14F-4D97-AF65-F5344CB8AC3E}">
        <p14:creationId xmlns:p14="http://schemas.microsoft.com/office/powerpoint/2010/main" val="12852988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2</a:t>
            </a:fld>
            <a:endParaRPr lang="en-US"/>
          </a:p>
        </p:txBody>
      </p:sp>
    </p:spTree>
    <p:extLst>
      <p:ext uri="{BB962C8B-B14F-4D97-AF65-F5344CB8AC3E}">
        <p14:creationId xmlns:p14="http://schemas.microsoft.com/office/powerpoint/2010/main" val="19532902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My Health Checklist: a resource for older adults and caregivers to help prepare for appointments. Encouragement of shared decision making can build trust.</a:t>
            </a:r>
          </a:p>
          <a:p>
            <a:endParaRPr lang="en-US"/>
          </a:p>
          <a:p>
            <a:r>
              <a:rPr lang="en-US"/>
              <a:t>Currently My Health Checklist is available in 8 languages (English, Spanish, Chinese, French, Japanese, Portuguese, Tagalog, Vietnamese) and an English audio version.</a:t>
            </a:r>
          </a:p>
        </p:txBody>
      </p:sp>
      <p:sp>
        <p:nvSpPr>
          <p:cNvPr id="4" name="Slide Number Placeholder 3"/>
          <p:cNvSpPr>
            <a:spLocks noGrp="1"/>
          </p:cNvSpPr>
          <p:nvPr>
            <p:ph type="sldNum" sz="quarter" idx="5"/>
          </p:nvPr>
        </p:nvSpPr>
        <p:spPr/>
        <p:txBody>
          <a:bodyPr/>
          <a:lstStyle/>
          <a:p>
            <a:fld id="{75C82956-B8E9-4301-BCA6-43D061AFCFB3}" type="slidenum">
              <a:rPr lang="en-US" smtClean="0"/>
              <a:t>23</a:t>
            </a:fld>
            <a:endParaRPr lang="en-US"/>
          </a:p>
        </p:txBody>
      </p:sp>
    </p:spTree>
    <p:extLst>
      <p:ext uri="{BB962C8B-B14F-4D97-AF65-F5344CB8AC3E}">
        <p14:creationId xmlns:p14="http://schemas.microsoft.com/office/powerpoint/2010/main" val="3317584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CC8A9-1F94-9E5B-4A4B-484FE23E00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45BB37-55CA-13E4-68D7-D01F1DFA7F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B458A3-CFD9-7876-6A8E-9DB1438723CA}"/>
              </a:ext>
            </a:extLst>
          </p:cNvPr>
          <p:cNvSpPr>
            <a:spLocks noGrp="1"/>
          </p:cNvSpPr>
          <p:nvPr>
            <p:ph type="body" idx="1"/>
          </p:nvPr>
        </p:nvSpPr>
        <p:spPr/>
        <p:txBody>
          <a:bodyPr/>
          <a:lstStyle/>
          <a:p>
            <a:r>
              <a:rPr lang="en-US" b="1" i="0"/>
              <a:t>Other resources related to My Health Checklist:</a:t>
            </a:r>
          </a:p>
          <a:p>
            <a:r>
              <a:rPr lang="en-US" b="0" i="0"/>
              <a:t>At ihi.org/</a:t>
            </a:r>
            <a:r>
              <a:rPr lang="en-US" b="0" i="0" err="1"/>
              <a:t>AgeFriendly</a:t>
            </a:r>
            <a:r>
              <a:rPr lang="en-US" b="0" i="0"/>
              <a:t> you can find resources and guidance for sharing My Health Checklist: https://www.ihi.org/partner/initiatives/age-friendly-health-systems/resources-and-news#block--6936</a:t>
            </a:r>
          </a:p>
          <a:p>
            <a:endParaRPr lang="en-US" b="0" i="0"/>
          </a:p>
          <a:p>
            <a:pPr fontAlgn="t"/>
            <a:r>
              <a:rPr lang="en-US" sz="1200" b="0" i="0" kern="1200">
                <a:solidFill>
                  <a:schemeClr val="tx1"/>
                </a:solidFill>
                <a:effectLst/>
                <a:latin typeface="+mn-lt"/>
                <a:ea typeface="+mn-ea"/>
                <a:cs typeface="+mn-cs"/>
              </a:rPr>
              <a:t>These resources grew out of lessons learned from organizations across the U.S. that took part in IHI-led and AARP‑supported learning communities designed to explore how My Health Checklist could be used within their organizations and the communities they serve.</a:t>
            </a:r>
          </a:p>
          <a:p>
            <a:endParaRPr lang="en-US" b="0" i="0"/>
          </a:p>
        </p:txBody>
      </p:sp>
      <p:sp>
        <p:nvSpPr>
          <p:cNvPr id="4" name="Slide Number Placeholder 3">
            <a:extLst>
              <a:ext uri="{FF2B5EF4-FFF2-40B4-BE49-F238E27FC236}">
                <a16:creationId xmlns:a16="http://schemas.microsoft.com/office/drawing/2014/main" id="{F87ACB3D-6CB1-C558-999E-0252066CFBA4}"/>
              </a:ext>
            </a:extLst>
          </p:cNvPr>
          <p:cNvSpPr>
            <a:spLocks noGrp="1"/>
          </p:cNvSpPr>
          <p:nvPr>
            <p:ph type="sldNum" sz="quarter" idx="5"/>
          </p:nvPr>
        </p:nvSpPr>
        <p:spPr/>
        <p:txBody>
          <a:bodyPr/>
          <a:lstStyle/>
          <a:p>
            <a:fld id="{2FB34CA3-11BA-48D5-AD25-AE93C027CD82}" type="slidenum">
              <a:rPr lang="en-US" smtClean="0"/>
              <a:t>24</a:t>
            </a:fld>
            <a:endParaRPr lang="en-US"/>
          </a:p>
        </p:txBody>
      </p:sp>
    </p:spTree>
    <p:extLst>
      <p:ext uri="{BB962C8B-B14F-4D97-AF65-F5344CB8AC3E}">
        <p14:creationId xmlns:p14="http://schemas.microsoft.com/office/powerpoint/2010/main" val="29004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9C533C-E860-7556-303A-903E75882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C7F56-ED28-0D73-96C8-A3C2A7E556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55C5D6-069B-AE82-BB77-25B7737FBC3A}"/>
              </a:ext>
            </a:extLst>
          </p:cNvPr>
          <p:cNvSpPr>
            <a:spLocks noGrp="1"/>
          </p:cNvSpPr>
          <p:nvPr>
            <p:ph type="body" idx="1"/>
          </p:nvPr>
        </p:nvSpPr>
        <p:spPr/>
        <p:txBody>
          <a:bodyPr/>
          <a:lstStyle/>
          <a:p>
            <a:endParaRPr lang="en-US" sz="1800" b="0" i="0" kern="1200">
              <a:solidFill>
                <a:srgbClr val="000000"/>
              </a:solidFill>
              <a:effectLst/>
              <a:latin typeface="Aptos" panose="020B0004020202020204" pitchFamily="34" charset="0"/>
              <a:ea typeface="+mn-ea"/>
              <a:cs typeface="+mn-cs"/>
            </a:endParaRPr>
          </a:p>
        </p:txBody>
      </p:sp>
      <p:sp>
        <p:nvSpPr>
          <p:cNvPr id="4" name="Slide Number Placeholder 3">
            <a:extLst>
              <a:ext uri="{FF2B5EF4-FFF2-40B4-BE49-F238E27FC236}">
                <a16:creationId xmlns:a16="http://schemas.microsoft.com/office/drawing/2014/main" id="{723AB709-E4B5-5B19-D464-78EBBAC7919B}"/>
              </a:ext>
            </a:extLst>
          </p:cNvPr>
          <p:cNvSpPr>
            <a:spLocks noGrp="1"/>
          </p:cNvSpPr>
          <p:nvPr>
            <p:ph type="sldNum" sz="quarter" idx="5"/>
          </p:nvPr>
        </p:nvSpPr>
        <p:spPr/>
        <p:txBody>
          <a:bodyPr/>
          <a:lstStyle/>
          <a:p>
            <a:fld id="{2FB34CA3-11BA-48D5-AD25-AE93C027CD82}" type="slidenum">
              <a:rPr lang="en-US" smtClean="0"/>
              <a:t>25</a:t>
            </a:fld>
            <a:endParaRPr lang="en-US"/>
          </a:p>
        </p:txBody>
      </p:sp>
    </p:spTree>
    <p:extLst>
      <p:ext uri="{BB962C8B-B14F-4D97-AF65-F5344CB8AC3E}">
        <p14:creationId xmlns:p14="http://schemas.microsoft.com/office/powerpoint/2010/main" val="35429095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Use existing or create your own one pager. For example, a handout that defines what a caregiver is so they can think about it and then advocate for and self-define who they want helping them. Use the above and the following slide as inspiration for customized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a:defRPr/>
            </a:pPr>
            <a:r>
              <a:rPr lang="en-US" sz="1200" kern="1200">
                <a:solidFill>
                  <a:schemeClr val="tx1"/>
                </a:solidFill>
                <a:effectLst/>
                <a:latin typeface="+mn-lt"/>
                <a:ea typeface="+mn-ea"/>
                <a:cs typeface="+mn-cs"/>
              </a:rPr>
              <a:t>(above) C4C Trifold for caregivers: this resource encourages caregivers to ask providers, with the older adult’s permission, to be noted as a caregiver in the medical record. </a:t>
            </a:r>
            <a:r>
              <a:rPr lang="en-US"/>
              <a:t>The trifold also emphasizes the importance of the 4Ms for the caregiver themselves. </a:t>
            </a:r>
            <a:endParaRPr lang="en-US" sz="120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(above) AdventHealth Hendersonville gives out this caregiver resource flyer in the ED and inpatient settings</a:t>
            </a:r>
          </a:p>
        </p:txBody>
      </p:sp>
      <p:sp>
        <p:nvSpPr>
          <p:cNvPr id="4" name="Slide Number Placeholder 3"/>
          <p:cNvSpPr>
            <a:spLocks noGrp="1"/>
          </p:cNvSpPr>
          <p:nvPr>
            <p:ph type="sldNum" sz="quarter" idx="5"/>
          </p:nvPr>
        </p:nvSpPr>
        <p:spPr/>
        <p:txBody>
          <a:bodyPr/>
          <a:lstStyle/>
          <a:p>
            <a:fld id="{75C82956-B8E9-4301-BCA6-43D061AFCFB3}" type="slidenum">
              <a:rPr lang="en-US" smtClean="0"/>
              <a:t>26</a:t>
            </a:fld>
            <a:endParaRPr lang="en-US"/>
          </a:p>
        </p:txBody>
      </p:sp>
    </p:spTree>
    <p:extLst>
      <p:ext uri="{BB962C8B-B14F-4D97-AF65-F5344CB8AC3E}">
        <p14:creationId xmlns:p14="http://schemas.microsoft.com/office/powerpoint/2010/main" val="3851532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resources that can be used or serve as inspiration for creating your own customized resources. </a:t>
            </a:r>
          </a:p>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27</a:t>
            </a:fld>
            <a:endParaRPr lang="en-US"/>
          </a:p>
        </p:txBody>
      </p:sp>
    </p:spTree>
    <p:extLst>
      <p:ext uri="{BB962C8B-B14F-4D97-AF65-F5344CB8AC3E}">
        <p14:creationId xmlns:p14="http://schemas.microsoft.com/office/powerpoint/2010/main" val="144540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9C27F-925B-10D1-2622-02F73685C9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DF9C1B-1949-B2B8-C946-A1331E75B0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292C1C-F57E-5E92-3F6E-87CE8C6244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Additional resource for identifying and engaging with high-need caregivers. Can also be used as inspiration for creating your own customized resources. </a:t>
            </a:r>
          </a:p>
          <a:p>
            <a:endParaRPr lang="en-US">
              <a:ea typeface="Calibri"/>
              <a:cs typeface="Calibri"/>
            </a:endParaRPr>
          </a:p>
          <a:p>
            <a:r>
              <a:rPr lang="en-US">
                <a:ea typeface="Calibri"/>
                <a:cs typeface="Calibri"/>
              </a:rPr>
              <a:t>The CAPC Caregiver Support Program Implementation Toolkit is aimed at building a mental health support program for caregivers. Learn more about the </a:t>
            </a:r>
            <a:r>
              <a:rPr lang="en-US">
                <a:ea typeface="Calibri"/>
                <a:cs typeface="Calibri"/>
                <a:hlinkClick r:id="rId3"/>
              </a:rPr>
              <a:t>Case for Caregiver Support in Hospitals</a:t>
            </a:r>
            <a:r>
              <a:rPr lang="en-US">
                <a:ea typeface="Calibri"/>
                <a:cs typeface="Calibri"/>
              </a:rPr>
              <a:t>: https://www.capc.org/documents/download/1301/ </a:t>
            </a:r>
          </a:p>
          <a:p>
            <a:endParaRPr lang="en-US">
              <a:ea typeface="Calibri"/>
              <a:cs typeface="Calibri"/>
            </a:endParaRPr>
          </a:p>
        </p:txBody>
      </p:sp>
      <p:sp>
        <p:nvSpPr>
          <p:cNvPr id="4" name="Slide Number Placeholder 3">
            <a:extLst>
              <a:ext uri="{FF2B5EF4-FFF2-40B4-BE49-F238E27FC236}">
                <a16:creationId xmlns:a16="http://schemas.microsoft.com/office/drawing/2014/main" id="{B23010A7-2328-F820-3597-EC9C00669591}"/>
              </a:ext>
            </a:extLst>
          </p:cNvPr>
          <p:cNvSpPr>
            <a:spLocks noGrp="1"/>
          </p:cNvSpPr>
          <p:nvPr>
            <p:ph type="sldNum" sz="quarter" idx="5"/>
          </p:nvPr>
        </p:nvSpPr>
        <p:spPr/>
        <p:txBody>
          <a:bodyPr/>
          <a:lstStyle/>
          <a:p>
            <a:fld id="{75C82956-B8E9-4301-BCA6-43D061AFCFB3}" type="slidenum">
              <a:rPr lang="en-US" smtClean="0"/>
              <a:t>28</a:t>
            </a:fld>
            <a:endParaRPr lang="en-US"/>
          </a:p>
        </p:txBody>
      </p:sp>
    </p:spTree>
    <p:extLst>
      <p:ext uri="{BB962C8B-B14F-4D97-AF65-F5344CB8AC3E}">
        <p14:creationId xmlns:p14="http://schemas.microsoft.com/office/powerpoint/2010/main" val="3519527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29</a:t>
            </a:fld>
            <a:endParaRPr lang="en-US"/>
          </a:p>
        </p:txBody>
      </p:sp>
    </p:spTree>
    <p:extLst>
      <p:ext uri="{BB962C8B-B14F-4D97-AF65-F5344CB8AC3E}">
        <p14:creationId xmlns:p14="http://schemas.microsoft.com/office/powerpoint/2010/main" val="2078089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ea typeface="Calibri"/>
              <a:cs typeface="Calibri"/>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30</a:t>
            </a:fld>
            <a:endParaRPr lang="en-US"/>
          </a:p>
        </p:txBody>
      </p:sp>
    </p:spTree>
    <p:extLst>
      <p:ext uri="{BB962C8B-B14F-4D97-AF65-F5344CB8AC3E}">
        <p14:creationId xmlns:p14="http://schemas.microsoft.com/office/powerpoint/2010/main" val="14823127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Possible talking points:</a:t>
            </a:r>
          </a:p>
          <a:p>
            <a:endParaRPr lang="en-US">
              <a:ea typeface="Calibri"/>
              <a:cs typeface="Calibri"/>
            </a:endParaRPr>
          </a:p>
          <a:p>
            <a:r>
              <a:rPr lang="en-US">
                <a:ea typeface="Calibri"/>
                <a:cs typeface="Calibri"/>
              </a:rPr>
              <a:t>See slides 45-46 for an example process map and caregiver brochure from Maimonides</a:t>
            </a:r>
          </a:p>
        </p:txBody>
      </p:sp>
      <p:sp>
        <p:nvSpPr>
          <p:cNvPr id="4" name="Slide Number Placeholder 3"/>
          <p:cNvSpPr>
            <a:spLocks noGrp="1"/>
          </p:cNvSpPr>
          <p:nvPr>
            <p:ph type="sldNum" sz="quarter" idx="5"/>
          </p:nvPr>
        </p:nvSpPr>
        <p:spPr/>
        <p:txBody>
          <a:bodyPr/>
          <a:lstStyle/>
          <a:p>
            <a:fld id="{75C82956-B8E9-4301-BCA6-43D061AFCFB3}" type="slidenum">
              <a:rPr lang="en-US" smtClean="0"/>
              <a:t>31</a:t>
            </a:fld>
            <a:endParaRPr lang="en-US"/>
          </a:p>
        </p:txBody>
      </p:sp>
    </p:spTree>
    <p:extLst>
      <p:ext uri="{BB962C8B-B14F-4D97-AF65-F5344CB8AC3E}">
        <p14:creationId xmlns:p14="http://schemas.microsoft.com/office/powerpoint/2010/main" val="16940353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endParaRPr lang="en-US">
              <a:solidFill>
                <a:srgbClr val="444444"/>
              </a:solidFill>
            </a:endParaRPr>
          </a:p>
          <a:p>
            <a:endParaRPr lang="en-US">
              <a:solidFill>
                <a:srgbClr val="444444"/>
              </a:solidFill>
            </a:endParaRPr>
          </a:p>
          <a:p>
            <a:r>
              <a:rPr lang="en-US"/>
              <a:t>See slide 47 for example EHR screenshots from Bayhealth.</a:t>
            </a:r>
          </a:p>
          <a:p>
            <a:endParaRPr lang="en-US">
              <a:highlight>
                <a:srgbClr val="FFFF00"/>
              </a:highlight>
              <a:ea typeface="Calibri"/>
              <a:cs typeface="Calibri"/>
            </a:endParaRPr>
          </a:p>
          <a:p>
            <a:endParaRPr lang="en-US"/>
          </a:p>
          <a:p>
            <a:endParaRPr lang="en-US">
              <a:highlight>
                <a:srgbClr val="FFFF00"/>
              </a:highlight>
              <a:ea typeface="Calibri"/>
              <a:cs typeface="Calibri"/>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32</a:t>
            </a:fld>
            <a:endParaRPr lang="en-US"/>
          </a:p>
        </p:txBody>
      </p:sp>
    </p:spTree>
    <p:extLst>
      <p:ext uri="{BB962C8B-B14F-4D97-AF65-F5344CB8AC3E}">
        <p14:creationId xmlns:p14="http://schemas.microsoft.com/office/powerpoint/2010/main" val="37103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r>
              <a:rPr lang="en-US"/>
              <a:t> The following slides offer a sample presentation that can be used to “make the case” when sharing this idea with others. Please feel free to adapt and use what’s useful for your purposes.</a:t>
            </a:r>
          </a:p>
        </p:txBody>
      </p:sp>
      <p:sp>
        <p:nvSpPr>
          <p:cNvPr id="4" name="Slide Number Placeholder 3"/>
          <p:cNvSpPr>
            <a:spLocks noGrp="1"/>
          </p:cNvSpPr>
          <p:nvPr>
            <p:ph type="sldNum" sz="quarter" idx="5"/>
          </p:nvPr>
        </p:nvSpPr>
        <p:spPr/>
        <p:txBody>
          <a:bodyPr/>
          <a:lstStyle/>
          <a:p>
            <a:fld id="{75C82956-B8E9-4301-BCA6-43D061AFCFB3}" type="slidenum">
              <a:rPr lang="en-US" smtClean="0"/>
              <a:t>5</a:t>
            </a:fld>
            <a:endParaRPr lang="en-US"/>
          </a:p>
        </p:txBody>
      </p:sp>
    </p:spTree>
    <p:extLst>
      <p:ext uri="{BB962C8B-B14F-4D97-AF65-F5344CB8AC3E}">
        <p14:creationId xmlns:p14="http://schemas.microsoft.com/office/powerpoint/2010/main" val="3997787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endParaRPr lang="en-US">
              <a:solidFill>
                <a:srgbClr val="444444"/>
              </a:solidFill>
            </a:endParaRPr>
          </a:p>
          <a:p>
            <a:endParaRPr lang="en-US">
              <a:solidFill>
                <a:srgbClr val="444444"/>
              </a:solidFill>
            </a:endParaRPr>
          </a:p>
          <a:p>
            <a:r>
              <a:rPr lang="en-US"/>
              <a:t>See slide 26 for an example caregiver handout from AdventHealth Hendersonville.</a:t>
            </a:r>
            <a:endParaRPr lang="en-US">
              <a:ea typeface="Calibri"/>
              <a:cs typeface="Calibri"/>
            </a:endParaRPr>
          </a:p>
          <a:p>
            <a:endParaRPr lang="en-US">
              <a:highlight>
                <a:srgbClr val="FFFF00"/>
              </a:highlight>
              <a:ea typeface="Calibri"/>
              <a:cs typeface="Calibri"/>
            </a:endParaRPr>
          </a:p>
          <a:p>
            <a:endParaRPr lang="en-US">
              <a:highlight>
                <a:srgbClr val="FFFF00"/>
              </a:highlight>
              <a:ea typeface="Calibri"/>
              <a:cs typeface="Calibri"/>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33</a:t>
            </a:fld>
            <a:endParaRPr lang="en-US"/>
          </a:p>
        </p:txBody>
      </p:sp>
    </p:spTree>
    <p:extLst>
      <p:ext uri="{BB962C8B-B14F-4D97-AF65-F5344CB8AC3E}">
        <p14:creationId xmlns:p14="http://schemas.microsoft.com/office/powerpoint/2010/main" val="20311723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34</a:t>
            </a:fld>
            <a:endParaRPr lang="en-US"/>
          </a:p>
        </p:txBody>
      </p:sp>
    </p:spTree>
    <p:extLst>
      <p:ext uri="{BB962C8B-B14F-4D97-AF65-F5344CB8AC3E}">
        <p14:creationId xmlns:p14="http://schemas.microsoft.com/office/powerpoint/2010/main" val="32217325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Note</a:t>
            </a:r>
            <a:r>
              <a:rPr lang="en-US" sz="1200" kern="1200">
                <a:solidFill>
                  <a:schemeClr val="tx1"/>
                </a:solidFill>
                <a:effectLst/>
                <a:latin typeface="+mn-lt"/>
                <a:ea typeface="+mn-ea"/>
                <a:cs typeface="+mn-cs"/>
              </a:rPr>
              <a:t>: this slide is to prompt a discussion and share about caregiver stress assessment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Possible talking points:</a:t>
            </a:r>
            <a:endParaRPr lang="en-US"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a:solidFill>
                  <a:schemeClr val="tx1"/>
                </a:solidFill>
                <a:effectLst/>
                <a:latin typeface="+mn-lt"/>
                <a:ea typeface="+mn-ea"/>
                <a:cs typeface="+mn-cs"/>
              </a:rPr>
              <a:t>Consider the following scenario. What could be the possible reasons?  Could it be a gap in teaching or understanding? Did you try teach back or other way to see if the instructions were understood at the time of appointment? Could caregiver stress be a possible factor?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Ask the caregiver: </a:t>
            </a:r>
            <a:r>
              <a:rPr lang="en-US" sz="1200" b="0" kern="1200">
                <a:solidFill>
                  <a:schemeClr val="tx1"/>
                </a:solidFill>
                <a:effectLst/>
                <a:latin typeface="+mn-lt"/>
                <a:ea typeface="+mn-ea"/>
                <a:cs typeface="+mn-cs"/>
              </a:rPr>
              <a:t>don’t assume. Try gentle asks that build trust (not blaming, putting them on the defensive). Try something like:  Is everything ok? What is happening lately that would be helpful for me to understand?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Listen to what they are telling you:</a:t>
            </a:r>
            <a:r>
              <a:rPr lang="en-US" sz="1200" b="0" kern="1200">
                <a:solidFill>
                  <a:schemeClr val="tx1"/>
                </a:solidFill>
                <a:effectLst/>
                <a:latin typeface="+mn-lt"/>
                <a:ea typeface="+mn-ea"/>
                <a:cs typeface="+mn-cs"/>
              </a:rPr>
              <a:t> what is bubbling up?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Assess</a:t>
            </a:r>
            <a:r>
              <a:rPr lang="en-US" sz="1200" b="0" kern="1200">
                <a:solidFill>
                  <a:schemeClr val="tx1"/>
                </a:solidFill>
                <a:effectLst/>
                <a:latin typeface="+mn-lt"/>
                <a:ea typeface="+mn-ea"/>
                <a:cs typeface="+mn-cs"/>
              </a:rPr>
              <a:t>: if caregiver stress is a possible factor, try one of the recommended assessment tools (or your own if you already are using something). See next slide.</a:t>
            </a:r>
          </a:p>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36</a:t>
            </a:fld>
            <a:endParaRPr lang="en-US"/>
          </a:p>
        </p:txBody>
      </p:sp>
    </p:spTree>
    <p:extLst>
      <p:ext uri="{BB962C8B-B14F-4D97-AF65-F5344CB8AC3E}">
        <p14:creationId xmlns:p14="http://schemas.microsoft.com/office/powerpoint/2010/main" val="5707092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ED88A-1C50-B147-F42E-1AD592D14C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0A9DC1-E496-6F5C-40AE-F29AB375F3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9C0444-1BCB-2F89-86BD-A3AC6C0F1E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Note</a:t>
            </a:r>
            <a:r>
              <a:rPr lang="en-US" sz="1200" kern="1200">
                <a:solidFill>
                  <a:schemeClr val="tx1"/>
                </a:solidFill>
                <a:effectLst/>
                <a:latin typeface="+mn-lt"/>
                <a:ea typeface="+mn-ea"/>
                <a:cs typeface="+mn-cs"/>
              </a:rPr>
              <a:t>: this slide is to share a sampling of recommended caregiver stress assessment resources. </a:t>
            </a:r>
            <a:r>
              <a:rPr lang="en-US"/>
              <a:t>These screening tools are just some available, validated instruments which institutions may elect to use but there may be others that are more suitable for a particular site/population served. It is important to review all potential tools and programs to determine what will work best in your institution.</a:t>
            </a: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a:t>Burden Scale for Family Caregivers </a:t>
            </a:r>
            <a:r>
              <a:rPr lang="en-US" sz="1200" b="0" i="0" kern="1200">
                <a:solidFill>
                  <a:schemeClr val="tx1"/>
                </a:solidFill>
                <a:effectLst/>
                <a:latin typeface="+mn-lt"/>
                <a:ea typeface="+mn-ea"/>
                <a:cs typeface="+mn-cs"/>
              </a:rPr>
              <a:t>is a valid instrument developed to assess the subjective burden of caregivers, helpers or support persons in the home environment. Repeated surveys allow for the evaluation of the effectiveness of interventions and support measures. To read more about the validity of this scale see: https://pmc.ncbi.nlm.nih.gov/articles/PMC3942019/</a:t>
            </a:r>
            <a:endParaRPr lang="en-US" sz="1200" b="0" i="0" kern="1200">
              <a:solidFill>
                <a:schemeClr val="tx1"/>
              </a:solidFill>
              <a:effectLst/>
              <a:latin typeface="+mn-lt"/>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FamilyStrong</a:t>
            </a:r>
            <a:r>
              <a:rPr lang="en-US" b="1"/>
              <a:t> Distress Thermometer</a:t>
            </a:r>
            <a:r>
              <a:rPr lang="en-US"/>
              <a:t> is an adapted version of the National Comprehensive Cancer Network Distress Thermometer. It has been proven feasible and reliable for caregivers of patients with cancer and may be appropriate for caregivers of patients with other illnesses as well.</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AMA Caregiver Self-Assessment </a:t>
            </a:r>
            <a:r>
              <a:rPr lang="en-US"/>
              <a:t>was developed to help physicians assess the stress-levels of family caregivers accompanying chronically ill older adult patients to their medical visits, tested for reliability and predictive of caregiver stress.</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Zarit Burden Interview</a:t>
            </a:r>
            <a:r>
              <a:rPr lang="en-US"/>
              <a:t> measures the perceived burden of caregivers for patients with chronic illness, disability, or dementia. Note that perceived burden and distress may not fully correlate, but the Zarit is increasingly used to identify at-risk caregivers of those with dementia. </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err="1"/>
              <a:t>CancerSupportSource</a:t>
            </a:r>
            <a:r>
              <a:rPr lang="en-US" b="1"/>
              <a:t>™</a:t>
            </a:r>
            <a:r>
              <a:rPr lang="en-US"/>
              <a:t>-Caregiver 33-item, web-based tool that measures distress in six areas. It serves as a screening and triage tool, as well as an intervention by immediately notifying respondents of local resources that address targeted drivers of distress in the screening. Note this is specific to oncology and has not yet been evaluated in other populations.</a:t>
            </a:r>
            <a:endParaRPr lang="en-US">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of recommendations</a:t>
            </a:r>
            <a:r>
              <a:rPr lang="en-US" sz="1200" kern="1200">
                <a:solidFill>
                  <a:schemeClr val="tx1"/>
                </a:solidFill>
                <a:latin typeface="+mn-lt"/>
                <a:ea typeface="+mn-ea"/>
                <a:cs typeface="+mn-cs"/>
              </a:rPr>
              <a:t>: </a:t>
            </a:r>
            <a:r>
              <a:rPr lang="en-US" sz="1200" kern="1200">
                <a:solidFill>
                  <a:schemeClr val="tx1"/>
                </a:solidFill>
                <a:latin typeface="+mn-lt"/>
                <a:ea typeface="+mn-ea"/>
                <a:cs typeface="+mn-cs"/>
                <a:hlinkClick r:id="rId3">
                  <a:extLst>
                    <a:ext uri="{A12FA001-AC4F-418D-AE19-62706E023703}">
                      <ahyp:hlinkClr xmlns:ahyp="http://schemas.microsoft.com/office/drawing/2018/hyperlinkcolor" val="tx"/>
                    </a:ext>
                  </a:extLst>
                </a:hlinkClick>
              </a:rPr>
              <a:t>Center to Advance Palliative Care (CAPC)</a:t>
            </a:r>
            <a:r>
              <a:rPr lang="en-US" sz="1200" kern="1200">
                <a:solidFill>
                  <a:schemeClr val="tx1"/>
                </a:solidFill>
                <a:latin typeface="+mn-lt"/>
                <a:ea typeface="+mn-ea"/>
                <a:cs typeface="+mn-cs"/>
              </a:rPr>
              <a:t> and </a:t>
            </a:r>
            <a:r>
              <a:rPr lang="en-US"/>
              <a:t>Caring 4 Caregivers (C4C).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a:solidFill>
                <a:schemeClr val="tx1"/>
              </a:solidFill>
              <a:effectLst/>
              <a:latin typeface="+mn-lt"/>
              <a:ea typeface="+mn-ea"/>
              <a:cs typeface="+mn-cs"/>
            </a:endParaRPr>
          </a:p>
          <a:p>
            <a:endParaRPr lang="en-US"/>
          </a:p>
        </p:txBody>
      </p:sp>
      <p:sp>
        <p:nvSpPr>
          <p:cNvPr id="4" name="Slide Number Placeholder 3">
            <a:extLst>
              <a:ext uri="{FF2B5EF4-FFF2-40B4-BE49-F238E27FC236}">
                <a16:creationId xmlns:a16="http://schemas.microsoft.com/office/drawing/2014/main" id="{5A277D94-80B3-07FB-3FDB-4F9490FF8AB6}"/>
              </a:ext>
            </a:extLst>
          </p:cNvPr>
          <p:cNvSpPr>
            <a:spLocks noGrp="1"/>
          </p:cNvSpPr>
          <p:nvPr>
            <p:ph type="sldNum" sz="quarter" idx="5"/>
          </p:nvPr>
        </p:nvSpPr>
        <p:spPr/>
        <p:txBody>
          <a:bodyPr/>
          <a:lstStyle/>
          <a:p>
            <a:fld id="{75C82956-B8E9-4301-BCA6-43D061AFCFB3}" type="slidenum">
              <a:rPr lang="en-US" smtClean="0"/>
              <a:t>37</a:t>
            </a:fld>
            <a:endParaRPr lang="en-US"/>
          </a:p>
        </p:txBody>
      </p:sp>
    </p:spTree>
    <p:extLst>
      <p:ext uri="{BB962C8B-B14F-4D97-AF65-F5344CB8AC3E}">
        <p14:creationId xmlns:p14="http://schemas.microsoft.com/office/powerpoint/2010/main" val="3489351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39</a:t>
            </a:fld>
            <a:endParaRPr lang="en-US"/>
          </a:p>
        </p:txBody>
      </p:sp>
    </p:spTree>
    <p:extLst>
      <p:ext uri="{BB962C8B-B14F-4D97-AF65-F5344CB8AC3E}">
        <p14:creationId xmlns:p14="http://schemas.microsoft.com/office/powerpoint/2010/main" val="4157814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40</a:t>
            </a:fld>
            <a:endParaRPr lang="en-US"/>
          </a:p>
        </p:txBody>
      </p:sp>
    </p:spTree>
    <p:extLst>
      <p:ext uri="{BB962C8B-B14F-4D97-AF65-F5344CB8AC3E}">
        <p14:creationId xmlns:p14="http://schemas.microsoft.com/office/powerpoint/2010/main" val="2753226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41</a:t>
            </a:fld>
            <a:endParaRPr lang="en-US"/>
          </a:p>
        </p:txBody>
      </p:sp>
    </p:spTree>
    <p:extLst>
      <p:ext uri="{BB962C8B-B14F-4D97-AF65-F5344CB8AC3E}">
        <p14:creationId xmlns:p14="http://schemas.microsoft.com/office/powerpoint/2010/main" val="35869877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43</a:t>
            </a:fld>
            <a:endParaRPr lang="en-US"/>
          </a:p>
        </p:txBody>
      </p:sp>
    </p:spTree>
    <p:extLst>
      <p:ext uri="{BB962C8B-B14F-4D97-AF65-F5344CB8AC3E}">
        <p14:creationId xmlns:p14="http://schemas.microsoft.com/office/powerpoint/2010/main" val="2350596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47</a:t>
            </a:fld>
            <a:endParaRPr lang="en-US"/>
          </a:p>
        </p:txBody>
      </p:sp>
    </p:spTree>
    <p:extLst>
      <p:ext uri="{BB962C8B-B14F-4D97-AF65-F5344CB8AC3E}">
        <p14:creationId xmlns:p14="http://schemas.microsoft.com/office/powerpoint/2010/main" val="11228759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E11EA-9B38-BC12-852A-F2DA4881B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ED9D5A-48D6-4D59-7116-248BCCF985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7AB8D-CA1F-9C29-682F-6706D61D38A6}"/>
              </a:ext>
            </a:extLst>
          </p:cNvPr>
          <p:cNvSpPr>
            <a:spLocks noGrp="1"/>
          </p:cNvSpPr>
          <p:nvPr>
            <p:ph type="body" idx="1"/>
          </p:nvPr>
        </p:nvSpPr>
        <p:spPr/>
        <p:txBody>
          <a:bodyPr/>
          <a:lstStyle/>
          <a:p>
            <a:r>
              <a:rPr lang="en-US" b="1">
                <a:ea typeface="Calibri"/>
                <a:cs typeface="Calibri"/>
              </a:rPr>
              <a:t>Important notes:</a:t>
            </a:r>
          </a:p>
          <a:p>
            <a:r>
              <a:rPr lang="en-US" b="0">
                <a:ea typeface="Calibri"/>
                <a:cs typeface="Calibri"/>
              </a:rPr>
              <a:t>Ensure your staff or whoever may be involved are clear in the difference between a caregiver to that of an emergency contact, health care proxy/medical power of attorney, and next of kin.</a:t>
            </a:r>
          </a:p>
          <a:p>
            <a:endParaRPr lang="en-US" b="0">
              <a:ea typeface="Calibri"/>
              <a:cs typeface="Calibri"/>
            </a:endParaRPr>
          </a:p>
          <a:p>
            <a:r>
              <a:rPr lang="en-US" b="0">
                <a:ea typeface="Calibri"/>
                <a:cs typeface="Calibri"/>
              </a:rPr>
              <a:t>You can use this or adapt something like this to help provide clarity.  Health care proxy is also known as health care agent, medical power of attorney/power of attorney for health care decisions, or surrogate decision-maker.</a:t>
            </a:r>
          </a:p>
          <a:p>
            <a:endParaRPr lang="en-US" b="0">
              <a:ea typeface="Calibri"/>
              <a:cs typeface="Calibri"/>
            </a:endParaRPr>
          </a:p>
          <a:p>
            <a:r>
              <a:rPr lang="en-US" b="0">
                <a:ea typeface="Calibri"/>
                <a:cs typeface="Calibri"/>
              </a:rPr>
              <a:t>Consider role clarity when discussing with older adults.</a:t>
            </a:r>
          </a:p>
          <a:p>
            <a:endParaRPr lang="en-US" b="0">
              <a:ea typeface="Calibri"/>
              <a:cs typeface="Calibri"/>
            </a:endParaRPr>
          </a:p>
          <a:p>
            <a:r>
              <a:rPr lang="en-US" b="0">
                <a:ea typeface="Calibri"/>
                <a:cs typeface="Calibri"/>
              </a:rPr>
              <a:t>Next of Kin laws vary by state.</a:t>
            </a:r>
          </a:p>
          <a:p>
            <a:endParaRPr lang="en-US" b="1">
              <a:ea typeface="Calibri"/>
              <a:cs typeface="Calibri"/>
            </a:endParaRPr>
          </a:p>
          <a:p>
            <a:r>
              <a:rPr lang="en-US" b="1">
                <a:ea typeface="Calibri"/>
                <a:cs typeface="Calibri"/>
              </a:rPr>
              <a:t>Sources:</a:t>
            </a:r>
          </a:p>
          <a:p>
            <a:r>
              <a:rPr lang="en-US" b="0">
                <a:ea typeface="Calibri"/>
                <a:cs typeface="Calibri"/>
              </a:rPr>
              <a:t>https://www.caringinfo.org/</a:t>
            </a:r>
          </a:p>
          <a:p>
            <a:r>
              <a:rPr lang="en-US" b="0">
                <a:ea typeface="Calibri"/>
                <a:cs typeface="Calibri"/>
              </a:rPr>
              <a:t>https://uslawexplained.com/next_of_kin</a:t>
            </a:r>
          </a:p>
          <a:p>
            <a:r>
              <a:rPr lang="en-US" b="0">
                <a:ea typeface="Calibri"/>
                <a:cs typeface="Calibri"/>
              </a:rPr>
              <a:t>https://catalystlegal.org/how-next-kin-is-determined-law-clear/</a:t>
            </a:r>
          </a:p>
          <a:p>
            <a:r>
              <a:rPr lang="en-US" b="0">
                <a:ea typeface="Calibri"/>
                <a:cs typeface="Calibri"/>
              </a:rPr>
              <a:t>https://www.hipaanswers.com/is-calling-an-emergency-contact-a-hipaa-violation/</a:t>
            </a:r>
          </a:p>
          <a:p>
            <a:r>
              <a:rPr lang="en-US" b="0">
                <a:ea typeface="Calibri"/>
                <a:cs typeface="Calibri"/>
              </a:rPr>
              <a:t>https://www.nolo.com/legal-encyclopedia/your-emergency-contact-it-matters.html</a:t>
            </a:r>
          </a:p>
          <a:p>
            <a:r>
              <a:rPr lang="en-US" b="0">
                <a:ea typeface="Calibri"/>
                <a:cs typeface="Calibri"/>
              </a:rPr>
              <a:t>https://www.cobrief.app/resources/legal-glossary/emergency-contact-overview-definition-and-example</a:t>
            </a:r>
          </a:p>
          <a:p>
            <a:r>
              <a:rPr lang="en-US" b="0">
                <a:ea typeface="Calibri"/>
                <a:cs typeface="Calibri"/>
              </a:rPr>
              <a:t>https://governancepedia.com/encyclopedia/emergency-contacts/</a:t>
            </a:r>
          </a:p>
        </p:txBody>
      </p:sp>
      <p:sp>
        <p:nvSpPr>
          <p:cNvPr id="4" name="Slide Number Placeholder 3">
            <a:extLst>
              <a:ext uri="{FF2B5EF4-FFF2-40B4-BE49-F238E27FC236}">
                <a16:creationId xmlns:a16="http://schemas.microsoft.com/office/drawing/2014/main" id="{205639C4-AD17-BDD1-56D7-743B9E5F4CA1}"/>
              </a:ext>
            </a:extLst>
          </p:cNvPr>
          <p:cNvSpPr>
            <a:spLocks noGrp="1"/>
          </p:cNvSpPr>
          <p:nvPr>
            <p:ph type="sldNum" sz="quarter" idx="5"/>
          </p:nvPr>
        </p:nvSpPr>
        <p:spPr/>
        <p:txBody>
          <a:bodyPr/>
          <a:lstStyle/>
          <a:p>
            <a:fld id="{75C82956-B8E9-4301-BCA6-43D061AFCFB3}" type="slidenum">
              <a:rPr lang="en-US" smtClean="0"/>
              <a:t>49</a:t>
            </a:fld>
            <a:endParaRPr lang="en-US"/>
          </a:p>
        </p:txBody>
      </p:sp>
    </p:spTree>
    <p:extLst>
      <p:ext uri="{BB962C8B-B14F-4D97-AF65-F5344CB8AC3E}">
        <p14:creationId xmlns:p14="http://schemas.microsoft.com/office/powerpoint/2010/main" val="3617466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p>
          <a:p>
            <a:r>
              <a:rPr lang="en-US"/>
              <a:t>IHI has created a one-page handout to help delivery sites take actionable steps to identify and then document caregivers of an older adult. I’m going to walk you through what we can do and why this matters. </a:t>
            </a:r>
          </a:p>
        </p:txBody>
      </p:sp>
      <p:sp>
        <p:nvSpPr>
          <p:cNvPr id="4" name="Slide Number Placeholder 3"/>
          <p:cNvSpPr>
            <a:spLocks noGrp="1"/>
          </p:cNvSpPr>
          <p:nvPr>
            <p:ph type="sldNum" sz="quarter" idx="5"/>
          </p:nvPr>
        </p:nvSpPr>
        <p:spPr/>
        <p:txBody>
          <a:bodyPr/>
          <a:lstStyle/>
          <a:p>
            <a:fld id="{75C82956-B8E9-4301-BCA6-43D061AFCFB3}" type="slidenum">
              <a:rPr lang="en-US" smtClean="0"/>
              <a:t>6</a:t>
            </a:fld>
            <a:endParaRPr lang="en-US"/>
          </a:p>
        </p:txBody>
      </p:sp>
    </p:spTree>
    <p:extLst>
      <p:ext uri="{BB962C8B-B14F-4D97-AF65-F5344CB8AC3E}">
        <p14:creationId xmlns:p14="http://schemas.microsoft.com/office/powerpoint/2010/main" val="3065124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ea typeface="Calibri"/>
                <a:cs typeface="Calibri"/>
              </a:rPr>
              <a:t>Possible talking points:</a:t>
            </a:r>
          </a:p>
          <a:p>
            <a:r>
              <a:rPr lang="en-US">
                <a:ea typeface="Calibri"/>
                <a:cs typeface="Calibri"/>
              </a:rPr>
              <a:t>Listen to and use the language common in your community and by the older adult when talking about “caregiver”. </a:t>
            </a:r>
          </a:p>
          <a:p>
            <a:endParaRPr lang="en-US">
              <a:ea typeface="Calibri"/>
              <a:cs typeface="Calibri"/>
            </a:endParaRPr>
          </a:p>
          <a:p>
            <a:r>
              <a:rPr lang="en-US">
                <a:solidFill>
                  <a:srgbClr val="242424"/>
                </a:solidFill>
                <a:highlight>
                  <a:srgbClr val="FFFFFF"/>
                </a:highlight>
              </a:rPr>
              <a:t>Some consider themselves more of a caring partner to the older adult so call themselves care partners rather than caregivers. One older adult and care partner notes the difference as: “</a:t>
            </a:r>
            <a:r>
              <a:rPr lang="en-US" sz="1200" kern="1200">
                <a:solidFill>
                  <a:schemeClr val="tx1"/>
                </a:solidFill>
                <a:effectLst/>
                <a:highlight>
                  <a:srgbClr val="FFFFFF"/>
                </a:highlight>
                <a:latin typeface="+mn-lt"/>
                <a:ea typeface="+mn-ea"/>
                <a:cs typeface="+mn-cs"/>
              </a:rPr>
              <a:t>Patients are supported by their caregivers. Care partners advise and advocate for and about patient care with healthcare professionals and patients.”</a:t>
            </a:r>
          </a:p>
          <a:p>
            <a:endParaRPr lang="en-US" sz="1200" b="1" kern="1200">
              <a:solidFill>
                <a:schemeClr val="tx1"/>
              </a:solidFill>
              <a:effectLst/>
              <a:highlight>
                <a:srgbClr val="FFFFFF"/>
              </a:highlight>
              <a:latin typeface="+mn-lt"/>
              <a:ea typeface="+mn-ea"/>
              <a:cs typeface="+mn-cs"/>
            </a:endParaRPr>
          </a:p>
          <a:p>
            <a:r>
              <a:rPr lang="en-US" sz="1200" b="1" kern="1200">
                <a:solidFill>
                  <a:schemeClr val="tx1"/>
                </a:solidFill>
                <a:effectLst/>
                <a:highlight>
                  <a:srgbClr val="FFFFFF"/>
                </a:highlight>
                <a:latin typeface="+mn-lt"/>
                <a:ea typeface="+mn-ea"/>
                <a:cs typeface="+mn-cs"/>
              </a:rPr>
              <a:t>*See slide 45 for definitions and clarity on the role of health care proxy/medical power of attorney vs. emergency contact vs. next of kin </a:t>
            </a:r>
            <a:r>
              <a:rPr lang="en-US" sz="1200" b="0" kern="1200">
                <a:solidFill>
                  <a:schemeClr val="tx1"/>
                </a:solidFill>
                <a:effectLst/>
                <a:highlight>
                  <a:srgbClr val="FFFFFF"/>
                </a:highlight>
                <a:latin typeface="+mn-lt"/>
                <a:ea typeface="+mn-ea"/>
                <a:cs typeface="+mn-cs"/>
              </a:rPr>
              <a:t>to help educate staff </a:t>
            </a:r>
            <a:endParaRPr lang="en-US" b="1"/>
          </a:p>
        </p:txBody>
      </p:sp>
      <p:sp>
        <p:nvSpPr>
          <p:cNvPr id="4" name="Slide Number Placeholder 3"/>
          <p:cNvSpPr>
            <a:spLocks noGrp="1"/>
          </p:cNvSpPr>
          <p:nvPr>
            <p:ph type="sldNum" sz="quarter" idx="5"/>
          </p:nvPr>
        </p:nvSpPr>
        <p:spPr/>
        <p:txBody>
          <a:bodyPr/>
          <a:lstStyle/>
          <a:p>
            <a:fld id="{75C82956-B8E9-4301-BCA6-43D061AFCFB3}" type="slidenum">
              <a:rPr lang="en-US" smtClean="0"/>
              <a:t>7</a:t>
            </a:fld>
            <a:endParaRPr lang="en-US"/>
          </a:p>
        </p:txBody>
      </p:sp>
    </p:spTree>
    <p:extLst>
      <p:ext uri="{BB962C8B-B14F-4D97-AF65-F5344CB8AC3E}">
        <p14:creationId xmlns:p14="http://schemas.microsoft.com/office/powerpoint/2010/main" val="2907959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a:solidFill>
                  <a:schemeClr val="tx1"/>
                </a:solidFill>
                <a:effectLst/>
                <a:latin typeface="+mn-lt"/>
                <a:ea typeface="+mn-ea"/>
                <a:cs typeface="+mn-cs"/>
              </a:rPr>
              <a:t>Possible talking points: </a:t>
            </a:r>
          </a:p>
          <a:p>
            <a:r>
              <a:rPr lang="en-US" sz="1200" kern="1200">
                <a:solidFill>
                  <a:schemeClr val="tx1"/>
                </a:solidFill>
                <a:effectLst/>
                <a:latin typeface="+mn-lt"/>
                <a:ea typeface="+mn-ea"/>
                <a:cs typeface="+mn-cs"/>
              </a:rPr>
              <a:t>When we engage caregivers, we:</a:t>
            </a:r>
          </a:p>
          <a:p>
            <a:pPr lvl="0"/>
            <a:r>
              <a:rPr lang="en-US" sz="1200" b="1" kern="1200">
                <a:solidFill>
                  <a:schemeClr val="tx1"/>
                </a:solidFill>
                <a:effectLst/>
                <a:latin typeface="+mn-lt"/>
                <a:ea typeface="+mn-ea"/>
                <a:cs typeface="+mn-cs"/>
              </a:rPr>
              <a:t>Focus on What Matters to the older adult:</a:t>
            </a:r>
            <a:r>
              <a:rPr lang="en-US" sz="1200" kern="1200">
                <a:solidFill>
                  <a:schemeClr val="tx1"/>
                </a:solidFill>
                <a:effectLst/>
                <a:latin typeface="+mn-lt"/>
                <a:ea typeface="+mn-ea"/>
                <a:cs typeface="+mn-cs"/>
              </a:rPr>
              <a:t> Fosters more informed decision-making and reinforces trust.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Improve care coordination: </a:t>
            </a:r>
            <a:r>
              <a:rPr lang="en-US" sz="1200" kern="1200">
                <a:solidFill>
                  <a:schemeClr val="tx1"/>
                </a:solidFill>
                <a:effectLst/>
                <a:latin typeface="+mn-lt"/>
                <a:ea typeface="+mn-ea"/>
                <a:cs typeface="+mn-cs"/>
              </a:rPr>
              <a:t>Ensures effective collaboration across settings and care transitions. </a:t>
            </a:r>
            <a:r>
              <a:rPr lang="en-US"/>
              <a:t>Ensures providers can reach the right person, communicate timely information, and collaborate effectively. </a:t>
            </a:r>
          </a:p>
          <a:p>
            <a:pPr lvl="0"/>
            <a:r>
              <a:rPr lang="en-US" sz="1200" b="1" kern="1200">
                <a:solidFill>
                  <a:schemeClr val="tx1"/>
                </a:solidFill>
                <a:effectLst/>
                <a:latin typeface="+mn-lt"/>
                <a:ea typeface="+mn-ea"/>
                <a:cs typeface="+mn-cs"/>
              </a:rPr>
              <a:t>Enhance patient safety</a:t>
            </a:r>
            <a:r>
              <a:rPr lang="en-US" sz="1200" kern="1200">
                <a:solidFill>
                  <a:schemeClr val="tx1"/>
                </a:solidFill>
                <a:effectLst/>
                <a:latin typeface="+mn-lt"/>
                <a:ea typeface="+mn-ea"/>
                <a:cs typeface="+mn-cs"/>
              </a:rPr>
              <a:t>: Supports informed care, which is safer and lowers risk of readmission. </a:t>
            </a:r>
          </a:p>
          <a:p>
            <a:r>
              <a:rPr lang="en-US" b="1">
                <a:effectLst/>
              </a:rPr>
              <a:t>Enable high-quality care</a:t>
            </a:r>
            <a:r>
              <a:rPr lang="en-US">
                <a:effectLst/>
              </a:rPr>
              <a:t>: Boosts support for caregiver well-being and patient outcomes, as well as quality metrics (e.g., CMS Age-Friendly Hospital Measure caregiver stress requirement, CARE Act).</a:t>
            </a:r>
          </a:p>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t>Identification is the </a:t>
            </a:r>
            <a:r>
              <a:rPr lang="en-US" b="1"/>
              <a:t>FIRST step</a:t>
            </a:r>
            <a:r>
              <a:rPr lang="en-US"/>
              <a:t>, have to start here if you are thinking about measuring caregiver burden or ways to support caregivers. </a:t>
            </a:r>
          </a:p>
          <a:p>
            <a:r>
              <a:rPr lang="en-US">
                <a:effectLst/>
              </a:rPr>
              <a:t> </a:t>
            </a:r>
          </a:p>
          <a:p>
            <a:r>
              <a:rPr lang="en-US">
                <a:effectLst/>
              </a:rPr>
              <a:t>NOTE: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Learn more about the </a:t>
            </a:r>
            <a:r>
              <a:rPr lang="en-US">
                <a:ea typeface="Calibri"/>
                <a:cs typeface="Calibri"/>
                <a:hlinkClick r:id="rId3"/>
              </a:rPr>
              <a:t>Case for Caregiver Support in Hospitals</a:t>
            </a:r>
            <a:r>
              <a:rPr lang="en-US">
                <a:ea typeface="Calibri"/>
                <a:cs typeface="Calibri"/>
              </a:rPr>
              <a:t>: https://www.capc.org/documents/download/1301/</a:t>
            </a:r>
            <a:endParaRPr lang="en-US">
              <a:effectLst/>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8</a:t>
            </a:fld>
            <a:endParaRPr lang="en-US"/>
          </a:p>
        </p:txBody>
      </p:sp>
    </p:spTree>
    <p:extLst>
      <p:ext uri="{BB962C8B-B14F-4D97-AF65-F5344CB8AC3E}">
        <p14:creationId xmlns:p14="http://schemas.microsoft.com/office/powerpoint/2010/main" val="127099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Possible talking points:</a:t>
            </a:r>
          </a:p>
          <a:p>
            <a:pPr lvl="0"/>
            <a:r>
              <a:rPr lang="en-US" sz="1200" b="1" kern="1200">
                <a:solidFill>
                  <a:schemeClr val="tx1"/>
                </a:solidFill>
                <a:effectLst/>
                <a:latin typeface="+mn-lt"/>
                <a:ea typeface="+mn-ea"/>
                <a:cs typeface="+mn-cs"/>
              </a:rPr>
              <a:t>Gather a team</a:t>
            </a:r>
            <a:r>
              <a:rPr lang="en-US" sz="1200" kern="1200">
                <a:solidFill>
                  <a:schemeClr val="tx1"/>
                </a:solidFill>
                <a:effectLst/>
                <a:latin typeface="+mn-lt"/>
                <a:ea typeface="+mn-ea"/>
                <a:cs typeface="+mn-cs"/>
              </a:rPr>
              <a:t> to design and test a process. Include older adults, caregivers, clinical and executive staff, and IT or informatics to support integration with the electronic health record (EHR).</a:t>
            </a:r>
          </a:p>
          <a:p>
            <a:pPr lvl="0"/>
            <a:r>
              <a:rPr lang="en-US" sz="1200" b="1" kern="1200">
                <a:solidFill>
                  <a:schemeClr val="tx1"/>
                </a:solidFill>
                <a:effectLst/>
                <a:latin typeface="+mn-lt"/>
                <a:ea typeface="+mn-ea"/>
                <a:cs typeface="+mn-cs"/>
              </a:rPr>
              <a:t>Engage with leadership</a:t>
            </a:r>
            <a:r>
              <a:rPr lang="en-US" sz="1200" kern="1200">
                <a:solidFill>
                  <a:schemeClr val="tx1"/>
                </a:solidFill>
                <a:effectLst/>
                <a:latin typeface="+mn-lt"/>
                <a:ea typeface="+mn-ea"/>
                <a:cs typeface="+mn-cs"/>
              </a:rPr>
              <a:t> to normalize staff asking about caregivers, which may be a culture change.  </a:t>
            </a:r>
          </a:p>
          <a:p>
            <a:pPr lvl="0"/>
            <a:r>
              <a:rPr lang="en-US" sz="1200" b="1" kern="1200">
                <a:solidFill>
                  <a:schemeClr val="tx1"/>
                </a:solidFill>
                <a:effectLst/>
                <a:latin typeface="+mn-lt"/>
                <a:ea typeface="+mn-ea"/>
                <a:cs typeface="+mn-cs"/>
              </a:rPr>
              <a:t>Start small</a:t>
            </a:r>
            <a:r>
              <a:rPr lang="en-US" sz="1200" kern="1200">
                <a:solidFill>
                  <a:schemeClr val="tx1"/>
                </a:solidFill>
                <a:effectLst/>
                <a:latin typeface="+mn-lt"/>
                <a:ea typeface="+mn-ea"/>
                <a:cs typeface="+mn-cs"/>
              </a:rPr>
              <a:t> with one area, unit, program, or clinic that welcomes improvement work.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Map out how processes work </a:t>
            </a:r>
            <a:r>
              <a:rPr lang="en-US" sz="1200" b="0" kern="1200">
                <a:solidFill>
                  <a:schemeClr val="tx1"/>
                </a:solidFill>
                <a:effectLst/>
                <a:latin typeface="+mn-lt"/>
                <a:ea typeface="+mn-ea"/>
                <a:cs typeface="+mn-cs"/>
              </a:rPr>
              <a:t>now and who does what. V</a:t>
            </a:r>
            <a:r>
              <a:rPr lang="en-US" sz="1200" kern="1200">
                <a:solidFill>
                  <a:schemeClr val="tx1"/>
                </a:solidFill>
                <a:effectLst/>
                <a:latin typeface="+mn-lt"/>
                <a:ea typeface="+mn-ea"/>
                <a:cs typeface="+mn-cs"/>
              </a:rPr>
              <a:t>isualizing the current state helps you see where you may want to changes the way you do things or who does what. </a:t>
            </a:r>
            <a:r>
              <a:rPr lang="en-US" sz="1200" b="0" kern="1200">
                <a:solidFill>
                  <a:schemeClr val="tx1"/>
                </a:solidFill>
                <a:effectLst/>
                <a:latin typeface="+mn-lt"/>
                <a:ea typeface="+mn-ea"/>
                <a:cs typeface="+mn-cs"/>
              </a:rPr>
              <a:t>Then m</a:t>
            </a:r>
            <a:r>
              <a:rPr lang="en-US" sz="1200" kern="1200">
                <a:solidFill>
                  <a:schemeClr val="tx1"/>
                </a:solidFill>
                <a:effectLst/>
                <a:latin typeface="+mn-lt"/>
                <a:ea typeface="+mn-ea"/>
                <a:cs typeface="+mn-cs"/>
              </a:rPr>
              <a:t>ap out the ideal process, including who will do what. You can use a simple flow chart or a tool called a process map. A sample is on the next slide.</a:t>
            </a:r>
          </a:p>
          <a:p>
            <a:pPr lvl="0"/>
            <a:r>
              <a:rPr lang="en-US" sz="1200" b="1" kern="1200">
                <a:solidFill>
                  <a:schemeClr val="tx1"/>
                </a:solidFill>
                <a:effectLst/>
                <a:latin typeface="+mn-lt"/>
                <a:ea typeface="+mn-ea"/>
                <a:cs typeface="+mn-cs"/>
              </a:rPr>
              <a:t>Try out a new process</a:t>
            </a:r>
            <a:r>
              <a:rPr lang="en-US" sz="1200" kern="1200">
                <a:solidFill>
                  <a:schemeClr val="tx1"/>
                </a:solidFill>
                <a:effectLst/>
                <a:latin typeface="+mn-lt"/>
                <a:ea typeface="+mn-ea"/>
                <a:cs typeface="+mn-cs"/>
              </a:rPr>
              <a:t> with one older adult first. Learn, adapt, and refine the process and try it with a few older adults next. Continue to expand the group you try it with to see what you might want to change/adapt before integrating it into standard practice. This helps gain team confidence when trying something new.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Collect and share the impact</a:t>
            </a:r>
            <a:r>
              <a:rPr lang="en-US" sz="1200" kern="1200">
                <a:solidFill>
                  <a:schemeClr val="tx1"/>
                </a:solidFill>
                <a:effectLst/>
                <a:latin typeface="+mn-lt"/>
                <a:ea typeface="+mn-ea"/>
                <a:cs typeface="+mn-cs"/>
              </a:rPr>
              <a:t> (of what you are learning) on organizational goals, clinicians and staff, and patient outcomes.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Measure and track</a:t>
            </a:r>
            <a:r>
              <a:rPr lang="en-US" sz="1200" kern="1200">
                <a:solidFill>
                  <a:schemeClr val="tx1"/>
                </a:solidFill>
                <a:effectLst/>
                <a:latin typeface="+mn-lt"/>
                <a:ea typeface="+mn-ea"/>
                <a:cs typeface="+mn-cs"/>
              </a:rPr>
              <a:t> what success would look like. How do we know this is working? What metrics could we track to tell 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Think about measures to track the process of asking and documenting such as:  % of individuals (or patients) who have been asked about care supports, % of individuals who have documented caregiver(s) information in the EHR.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Also consider the ultimate outcomes you are hoping for. This could include older adult-specific outcomes such as reduced readmission rates, reduced emergency department revisits, etc. This could include caregiver-specific outcomes such as reduced caregiver burden, etc. It helps to ensure that your team knows the ultimate goal.</a:t>
            </a:r>
          </a:p>
          <a:p>
            <a:pPr lvl="0"/>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5C82956-B8E9-4301-BCA6-43D061AFCFB3}" type="slidenum">
              <a:rPr lang="en-US" smtClean="0"/>
              <a:t>9</a:t>
            </a:fld>
            <a:endParaRPr lang="en-US"/>
          </a:p>
        </p:txBody>
      </p:sp>
    </p:spTree>
    <p:extLst>
      <p:ext uri="{BB962C8B-B14F-4D97-AF65-F5344CB8AC3E}">
        <p14:creationId xmlns:p14="http://schemas.microsoft.com/office/powerpoint/2010/main" val="24732848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C82956-B8E9-4301-BCA6-43D061AFCFB3}" type="slidenum">
              <a:rPr lang="en-US" smtClean="0"/>
              <a:t>10</a:t>
            </a:fld>
            <a:endParaRPr lang="en-US"/>
          </a:p>
        </p:txBody>
      </p:sp>
    </p:spTree>
    <p:extLst>
      <p:ext uri="{BB962C8B-B14F-4D97-AF65-F5344CB8AC3E}">
        <p14:creationId xmlns:p14="http://schemas.microsoft.com/office/powerpoint/2010/main" val="40861907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C05FB5-CBCA-8DFB-4B95-8CCF20B55B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8C557A-988B-E43B-AFF3-64EA4DDAEE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011A-3E2D-C0FC-B903-B1F82A21636B}"/>
              </a:ext>
            </a:extLst>
          </p:cNvPr>
          <p:cNvSpPr>
            <a:spLocks noGrp="1"/>
          </p:cNvSpPr>
          <p:nvPr>
            <p:ph type="body" idx="1"/>
          </p:nvPr>
        </p:nvSpPr>
        <p:spPr/>
        <p:txBody>
          <a:bodyPr/>
          <a:lstStyle/>
          <a:p>
            <a:r>
              <a:rPr lang="en-US" b="1"/>
              <a:t>Possible talking points:</a:t>
            </a:r>
          </a:p>
          <a:p>
            <a:r>
              <a:rPr lang="en-US" sz="1200" kern="1200">
                <a:solidFill>
                  <a:schemeClr val="tx1"/>
                </a:solidFill>
                <a:effectLst/>
                <a:latin typeface="+mn-lt"/>
                <a:ea typeface="+mn-ea"/>
                <a:cs typeface="+mn-cs"/>
              </a:rPr>
              <a:t>Each opportunity will be unique. </a:t>
            </a:r>
            <a:r>
              <a:rPr lang="en-US" sz="1200" b="1" kern="1200">
                <a:solidFill>
                  <a:schemeClr val="tx1"/>
                </a:solidFill>
                <a:effectLst/>
                <a:latin typeface="+mn-lt"/>
                <a:ea typeface="+mn-ea"/>
                <a:cs typeface="+mn-cs"/>
              </a:rPr>
              <a:t>During scheduling</a:t>
            </a:r>
            <a:r>
              <a:rPr lang="en-US" sz="1200" kern="1200">
                <a:solidFill>
                  <a:schemeClr val="tx1"/>
                </a:solidFill>
                <a:effectLst/>
                <a:latin typeface="+mn-lt"/>
                <a:ea typeface="+mn-ea"/>
                <a:cs typeface="+mn-cs"/>
              </a:rPr>
              <a:t>, the question might be simple, e.g. "is there anyone you would like to include in conversations about your medical care?" </a:t>
            </a:r>
            <a:r>
              <a:rPr lang="en-US" sz="1200" b="1" kern="1200">
                <a:solidFill>
                  <a:schemeClr val="tx1"/>
                </a:solidFill>
                <a:effectLst/>
                <a:latin typeface="+mn-lt"/>
                <a:ea typeface="+mn-ea"/>
                <a:cs typeface="+mn-cs"/>
              </a:rPr>
              <a:t>Pre-visit </a:t>
            </a:r>
            <a:r>
              <a:rPr lang="en-US" sz="1200" kern="1200">
                <a:solidFill>
                  <a:schemeClr val="tx1"/>
                </a:solidFill>
                <a:effectLst/>
                <a:latin typeface="+mn-lt"/>
                <a:ea typeface="+mn-ea"/>
                <a:cs typeface="+mn-cs"/>
              </a:rPr>
              <a:t>questions are often administered via a mailed questionnaire or patient portal where more detailed information about caregivers can be asked and recorded (e.g. after asking for emergency contact, ask “Does anyone else support you with your care?”).  </a:t>
            </a:r>
            <a:r>
              <a:rPr lang="en-US" sz="1200" b="1" kern="1200">
                <a:solidFill>
                  <a:schemeClr val="tx1"/>
                </a:solidFill>
                <a:effectLst/>
                <a:latin typeface="+mn-lt"/>
                <a:ea typeface="+mn-ea"/>
                <a:cs typeface="+mn-cs"/>
              </a:rPr>
              <a:t>When a patient arrives for an appointment</a:t>
            </a:r>
            <a:r>
              <a:rPr lang="en-US" sz="1200" kern="1200">
                <a:solidFill>
                  <a:schemeClr val="tx1"/>
                </a:solidFill>
                <a:effectLst/>
                <a:latin typeface="+mn-lt"/>
                <a:ea typeface="+mn-ea"/>
                <a:cs typeface="+mn-cs"/>
              </a:rPr>
              <a:t>, the registration staff can ask simple questions similar to a scheduler (starting with “Did anyone come with you today?”) and/or confirm caregiver information already in the record. When registering patients on arrival ask “Is there anyone you want involved in your care? Who should be able to access your health information?" and register them in the patient portal at that time. </a:t>
            </a:r>
            <a:r>
              <a:rPr lang="en-US" sz="1200" b="1" kern="1200">
                <a:solidFill>
                  <a:schemeClr val="tx1"/>
                </a:solidFill>
                <a:effectLst/>
                <a:latin typeface="+mn-lt"/>
                <a:ea typeface="+mn-ea"/>
                <a:cs typeface="+mn-cs"/>
              </a:rPr>
              <a:t>During an appointment/care delivery</a:t>
            </a:r>
            <a:r>
              <a:rPr lang="en-US" sz="1200" kern="1200">
                <a:solidFill>
                  <a:schemeClr val="tx1"/>
                </a:solidFill>
                <a:effectLst/>
                <a:latin typeface="+mn-lt"/>
                <a:ea typeface="+mn-ea"/>
                <a:cs typeface="+mn-cs"/>
              </a:rPr>
              <a:t>, clinical staff (e.g. admissions nurse, social worker, case manager) and community health workers have an opportunity to dig deeper to confirm caregiver roles, relationships, and needs . Consider integrating questions into existing initial assessments. For example, include it into ADL questions: “What help do you need with…”  and “do you have someone who helps you?” Continue to ask/update these same questions during each care episode – they are useful for identifying if a caregiver is needed and/or if current caregiver is able to still provide care. Or, every nursing home has structured care plan conferences which are valuable for all caregivers to get on the same page; use this to circle back and define roles and talk about this.</a:t>
            </a:r>
          </a:p>
          <a:p>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Continue to ask these questions during routine patient interactions (e.g. in a nursing home, use care plan conferences) and update documentation over time. Identify if a caregiver is needed or the current caregiver is still able to provide care. </a:t>
            </a:r>
          </a:p>
          <a:p>
            <a:r>
              <a:rPr lang="en-US" sz="1200" kern="1200">
                <a:solidFill>
                  <a:schemeClr val="tx1"/>
                </a:solidFill>
                <a:effectLst/>
                <a:latin typeface="+mn-lt"/>
                <a:ea typeface="+mn-ea"/>
                <a:cs typeface="+mn-cs"/>
              </a:rPr>
              <a:t> </a:t>
            </a:r>
            <a:endParaRPr lang="en-US"/>
          </a:p>
        </p:txBody>
      </p:sp>
      <p:sp>
        <p:nvSpPr>
          <p:cNvPr id="4" name="Slide Number Placeholder 3">
            <a:extLst>
              <a:ext uri="{FF2B5EF4-FFF2-40B4-BE49-F238E27FC236}">
                <a16:creationId xmlns:a16="http://schemas.microsoft.com/office/drawing/2014/main" id="{0D60166B-81E8-5213-3825-7618562E5F33}"/>
              </a:ext>
            </a:extLst>
          </p:cNvPr>
          <p:cNvSpPr>
            <a:spLocks noGrp="1"/>
          </p:cNvSpPr>
          <p:nvPr>
            <p:ph type="sldNum" sz="quarter" idx="5"/>
          </p:nvPr>
        </p:nvSpPr>
        <p:spPr/>
        <p:txBody>
          <a:bodyPr/>
          <a:lstStyle/>
          <a:p>
            <a:fld id="{75C82956-B8E9-4301-BCA6-43D061AFCFB3}" type="slidenum">
              <a:rPr lang="en-US" smtClean="0"/>
              <a:t>11</a:t>
            </a:fld>
            <a:endParaRPr lang="en-US"/>
          </a:p>
        </p:txBody>
      </p:sp>
    </p:spTree>
    <p:extLst>
      <p:ext uri="{BB962C8B-B14F-4D97-AF65-F5344CB8AC3E}">
        <p14:creationId xmlns:p14="http://schemas.microsoft.com/office/powerpoint/2010/main" val="41653658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C510D50-9CC4-40D3-A000-28F22E8BAD4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635477" y="597863"/>
            <a:ext cx="2351676" cy="776053"/>
          </a:xfrm>
          <a:prstGeom prst="rect">
            <a:avLst/>
          </a:prstGeom>
        </p:spPr>
      </p:pic>
      <p:sp>
        <p:nvSpPr>
          <p:cNvPr id="10" name="Rectangle 9">
            <a:extLst>
              <a:ext uri="{FF2B5EF4-FFF2-40B4-BE49-F238E27FC236}">
                <a16:creationId xmlns:a16="http://schemas.microsoft.com/office/drawing/2014/main" id="{2DEB23CF-DC6F-48CB-9FD9-C50EE85AAFF2}"/>
              </a:ext>
            </a:extLst>
          </p:cNvPr>
          <p:cNvSpPr/>
          <p:nvPr userDrawn="1"/>
        </p:nvSpPr>
        <p:spPr>
          <a:xfrm>
            <a:off x="635477" y="1375544"/>
            <a:ext cx="985933" cy="1327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sp>
        <p:nvSpPr>
          <p:cNvPr id="19" name="Rectangle 18">
            <a:extLst>
              <a:ext uri="{FF2B5EF4-FFF2-40B4-BE49-F238E27FC236}">
                <a16:creationId xmlns:a16="http://schemas.microsoft.com/office/drawing/2014/main" id="{D59CE02B-373F-425E-BB60-5AAB65614AA2}"/>
              </a:ext>
            </a:extLst>
          </p:cNvPr>
          <p:cNvSpPr/>
          <p:nvPr userDrawn="1"/>
        </p:nvSpPr>
        <p:spPr>
          <a:xfrm>
            <a:off x="11457873" y="6160655"/>
            <a:ext cx="614054" cy="590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18" name="Picture 17" descr="Shape&#10;&#10;Description automatically generated">
            <a:extLst>
              <a:ext uri="{FF2B5EF4-FFF2-40B4-BE49-F238E27FC236}">
                <a16:creationId xmlns:a16="http://schemas.microsoft.com/office/drawing/2014/main" id="{E386B90A-FC6D-42B0-B6AA-B9371475C6A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190837" y="-984163"/>
            <a:ext cx="8360262" cy="8067640"/>
          </a:xfrm>
          <a:prstGeom prst="rect">
            <a:avLst/>
          </a:prstGeom>
        </p:spPr>
      </p:pic>
      <p:sp>
        <p:nvSpPr>
          <p:cNvPr id="2" name="Title 1">
            <a:extLst>
              <a:ext uri="{FF2B5EF4-FFF2-40B4-BE49-F238E27FC236}">
                <a16:creationId xmlns:a16="http://schemas.microsoft.com/office/drawing/2014/main" id="{26D48251-1190-41A2-95FF-730440743AF8}"/>
              </a:ext>
            </a:extLst>
          </p:cNvPr>
          <p:cNvSpPr>
            <a:spLocks noGrp="1"/>
          </p:cNvSpPr>
          <p:nvPr>
            <p:ph type="ctrTitle" hasCustomPrompt="1"/>
          </p:nvPr>
        </p:nvSpPr>
        <p:spPr>
          <a:xfrm>
            <a:off x="511027" y="2115130"/>
            <a:ext cx="11077999" cy="1869054"/>
          </a:xfrm>
          <a:prstGeom prst="rect">
            <a:avLst/>
          </a:prstGeom>
        </p:spPr>
        <p:txBody>
          <a:bodyPr anchor="t">
            <a:noAutofit/>
          </a:bodyPr>
          <a:lstStyle>
            <a:lvl1pPr algn="l">
              <a:lnSpc>
                <a:spcPct val="100000"/>
              </a:lnSpc>
              <a:defRPr sz="6600">
                <a:latin typeface="Roboto Medium" panose="02000000000000000000" pitchFamily="2" charset="0"/>
                <a:ea typeface="Roboto Medium" panose="02000000000000000000" pitchFamily="2" charset="0"/>
              </a:defRPr>
            </a:lvl1pPr>
          </a:lstStyle>
          <a:p>
            <a:r>
              <a:rPr lang="en-US"/>
              <a:t>Click here to add the title of this deck</a:t>
            </a:r>
          </a:p>
        </p:txBody>
      </p:sp>
      <p:sp>
        <p:nvSpPr>
          <p:cNvPr id="17" name="Text Placeholder 16">
            <a:extLst>
              <a:ext uri="{FF2B5EF4-FFF2-40B4-BE49-F238E27FC236}">
                <a16:creationId xmlns:a16="http://schemas.microsoft.com/office/drawing/2014/main" id="{4F985FE0-B1DA-4EDC-AA7B-3D8FA4F652AB}"/>
              </a:ext>
            </a:extLst>
          </p:cNvPr>
          <p:cNvSpPr>
            <a:spLocks noGrp="1"/>
          </p:cNvSpPr>
          <p:nvPr>
            <p:ph type="body" sz="quarter" idx="10" hasCustomPrompt="1"/>
          </p:nvPr>
        </p:nvSpPr>
        <p:spPr>
          <a:xfrm>
            <a:off x="543560" y="4131720"/>
            <a:ext cx="11045465" cy="914400"/>
          </a:xfrm>
          <a:prstGeom prst="rect">
            <a:avLst/>
          </a:prstGeom>
        </p:spPr>
        <p:txBody>
          <a:bodyPr anchor="t">
            <a:normAutofit/>
          </a:bodyPr>
          <a:lstStyle>
            <a:lvl1pPr marL="0" indent="0">
              <a:lnSpc>
                <a:spcPct val="100000"/>
              </a:lnSpc>
              <a:spcBef>
                <a:spcPts val="0"/>
              </a:spcBef>
              <a:buNone/>
              <a:defRPr sz="3600">
                <a:latin typeface="Roboto" panose="02000000000000000000" pitchFamily="2" charset="0"/>
              </a:defRPr>
            </a:lvl1pPr>
          </a:lstStyle>
          <a:p>
            <a:pPr lvl="0"/>
            <a:r>
              <a:rPr lang="en-US"/>
              <a:t>Click here to add a subtitle, if needed</a:t>
            </a:r>
          </a:p>
        </p:txBody>
      </p:sp>
      <p:pic>
        <p:nvPicPr>
          <p:cNvPr id="5" name="Picture 4" descr="Text&#10;&#10;Description automatically generated with low confidence">
            <a:extLst>
              <a:ext uri="{FF2B5EF4-FFF2-40B4-BE49-F238E27FC236}">
                <a16:creationId xmlns:a16="http://schemas.microsoft.com/office/drawing/2014/main" id="{211E53E1-F3FA-D024-FE5B-AAFE296373D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278365" y="457410"/>
            <a:ext cx="3115062" cy="984506"/>
          </a:xfrm>
          <a:prstGeom prst="rect">
            <a:avLst/>
          </a:prstGeom>
        </p:spPr>
      </p:pic>
      <p:sp>
        <p:nvSpPr>
          <p:cNvPr id="13" name="TextBox 12">
            <a:extLst>
              <a:ext uri="{FF2B5EF4-FFF2-40B4-BE49-F238E27FC236}">
                <a16:creationId xmlns:a16="http://schemas.microsoft.com/office/drawing/2014/main" id="{D8EBC2C9-17AD-528D-69FA-B2D97A207523}"/>
              </a:ext>
            </a:extLst>
          </p:cNvPr>
          <p:cNvSpPr txBox="1"/>
          <p:nvPr userDrawn="1"/>
        </p:nvSpPr>
        <p:spPr>
          <a:xfrm>
            <a:off x="599986" y="6103145"/>
            <a:ext cx="7355294" cy="307777"/>
          </a:xfrm>
          <a:prstGeom prst="rect">
            <a:avLst/>
          </a:prstGeom>
          <a:noFill/>
        </p:spPr>
        <p:txBody>
          <a:bodyPr wrap="square" lIns="0" tIns="0" rIns="0" bIns="0" rtlCol="0">
            <a:spAutoFit/>
          </a:bodyPr>
          <a:lstStyle/>
          <a:p>
            <a:r>
              <a:rPr lang="en-US" sz="1000" b="0" i="0" u="none" strike="noStrike" kern="1200" baseline="0">
                <a:solidFill>
                  <a:srgbClr val="0E395B"/>
                </a:solidFill>
                <a:latin typeface="Roboto" panose="02000000000000000000" pitchFamily="2" charset="0"/>
                <a:ea typeface="+mn-ea"/>
                <a:cs typeface="+mn-cs"/>
              </a:rPr>
              <a:t>Age-Friendly Health Systems is an initiative of The John A. Hartford Foundation and the Institute for Healthcare Improvement (IHI) in partnership with the American Hospital Association (AHA) and the Catholic Health Association of the United States (CHA). </a:t>
            </a:r>
            <a:endParaRPr lang="en-US" sz="1000">
              <a:solidFill>
                <a:srgbClr val="0E395B"/>
              </a:solidFill>
              <a:latin typeface="Roboto" panose="02000000000000000000" pitchFamily="2" charset="0"/>
            </a:endParaRPr>
          </a:p>
        </p:txBody>
      </p:sp>
    </p:spTree>
    <p:extLst>
      <p:ext uri="{BB962C8B-B14F-4D97-AF65-F5344CB8AC3E}">
        <p14:creationId xmlns:p14="http://schemas.microsoft.com/office/powerpoint/2010/main" val="214833971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Blue with Title and Small Graphic">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516834" y="606287"/>
            <a:ext cx="11036211" cy="1014828"/>
          </a:xfrm>
          <a:prstGeom prst="rect">
            <a:avLst/>
          </a:prstGeom>
        </p:spPr>
        <p:txBody>
          <a:bodyPr>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516836" y="1681163"/>
            <a:ext cx="5394960" cy="732099"/>
          </a:xfrm>
          <a:prstGeom prst="rect">
            <a:avLst/>
          </a:prstGeom>
        </p:spPr>
        <p:txBody>
          <a:bodyPr anchor="t">
            <a:normAutofit/>
          </a:bodyPr>
          <a:lstStyle>
            <a:lvl1pPr marL="0" indent="0">
              <a:buNone/>
              <a:defRPr sz="28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516836" y="2413262"/>
            <a:ext cx="5394960" cy="3776401"/>
          </a:xfrm>
          <a:prstGeom prst="rect">
            <a:avLst/>
          </a:prstGeom>
        </p:spPr>
        <p:txBody>
          <a:bodyPr/>
          <a:lstStyle>
            <a:lvl1pPr marL="0" indent="0">
              <a:buFontTx/>
              <a:buNone/>
              <a:defRPr sz="2000">
                <a:latin typeface="Roboto" panose="02000000000000000000" pitchFamily="2" charset="0"/>
              </a:defRPr>
            </a:lvl1pPr>
            <a:lvl2pPr>
              <a:defRPr sz="1800">
                <a:latin typeface="Roboto" panose="02000000000000000000" pitchFamily="2" charset="0"/>
              </a:defRPr>
            </a:lvl2pPr>
            <a:lvl3pPr>
              <a:defRPr sz="1800">
                <a:latin typeface="Roboto" panose="02000000000000000000" pitchFamily="2" charset="0"/>
              </a:defRPr>
            </a:lvl3pPr>
            <a:lvl4pPr>
              <a:defRPr sz="1400"/>
            </a:lvl4pPr>
          </a:lstStyle>
          <a:p>
            <a:pPr lvl="0"/>
            <a:r>
              <a:rPr lang="en-US"/>
              <a:t>Click to add body text</a:t>
            </a:r>
          </a:p>
          <a:p>
            <a:pPr lvl="1"/>
            <a:r>
              <a:rPr lang="en-US"/>
              <a:t>Bullet one</a:t>
            </a:r>
          </a:p>
          <a:p>
            <a:pPr lvl="2"/>
            <a:r>
              <a:rPr lang="en-US"/>
              <a:t>Bullet two</a:t>
            </a:r>
          </a:p>
        </p:txBody>
      </p:sp>
      <p:sp>
        <p:nvSpPr>
          <p:cNvPr id="12" name="Picture Placeholder 4">
            <a:extLst>
              <a:ext uri="{FF2B5EF4-FFF2-40B4-BE49-F238E27FC236}">
                <a16:creationId xmlns:a16="http://schemas.microsoft.com/office/drawing/2014/main" id="{7C36FCF6-B43B-4E4B-89F2-EAE731355989}"/>
              </a:ext>
            </a:extLst>
          </p:cNvPr>
          <p:cNvSpPr>
            <a:spLocks noGrp="1"/>
          </p:cNvSpPr>
          <p:nvPr>
            <p:ph type="pic" sz="quarter" idx="11"/>
          </p:nvPr>
        </p:nvSpPr>
        <p:spPr>
          <a:xfrm>
            <a:off x="6148247" y="1684228"/>
            <a:ext cx="5394960" cy="4492285"/>
          </a:xfrm>
          <a:prstGeom prst="rect">
            <a:avLst/>
          </a:prstGeom>
        </p:spPr>
        <p:txBody>
          <a:bodyPr/>
          <a:lstStyle>
            <a:lvl1pPr marL="0" indent="0" algn="ctr">
              <a:buNone/>
              <a:defRPr>
                <a:latin typeface="Roboto" panose="02000000000000000000" pitchFamily="2" charset="0"/>
              </a:defRPr>
            </a:lvl1pPr>
          </a:lstStyle>
          <a:p>
            <a:r>
              <a:rPr lang="en-US"/>
              <a:t>Click icon to add picture</a:t>
            </a:r>
          </a:p>
        </p:txBody>
      </p:sp>
      <p:cxnSp>
        <p:nvCxnSpPr>
          <p:cNvPr id="11" name="Straight Connector 10">
            <a:extLst>
              <a:ext uri="{FF2B5EF4-FFF2-40B4-BE49-F238E27FC236}">
                <a16:creationId xmlns:a16="http://schemas.microsoft.com/office/drawing/2014/main" id="{12F90B46-CE52-416E-8E27-50DAF17C80F3}"/>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999E69F-ED30-447E-BBC4-048375C1A042}"/>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10" name="Picture 9" descr="Text&#10;&#10;Description automatically generated">
            <a:extLst>
              <a:ext uri="{FF2B5EF4-FFF2-40B4-BE49-F238E27FC236}">
                <a16:creationId xmlns:a16="http://schemas.microsoft.com/office/drawing/2014/main" id="{E8A606D0-CB18-4E76-BDBB-E1F88EE793B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pic>
        <p:nvPicPr>
          <p:cNvPr id="9" name="Picture 8" descr="Logo&#10;&#10;Description automatically generated">
            <a:extLst>
              <a:ext uri="{FF2B5EF4-FFF2-40B4-BE49-F238E27FC236}">
                <a16:creationId xmlns:a16="http://schemas.microsoft.com/office/drawing/2014/main" id="{675BEB38-8CE2-4381-4F97-553470A1DB6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2360624200"/>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Small Graphi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8F2EE5-971F-493C-AF2A-58A8D5B49C61}"/>
              </a:ext>
            </a:extLst>
          </p:cNvPr>
          <p:cNvSpPr>
            <a:spLocks noGrp="1"/>
          </p:cNvSpPr>
          <p:nvPr>
            <p:ph idx="1" hasCustomPrompt="1"/>
          </p:nvPr>
        </p:nvSpPr>
        <p:spPr>
          <a:xfrm>
            <a:off x="5183188" y="417444"/>
            <a:ext cx="6361566" cy="5754756"/>
          </a:xfrm>
          <a:prstGeom prst="rect">
            <a:avLst/>
          </a:prstGeom>
        </p:spPr>
        <p:txBody>
          <a:bodyPr/>
          <a:lstStyle>
            <a:lvl1pPr marL="0" indent="0">
              <a:spcBef>
                <a:spcPts val="0"/>
              </a:spcBef>
              <a:buFont typeface="Arial" panose="020B0604020202020204" pitchFamily="34" charset="0"/>
              <a:buNone/>
              <a:defRPr sz="28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vl5pPr>
              <a:defRPr sz="2000"/>
            </a:lvl5pPr>
            <a:lvl6pPr>
              <a:defRPr sz="2000"/>
            </a:lvl6pPr>
            <a:lvl7pPr>
              <a:defRPr sz="2000"/>
            </a:lvl7pPr>
            <a:lvl8pPr>
              <a:defRPr sz="2000"/>
            </a:lvl8pPr>
            <a:lvl9pPr>
              <a:defRPr sz="2000"/>
            </a:lvl9pPr>
          </a:lstStyle>
          <a:p>
            <a:pPr lvl="0"/>
            <a:r>
              <a:rPr lang="en-US"/>
              <a:t>Click to add text</a:t>
            </a:r>
          </a:p>
          <a:p>
            <a:pPr lvl="1"/>
            <a:r>
              <a:rPr lang="en-US"/>
              <a:t>Bullet one</a:t>
            </a:r>
          </a:p>
          <a:p>
            <a:pPr lvl="2"/>
            <a:r>
              <a:rPr lang="en-US"/>
              <a:t>Bullet two</a:t>
            </a:r>
          </a:p>
          <a:p>
            <a:pPr lvl="3"/>
            <a:r>
              <a:rPr lang="en-US"/>
              <a:t>Bullet three </a:t>
            </a:r>
          </a:p>
        </p:txBody>
      </p:sp>
      <p:sp>
        <p:nvSpPr>
          <p:cNvPr id="4" name="Text Placeholder 3">
            <a:extLst>
              <a:ext uri="{FF2B5EF4-FFF2-40B4-BE49-F238E27FC236}">
                <a16:creationId xmlns:a16="http://schemas.microsoft.com/office/drawing/2014/main" id="{6824036F-9B4D-4ED3-ABE0-5C594C3C96ED}"/>
              </a:ext>
            </a:extLst>
          </p:cNvPr>
          <p:cNvSpPr>
            <a:spLocks noGrp="1"/>
          </p:cNvSpPr>
          <p:nvPr>
            <p:ph type="body" sz="half" idx="2" hasCustomPrompt="1"/>
          </p:nvPr>
        </p:nvSpPr>
        <p:spPr>
          <a:xfrm>
            <a:off x="506896" y="1828801"/>
            <a:ext cx="4265129" cy="4343398"/>
          </a:xfrm>
          <a:prstGeom prst="rect">
            <a:avLst/>
          </a:prstGeom>
        </p:spPr>
        <p:txBody>
          <a:bodyPr>
            <a:normAutofit/>
          </a:bodyPr>
          <a:lstStyle>
            <a:lvl1pPr marL="0" indent="0">
              <a:buNone/>
              <a:defRPr sz="200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pic>
        <p:nvPicPr>
          <p:cNvPr id="8" name="Picture 7" descr="IHI_Symbol.png">
            <a:extLst>
              <a:ext uri="{FF2B5EF4-FFF2-40B4-BE49-F238E27FC236}">
                <a16:creationId xmlns:a16="http://schemas.microsoft.com/office/drawing/2014/main" id="{F1CB33CF-7E69-4F33-9354-C57FBE156BA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
        <p:nvSpPr>
          <p:cNvPr id="6" name="Rectangle 5">
            <a:extLst>
              <a:ext uri="{FF2B5EF4-FFF2-40B4-BE49-F238E27FC236}">
                <a16:creationId xmlns:a16="http://schemas.microsoft.com/office/drawing/2014/main" id="{55166AFE-3792-4CD4-89D3-BBB14F0210D9}"/>
              </a:ext>
            </a:extLst>
          </p:cNvPr>
          <p:cNvSpPr/>
          <p:nvPr userDrawn="1"/>
        </p:nvSpPr>
        <p:spPr>
          <a:xfrm>
            <a:off x="621102" y="1380226"/>
            <a:ext cx="1061049"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sp>
        <p:nvSpPr>
          <p:cNvPr id="2" name="Title 1">
            <a:extLst>
              <a:ext uri="{FF2B5EF4-FFF2-40B4-BE49-F238E27FC236}">
                <a16:creationId xmlns:a16="http://schemas.microsoft.com/office/drawing/2014/main" id="{057B6014-A4A7-436D-838F-809C0B3E4B28}"/>
              </a:ext>
            </a:extLst>
          </p:cNvPr>
          <p:cNvSpPr>
            <a:spLocks noGrp="1"/>
          </p:cNvSpPr>
          <p:nvPr>
            <p:ph type="title" hasCustomPrompt="1"/>
          </p:nvPr>
        </p:nvSpPr>
        <p:spPr>
          <a:xfrm>
            <a:off x="506896" y="606287"/>
            <a:ext cx="4265129" cy="1152939"/>
          </a:xfrm>
          <a:prstGeom prst="rect">
            <a:avLst/>
          </a:prstGeom>
        </p:spPr>
        <p:txBody>
          <a:bodyPr anchor="t"/>
          <a:lstStyle>
            <a:lvl1pPr>
              <a:defRPr sz="3200"/>
            </a:lvl1pPr>
          </a:lstStyle>
          <a:p>
            <a:r>
              <a:rPr lang="en-US"/>
              <a:t>Click to add title text</a:t>
            </a:r>
          </a:p>
        </p:txBody>
      </p:sp>
      <p:pic>
        <p:nvPicPr>
          <p:cNvPr id="7" name="Picture 6">
            <a:extLst>
              <a:ext uri="{FF2B5EF4-FFF2-40B4-BE49-F238E27FC236}">
                <a16:creationId xmlns:a16="http://schemas.microsoft.com/office/drawing/2014/main" id="{F722D289-1C4D-7F66-8063-67D4A864677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940108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Content with Large Graphic">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60288F-7E9F-4C31-B8CB-5DE40743DFE1}"/>
              </a:ext>
            </a:extLst>
          </p:cNvPr>
          <p:cNvSpPr>
            <a:spLocks noGrp="1"/>
          </p:cNvSpPr>
          <p:nvPr>
            <p:ph type="pic" idx="1"/>
          </p:nvPr>
        </p:nvSpPr>
        <p:spPr>
          <a:xfrm>
            <a:off x="5183188" y="0"/>
            <a:ext cx="7008812" cy="6857999"/>
          </a:xfrm>
          <a:prstGeom prst="rect">
            <a:avLst/>
          </a:prstGeom>
        </p:spPr>
        <p:txBody>
          <a:bodyPr/>
          <a:lstStyle>
            <a:lvl1pPr marL="0" indent="0" algn="ctr">
              <a:buNone/>
              <a:defRPr sz="20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8F0C99-A466-4997-9A4B-93FEE604C66F}"/>
              </a:ext>
            </a:extLst>
          </p:cNvPr>
          <p:cNvSpPr>
            <a:spLocks noGrp="1"/>
          </p:cNvSpPr>
          <p:nvPr>
            <p:ph type="body" sz="half" idx="2" hasCustomPrompt="1"/>
          </p:nvPr>
        </p:nvSpPr>
        <p:spPr>
          <a:xfrm>
            <a:off x="516836" y="1848678"/>
            <a:ext cx="4255189" cy="3920920"/>
          </a:xfrm>
          <a:prstGeom prst="rect">
            <a:avLst/>
          </a:prstGeom>
        </p:spPr>
        <p:txBody>
          <a:bodyPr>
            <a:normAutofit/>
          </a:bodyPr>
          <a:lstStyle>
            <a:lvl1pPr marL="0" indent="0">
              <a:buNone/>
              <a:defRPr sz="200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sp>
        <p:nvSpPr>
          <p:cNvPr id="5" name="Rectangle 4">
            <a:extLst>
              <a:ext uri="{FF2B5EF4-FFF2-40B4-BE49-F238E27FC236}">
                <a16:creationId xmlns:a16="http://schemas.microsoft.com/office/drawing/2014/main" id="{5D95C1AE-A442-45C3-B1BB-88813B3C65AF}"/>
              </a:ext>
            </a:extLst>
          </p:cNvPr>
          <p:cNvSpPr/>
          <p:nvPr userDrawn="1"/>
        </p:nvSpPr>
        <p:spPr>
          <a:xfrm>
            <a:off x="621102" y="1380226"/>
            <a:ext cx="1061049"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sp>
        <p:nvSpPr>
          <p:cNvPr id="2" name="Title 1">
            <a:extLst>
              <a:ext uri="{FF2B5EF4-FFF2-40B4-BE49-F238E27FC236}">
                <a16:creationId xmlns:a16="http://schemas.microsoft.com/office/drawing/2014/main" id="{DB19798B-7DEF-441D-9B30-E9DBE5A00C5D}"/>
              </a:ext>
            </a:extLst>
          </p:cNvPr>
          <p:cNvSpPr>
            <a:spLocks noGrp="1"/>
          </p:cNvSpPr>
          <p:nvPr>
            <p:ph type="title" hasCustomPrompt="1"/>
          </p:nvPr>
        </p:nvSpPr>
        <p:spPr>
          <a:xfrm>
            <a:off x="516836" y="626166"/>
            <a:ext cx="4255190" cy="1152938"/>
          </a:xfrm>
          <a:prstGeom prst="rect">
            <a:avLst/>
          </a:prstGeom>
        </p:spPr>
        <p:txBody>
          <a:bodyPr anchor="t"/>
          <a:lstStyle>
            <a:lvl1pPr>
              <a:defRPr sz="3200"/>
            </a:lvl1pPr>
          </a:lstStyle>
          <a:p>
            <a:r>
              <a:rPr lang="en-US"/>
              <a:t>Click to add title text</a:t>
            </a:r>
          </a:p>
        </p:txBody>
      </p:sp>
      <p:pic>
        <p:nvPicPr>
          <p:cNvPr id="6" name="Picture 5">
            <a:extLst>
              <a:ext uri="{FF2B5EF4-FFF2-40B4-BE49-F238E27FC236}">
                <a16:creationId xmlns:a16="http://schemas.microsoft.com/office/drawing/2014/main" id="{089B7F34-1404-85C1-CB16-C35005CF76C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2276857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Content Blue With Large Graphic">
    <p:bg>
      <p:bgRef idx="1001">
        <a:schemeClr val="bg2"/>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C60288F-7E9F-4C31-B8CB-5DE40743DFE1}"/>
              </a:ext>
            </a:extLst>
          </p:cNvPr>
          <p:cNvSpPr>
            <a:spLocks noGrp="1"/>
          </p:cNvSpPr>
          <p:nvPr>
            <p:ph type="pic" idx="1"/>
          </p:nvPr>
        </p:nvSpPr>
        <p:spPr>
          <a:xfrm>
            <a:off x="5183188" y="0"/>
            <a:ext cx="7008812" cy="6857999"/>
          </a:xfrm>
          <a:prstGeom prst="rect">
            <a:avLst/>
          </a:prstGeom>
        </p:spPr>
        <p:txBody>
          <a:bodyPr/>
          <a:lstStyle>
            <a:lvl1pPr marL="0" indent="0" algn="ctr">
              <a:buNone/>
              <a:defRPr sz="2000">
                <a:latin typeface="Roboto"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98F0C99-A466-4997-9A4B-93FEE604C66F}"/>
              </a:ext>
            </a:extLst>
          </p:cNvPr>
          <p:cNvSpPr>
            <a:spLocks noGrp="1"/>
          </p:cNvSpPr>
          <p:nvPr>
            <p:ph type="body" sz="half" idx="2" hasCustomPrompt="1"/>
          </p:nvPr>
        </p:nvSpPr>
        <p:spPr>
          <a:xfrm>
            <a:off x="506896" y="2057400"/>
            <a:ext cx="4265129" cy="4114800"/>
          </a:xfrm>
          <a:prstGeom prst="rect">
            <a:avLst/>
          </a:prstGeom>
        </p:spPr>
        <p:txBody>
          <a:bodyPr>
            <a:normAutofit/>
          </a:bodyPr>
          <a:lstStyle>
            <a:lvl1pPr marL="0" indent="0">
              <a:buNone/>
              <a:defRPr sz="2200">
                <a:latin typeface="Roboto" panose="02000000000000000000" pitchFamily="2"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text</a:t>
            </a:r>
          </a:p>
        </p:txBody>
      </p:sp>
      <p:sp>
        <p:nvSpPr>
          <p:cNvPr id="5" name="Rectangle 4">
            <a:extLst>
              <a:ext uri="{FF2B5EF4-FFF2-40B4-BE49-F238E27FC236}">
                <a16:creationId xmlns:a16="http://schemas.microsoft.com/office/drawing/2014/main" id="{236E2AED-88E4-400A-A990-182DBE388207}"/>
              </a:ext>
            </a:extLst>
          </p:cNvPr>
          <p:cNvSpPr/>
          <p:nvPr userDrawn="1"/>
        </p:nvSpPr>
        <p:spPr>
          <a:xfrm>
            <a:off x="603849" y="1380226"/>
            <a:ext cx="1035170"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cxnSp>
        <p:nvCxnSpPr>
          <p:cNvPr id="6" name="Straight Connector 5">
            <a:extLst>
              <a:ext uri="{FF2B5EF4-FFF2-40B4-BE49-F238E27FC236}">
                <a16:creationId xmlns:a16="http://schemas.microsoft.com/office/drawing/2014/main" id="{A54B0A2B-4E8F-4FED-AD72-BD9214CF7468}"/>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CFB2C3C6-5B62-4B46-88BE-3FDCAD829E47}"/>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8" name="Picture 7" descr="Text&#10;&#10;Description automatically generated">
            <a:extLst>
              <a:ext uri="{FF2B5EF4-FFF2-40B4-BE49-F238E27FC236}">
                <a16:creationId xmlns:a16="http://schemas.microsoft.com/office/drawing/2014/main" id="{834A72C1-4448-4224-A003-6DBFE5E413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sp>
        <p:nvSpPr>
          <p:cNvPr id="9" name="Rectangle 8">
            <a:extLst>
              <a:ext uri="{FF2B5EF4-FFF2-40B4-BE49-F238E27FC236}">
                <a16:creationId xmlns:a16="http://schemas.microsoft.com/office/drawing/2014/main" id="{F7242916-C931-43F1-906F-9A99A9DB45C6}"/>
              </a:ext>
            </a:extLst>
          </p:cNvPr>
          <p:cNvSpPr/>
          <p:nvPr userDrawn="1"/>
        </p:nvSpPr>
        <p:spPr>
          <a:xfrm>
            <a:off x="541732" y="1380226"/>
            <a:ext cx="1132123" cy="7763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sp>
        <p:nvSpPr>
          <p:cNvPr id="2" name="Title 1">
            <a:extLst>
              <a:ext uri="{FF2B5EF4-FFF2-40B4-BE49-F238E27FC236}">
                <a16:creationId xmlns:a16="http://schemas.microsoft.com/office/drawing/2014/main" id="{DB19798B-7DEF-441D-9B30-E9DBE5A00C5D}"/>
              </a:ext>
            </a:extLst>
          </p:cNvPr>
          <p:cNvSpPr>
            <a:spLocks noGrp="1"/>
          </p:cNvSpPr>
          <p:nvPr>
            <p:ph type="title" hasCustomPrompt="1"/>
          </p:nvPr>
        </p:nvSpPr>
        <p:spPr>
          <a:xfrm>
            <a:off x="506896" y="596348"/>
            <a:ext cx="4265129" cy="1461052"/>
          </a:xfrm>
          <a:prstGeom prst="rect">
            <a:avLst/>
          </a:prstGeom>
        </p:spPr>
        <p:txBody>
          <a:bodyPr anchor="t"/>
          <a:lstStyle>
            <a:lvl1pPr>
              <a:defRPr sz="3200"/>
            </a:lvl1pPr>
          </a:lstStyle>
          <a:p>
            <a:r>
              <a:rPr lang="en-US"/>
              <a:t>Click to add title text</a:t>
            </a:r>
          </a:p>
        </p:txBody>
      </p:sp>
      <p:pic>
        <p:nvPicPr>
          <p:cNvPr id="10" name="Picture 9" descr="Logo&#10;&#10;Description automatically generated">
            <a:extLst>
              <a:ext uri="{FF2B5EF4-FFF2-40B4-BE49-F238E27FC236}">
                <a16:creationId xmlns:a16="http://schemas.microsoft.com/office/drawing/2014/main" id="{04164373-40DB-A9B4-1E67-AAC51875BBF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1790054951"/>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IHI_Symbol.png">
            <a:extLst>
              <a:ext uri="{FF2B5EF4-FFF2-40B4-BE49-F238E27FC236}">
                <a16:creationId xmlns:a16="http://schemas.microsoft.com/office/drawing/2014/main" id="{279EB0E5-E2C4-4711-9023-A925A64D87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
        <p:nvSpPr>
          <p:cNvPr id="8" name="Title 1">
            <a:extLst>
              <a:ext uri="{FF2B5EF4-FFF2-40B4-BE49-F238E27FC236}">
                <a16:creationId xmlns:a16="http://schemas.microsoft.com/office/drawing/2014/main" id="{4C492B17-3198-487E-93BE-A3156EA8012D}"/>
              </a:ext>
            </a:extLst>
          </p:cNvPr>
          <p:cNvSpPr>
            <a:spLocks noGrp="1"/>
          </p:cNvSpPr>
          <p:nvPr>
            <p:ph type="title" hasCustomPrompt="1"/>
          </p:nvPr>
        </p:nvSpPr>
        <p:spPr>
          <a:xfrm>
            <a:off x="487017" y="586136"/>
            <a:ext cx="11066029"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cxnSp>
        <p:nvCxnSpPr>
          <p:cNvPr id="9" name="Straight Connector 8">
            <a:extLst>
              <a:ext uri="{FF2B5EF4-FFF2-40B4-BE49-F238E27FC236}">
                <a16:creationId xmlns:a16="http://schemas.microsoft.com/office/drawing/2014/main" id="{5929F877-F91B-49F5-9736-D6663912CAF5}"/>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4A229D3-93D9-CE12-450D-0F253796C72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1238897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HI_Symbol.png">
            <a:extLst>
              <a:ext uri="{FF2B5EF4-FFF2-40B4-BE49-F238E27FC236}">
                <a16:creationId xmlns:a16="http://schemas.microsoft.com/office/drawing/2014/main" id="{42969113-291E-4387-8CAA-17FCDB7C0F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
        <p:nvSpPr>
          <p:cNvPr id="2" name="Rectangle 1">
            <a:extLst>
              <a:ext uri="{FF2B5EF4-FFF2-40B4-BE49-F238E27FC236}">
                <a16:creationId xmlns:a16="http://schemas.microsoft.com/office/drawing/2014/main" id="{A1C42D2D-730F-43B8-9373-2039FA6C8492}"/>
              </a:ext>
            </a:extLst>
          </p:cNvPr>
          <p:cNvSpPr/>
          <p:nvPr userDrawn="1"/>
        </p:nvSpPr>
        <p:spPr>
          <a:xfrm>
            <a:off x="619125" y="1266825"/>
            <a:ext cx="1209675" cy="171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4" name="Picture 3">
            <a:extLst>
              <a:ext uri="{FF2B5EF4-FFF2-40B4-BE49-F238E27FC236}">
                <a16:creationId xmlns:a16="http://schemas.microsoft.com/office/drawing/2014/main" id="{FE83815F-DDD7-66F6-2B48-A876AACD58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30743161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Blue">
    <p:bg>
      <p:bgRef idx="1001">
        <a:schemeClr val="bg2"/>
      </p:bgRef>
    </p:bg>
    <p:spTree>
      <p:nvGrpSpPr>
        <p:cNvPr id="1" name=""/>
        <p:cNvGrpSpPr/>
        <p:nvPr/>
      </p:nvGrpSpPr>
      <p:grpSpPr>
        <a:xfrm>
          <a:off x="0" y="0"/>
          <a:ext cx="0" cy="0"/>
          <a:chOff x="0" y="0"/>
          <a:chExt cx="0" cy="0"/>
        </a:xfrm>
      </p:grpSpPr>
      <p:pic>
        <p:nvPicPr>
          <p:cNvPr id="5" name="Picture 4" descr="IHI_Symbol.png">
            <a:extLst>
              <a:ext uri="{FF2B5EF4-FFF2-40B4-BE49-F238E27FC236}">
                <a16:creationId xmlns:a16="http://schemas.microsoft.com/office/drawing/2014/main" id="{42969113-291E-4387-8CAA-17FCDB7C0F3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
        <p:nvSpPr>
          <p:cNvPr id="3" name="Rectangle 2">
            <a:extLst>
              <a:ext uri="{FF2B5EF4-FFF2-40B4-BE49-F238E27FC236}">
                <a16:creationId xmlns:a16="http://schemas.microsoft.com/office/drawing/2014/main" id="{93634B0E-1F0F-4FBE-86D9-594916AA709C}"/>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4" name="Picture 3" descr="Text&#10;&#10;Description automatically generated">
            <a:extLst>
              <a:ext uri="{FF2B5EF4-FFF2-40B4-BE49-F238E27FC236}">
                <a16:creationId xmlns:a16="http://schemas.microsoft.com/office/drawing/2014/main" id="{7ADA2DB8-7EED-4446-9946-289365D0B71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sp>
        <p:nvSpPr>
          <p:cNvPr id="2" name="Rectangle 1">
            <a:extLst>
              <a:ext uri="{FF2B5EF4-FFF2-40B4-BE49-F238E27FC236}">
                <a16:creationId xmlns:a16="http://schemas.microsoft.com/office/drawing/2014/main" id="{1C1D9E03-CB34-46C0-905D-6B02BA526CFD}"/>
              </a:ext>
            </a:extLst>
          </p:cNvPr>
          <p:cNvSpPr/>
          <p:nvPr userDrawn="1"/>
        </p:nvSpPr>
        <p:spPr>
          <a:xfrm>
            <a:off x="571500" y="1371600"/>
            <a:ext cx="1171575" cy="1809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6" name="Picture 5" descr="Logo&#10;&#10;Description automatically generated">
            <a:extLst>
              <a:ext uri="{FF2B5EF4-FFF2-40B4-BE49-F238E27FC236}">
                <a16:creationId xmlns:a16="http://schemas.microsoft.com/office/drawing/2014/main" id="{478C00BC-D76D-379A-E909-5E80FA452A7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2316602190"/>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descr="IHI_Symbol.png">
            <a:extLst>
              <a:ext uri="{FF2B5EF4-FFF2-40B4-BE49-F238E27FC236}">
                <a16:creationId xmlns:a16="http://schemas.microsoft.com/office/drawing/2014/main" id="{B33FAD84-A598-4520-9000-AA436D950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pic>
        <p:nvPicPr>
          <p:cNvPr id="6" name="Picture 5">
            <a:extLst>
              <a:ext uri="{FF2B5EF4-FFF2-40B4-BE49-F238E27FC236}">
                <a16:creationId xmlns:a16="http://schemas.microsoft.com/office/drawing/2014/main" id="{7D5D06CA-A94E-E8A2-32EB-85CDE6234F0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13977788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White with Cita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2" y="1825625"/>
            <a:ext cx="11042834" cy="4351338"/>
          </a:xfrm>
          <a:prstGeom prst="rect">
            <a:avLst/>
          </a:prstGeom>
        </p:spPr>
        <p:txBody>
          <a:bodyPr/>
          <a:lstStyle>
            <a:lvl1pPr marL="0" indent="0">
              <a:buNone/>
              <a:defRPr sz="22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cxnSp>
        <p:nvCxnSpPr>
          <p:cNvPr id="8" name="Straight Connector 7">
            <a:extLst>
              <a:ext uri="{FF2B5EF4-FFF2-40B4-BE49-F238E27FC236}">
                <a16:creationId xmlns:a16="http://schemas.microsoft.com/office/drawing/2014/main" id="{D781F1D4-687D-4034-80F0-FE49D5B27C26}"/>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descr="IHI_Symbol.png">
            <a:extLst>
              <a:ext uri="{FF2B5EF4-FFF2-40B4-BE49-F238E27FC236}">
                <a16:creationId xmlns:a16="http://schemas.microsoft.com/office/drawing/2014/main" id="{B33FAD84-A598-4520-9000-AA436D9500E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
        <p:nvSpPr>
          <p:cNvPr id="16" name="Content Placeholder 15">
            <a:extLst>
              <a:ext uri="{FF2B5EF4-FFF2-40B4-BE49-F238E27FC236}">
                <a16:creationId xmlns:a16="http://schemas.microsoft.com/office/drawing/2014/main" id="{A01ED5CC-ECEB-487B-9A55-7825115324D0}"/>
              </a:ext>
            </a:extLst>
          </p:cNvPr>
          <p:cNvSpPr>
            <a:spLocks noGrp="1"/>
          </p:cNvSpPr>
          <p:nvPr>
            <p:ph sz="quarter" idx="10" hasCustomPrompt="1"/>
          </p:nvPr>
        </p:nvSpPr>
        <p:spPr>
          <a:xfrm>
            <a:off x="509588" y="6253163"/>
            <a:ext cx="8969390" cy="303212"/>
          </a:xfrm>
          <a:prstGeom prst="rect">
            <a:avLst/>
          </a:prstGeom>
        </p:spPr>
        <p:txBody>
          <a:bodyPr/>
          <a:lstStyle>
            <a:lvl1pPr marL="0" indent="0">
              <a:buNone/>
              <a:defRPr sz="800">
                <a:latin typeface="Roboto" panose="02000000000000000000" pitchFamily="2" charset="0"/>
              </a:defRPr>
            </a:lvl1pPr>
            <a:lvl2pPr marL="457200" indent="0">
              <a:buNone/>
              <a:defRPr sz="800">
                <a:latin typeface="Roboto" panose="02000000000000000000" pitchFamily="2" charset="0"/>
              </a:defRPr>
            </a:lvl2pPr>
            <a:lvl3pPr marL="914400" indent="0">
              <a:buNone/>
              <a:defRPr/>
            </a:lvl3pPr>
            <a:lvl4pPr marL="1371600" indent="0">
              <a:buNone/>
              <a:defRPr/>
            </a:lvl4pPr>
            <a:lvl5pPr marL="1828800" indent="0">
              <a:buNone/>
              <a:defRPr/>
            </a:lvl5pPr>
          </a:lstStyle>
          <a:p>
            <a:pPr lvl="0"/>
            <a:r>
              <a:rPr lang="en-US"/>
              <a:t>Click to cite work</a:t>
            </a:r>
          </a:p>
          <a:p>
            <a:pPr lvl="1"/>
            <a:endParaRPr lang="en-US"/>
          </a:p>
        </p:txBody>
      </p:sp>
      <p:pic>
        <p:nvPicPr>
          <p:cNvPr id="7" name="Picture 6">
            <a:extLst>
              <a:ext uri="{FF2B5EF4-FFF2-40B4-BE49-F238E27FC236}">
                <a16:creationId xmlns:a16="http://schemas.microsoft.com/office/drawing/2014/main" id="{BA4D0558-9FD1-4C3C-F90F-F6C4BC4443C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2819667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Blue">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4EB36-4562-4AF6-85A0-E217B81EC456}"/>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7" name="Picture 6" descr="Text&#10;&#10;Description automatically generated">
            <a:extLst>
              <a:ext uri="{FF2B5EF4-FFF2-40B4-BE49-F238E27FC236}">
                <a16:creationId xmlns:a16="http://schemas.microsoft.com/office/drawing/2014/main" id="{38159BFC-1491-4938-AE76-B906E2948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3"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3" y="1825625"/>
            <a:ext cx="11042832" cy="4351338"/>
          </a:xfrm>
          <a:prstGeom prst="rect">
            <a:avLst/>
          </a:prstGeom>
        </p:spPr>
        <p:txBody>
          <a:bodyPr/>
          <a:lstStyle>
            <a:lvl1pPr marL="0" indent="0">
              <a:buNone/>
              <a:defRPr sz="22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cxnSp>
        <p:nvCxnSpPr>
          <p:cNvPr id="9" name="Straight Connector 8">
            <a:extLst>
              <a:ext uri="{FF2B5EF4-FFF2-40B4-BE49-F238E27FC236}">
                <a16:creationId xmlns:a16="http://schemas.microsoft.com/office/drawing/2014/main" id="{E7413227-81FE-4DD3-B206-6D36FF2AC5E1}"/>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8AE574D1-3097-9967-0F41-ADFE761B267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2238633073"/>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Blue - Citation">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164EB36-4562-4AF6-85A0-E217B81EC456}"/>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7" name="Picture 6" descr="Text&#10;&#10;Description automatically generated">
            <a:extLst>
              <a:ext uri="{FF2B5EF4-FFF2-40B4-BE49-F238E27FC236}">
                <a16:creationId xmlns:a16="http://schemas.microsoft.com/office/drawing/2014/main" id="{38159BFC-1491-4938-AE76-B906E294868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sp>
        <p:nvSpPr>
          <p:cNvPr id="2" name="Title 1">
            <a:extLst>
              <a:ext uri="{FF2B5EF4-FFF2-40B4-BE49-F238E27FC236}">
                <a16:creationId xmlns:a16="http://schemas.microsoft.com/office/drawing/2014/main" id="{67977079-4B79-43A7-9543-254D39BCC1A4}"/>
              </a:ext>
            </a:extLst>
          </p:cNvPr>
          <p:cNvSpPr>
            <a:spLocks noGrp="1"/>
          </p:cNvSpPr>
          <p:nvPr>
            <p:ph type="title" hasCustomPrompt="1"/>
          </p:nvPr>
        </p:nvSpPr>
        <p:spPr>
          <a:xfrm>
            <a:off x="510212" y="576197"/>
            <a:ext cx="11042833"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Content Placeholder 2">
            <a:extLst>
              <a:ext uri="{FF2B5EF4-FFF2-40B4-BE49-F238E27FC236}">
                <a16:creationId xmlns:a16="http://schemas.microsoft.com/office/drawing/2014/main" id="{70CBF40B-E060-4101-B90B-C3FC27EFD79A}"/>
              </a:ext>
            </a:extLst>
          </p:cNvPr>
          <p:cNvSpPr>
            <a:spLocks noGrp="1"/>
          </p:cNvSpPr>
          <p:nvPr>
            <p:ph idx="1" hasCustomPrompt="1"/>
          </p:nvPr>
        </p:nvSpPr>
        <p:spPr>
          <a:xfrm>
            <a:off x="510213" y="1825625"/>
            <a:ext cx="11042832" cy="4351338"/>
          </a:xfrm>
          <a:prstGeom prst="rect">
            <a:avLst/>
          </a:prstGeom>
        </p:spPr>
        <p:txBody>
          <a:bodyPr/>
          <a:lstStyle>
            <a:lvl1pPr marL="0" indent="0">
              <a:buNone/>
              <a:defRPr sz="22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cxnSp>
        <p:nvCxnSpPr>
          <p:cNvPr id="9" name="Straight Connector 8">
            <a:extLst>
              <a:ext uri="{FF2B5EF4-FFF2-40B4-BE49-F238E27FC236}">
                <a16:creationId xmlns:a16="http://schemas.microsoft.com/office/drawing/2014/main" id="{E7413227-81FE-4DD3-B206-6D36FF2AC5E1}"/>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sp>
        <p:nvSpPr>
          <p:cNvPr id="10" name="Content Placeholder 15">
            <a:extLst>
              <a:ext uri="{FF2B5EF4-FFF2-40B4-BE49-F238E27FC236}">
                <a16:creationId xmlns:a16="http://schemas.microsoft.com/office/drawing/2014/main" id="{9408FF26-EB11-40CE-A7D7-A2A3B0EBCCC0}"/>
              </a:ext>
            </a:extLst>
          </p:cNvPr>
          <p:cNvSpPr>
            <a:spLocks noGrp="1"/>
          </p:cNvSpPr>
          <p:nvPr>
            <p:ph sz="quarter" idx="10" hasCustomPrompt="1"/>
          </p:nvPr>
        </p:nvSpPr>
        <p:spPr>
          <a:xfrm>
            <a:off x="509588" y="6253163"/>
            <a:ext cx="10687050" cy="303212"/>
          </a:xfrm>
          <a:prstGeom prst="rect">
            <a:avLst/>
          </a:prstGeom>
        </p:spPr>
        <p:txBody>
          <a:bodyPr/>
          <a:lstStyle>
            <a:lvl1pPr marL="0" indent="0">
              <a:buNone/>
              <a:defRPr sz="800">
                <a:latin typeface="Roboto" panose="02000000000000000000" pitchFamily="2" charset="0"/>
              </a:defRPr>
            </a:lvl1pPr>
            <a:lvl2pPr marL="457200" indent="0">
              <a:buNone/>
              <a:defRPr sz="800">
                <a:latin typeface="Roboto" panose="02000000000000000000" pitchFamily="2" charset="0"/>
              </a:defRPr>
            </a:lvl2pPr>
            <a:lvl3pPr marL="914400" indent="0">
              <a:buNone/>
              <a:defRPr/>
            </a:lvl3pPr>
            <a:lvl4pPr marL="1371600" indent="0">
              <a:buNone/>
              <a:defRPr/>
            </a:lvl4pPr>
            <a:lvl5pPr marL="1828800" indent="0">
              <a:buNone/>
              <a:defRPr/>
            </a:lvl5pPr>
          </a:lstStyle>
          <a:p>
            <a:pPr lvl="0"/>
            <a:r>
              <a:rPr lang="en-US"/>
              <a:t>Click to cite work</a:t>
            </a:r>
          </a:p>
          <a:p>
            <a:pPr lvl="1"/>
            <a:endParaRPr lang="en-US"/>
          </a:p>
        </p:txBody>
      </p:sp>
      <p:pic>
        <p:nvPicPr>
          <p:cNvPr id="8" name="Picture 7" descr="Logo&#10;&#10;Description automatically generated">
            <a:extLst>
              <a:ext uri="{FF2B5EF4-FFF2-40B4-BE49-F238E27FC236}">
                <a16:creationId xmlns:a16="http://schemas.microsoft.com/office/drawing/2014/main" id="{027B78C0-905A-BB60-B18E-1337C313665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425917098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p:bg>
      <p:bgRef idx="1001">
        <a:schemeClr val="bg2"/>
      </p:bgRef>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F4D7A97-3AD7-4FB7-A38D-6DDA5B98B77F}"/>
              </a:ext>
            </a:extLst>
          </p:cNvPr>
          <p:cNvGrpSpPr/>
          <p:nvPr userDrawn="1"/>
        </p:nvGrpSpPr>
        <p:grpSpPr>
          <a:xfrm>
            <a:off x="-555386" y="-193716"/>
            <a:ext cx="7779279" cy="7483160"/>
            <a:chOff x="5889913" y="215788"/>
            <a:chExt cx="7779279" cy="7483160"/>
          </a:xfrm>
        </p:grpSpPr>
        <p:sp>
          <p:nvSpPr>
            <p:cNvPr id="7" name="Graphic 4">
              <a:extLst>
                <a:ext uri="{FF2B5EF4-FFF2-40B4-BE49-F238E27FC236}">
                  <a16:creationId xmlns:a16="http://schemas.microsoft.com/office/drawing/2014/main" id="{B9D66465-A03A-42E0-8D6B-2C449DC52F65}"/>
                </a:ext>
              </a:extLst>
            </p:cNvPr>
            <p:cNvSpPr/>
            <p:nvPr userDrawn="1"/>
          </p:nvSpPr>
          <p:spPr>
            <a:xfrm rot="4319383">
              <a:off x="6305590" y="335345"/>
              <a:ext cx="7455928" cy="7271277"/>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7397 w 5586068"/>
                <a:gd name="connsiteY8" fmla="*/ 4322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748865" y="171228"/>
                    <a:pt x="3017397" y="4322"/>
                  </a:cubicBezTo>
                </a:path>
              </a:pathLst>
            </a:custGeom>
            <a:solidFill>
              <a:srgbClr val="FFFFFF">
                <a:alpha val="7059"/>
              </a:srgbClr>
            </a:solidFill>
            <a:ln w="32396" cap="flat">
              <a:noFill/>
              <a:prstDash val="solid"/>
              <a:miter/>
            </a:ln>
          </p:spPr>
          <p:txBody>
            <a:bodyPr rtlCol="0" anchor="ctr"/>
            <a:lstStyle/>
            <a:p>
              <a:endParaRPr lang="en-US">
                <a:latin typeface="Roboto" panose="02000000000000000000" pitchFamily="2" charset="0"/>
              </a:endParaRPr>
            </a:p>
          </p:txBody>
        </p:sp>
        <p:sp>
          <p:nvSpPr>
            <p:cNvPr id="8" name="Graphic 2">
              <a:extLst>
                <a:ext uri="{FF2B5EF4-FFF2-40B4-BE49-F238E27FC236}">
                  <a16:creationId xmlns:a16="http://schemas.microsoft.com/office/drawing/2014/main" id="{A9FD98F5-B761-43BF-95AD-B2E7083FBE2F}"/>
                </a:ext>
              </a:extLst>
            </p:cNvPr>
            <p:cNvSpPr/>
            <p:nvPr userDrawn="1"/>
          </p:nvSpPr>
          <p:spPr>
            <a:xfrm rot="15014318" flipV="1">
              <a:off x="5924731" y="180970"/>
              <a:ext cx="7194510" cy="7264145"/>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9034 w 5586068"/>
                <a:gd name="connsiteY8" fmla="*/ 54474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22491 w 5586068"/>
                <a:gd name="connsiteY8" fmla="*/ 32125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83922 w 5586068"/>
                <a:gd name="connsiteY8" fmla="*/ 15110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815390" y="182016"/>
                    <a:pt x="3083922" y="15110"/>
                  </a:cubicBezTo>
                </a:path>
              </a:pathLst>
            </a:custGeom>
            <a:solidFill>
              <a:srgbClr val="FFFFFF">
                <a:alpha val="5882"/>
              </a:srgbClr>
            </a:solidFill>
            <a:ln w="32396" cap="flat">
              <a:noFill/>
              <a:prstDash val="solid"/>
              <a:miter/>
            </a:ln>
          </p:spPr>
          <p:txBody>
            <a:bodyPr rtlCol="0" anchor="ctr"/>
            <a:lstStyle/>
            <a:p>
              <a:endParaRPr lang="en-US">
                <a:latin typeface="Roboto" panose="02000000000000000000" pitchFamily="2" charset="0"/>
              </a:endParaRPr>
            </a:p>
          </p:txBody>
        </p:sp>
      </p:grpSp>
      <p:sp>
        <p:nvSpPr>
          <p:cNvPr id="10" name="Rectangle 9">
            <a:extLst>
              <a:ext uri="{FF2B5EF4-FFF2-40B4-BE49-F238E27FC236}">
                <a16:creationId xmlns:a16="http://schemas.microsoft.com/office/drawing/2014/main" id="{6D12AC64-C855-4FB0-8AEF-51FC8045BB99}"/>
              </a:ext>
            </a:extLst>
          </p:cNvPr>
          <p:cNvSpPr/>
          <p:nvPr userDrawn="1"/>
        </p:nvSpPr>
        <p:spPr>
          <a:xfrm>
            <a:off x="11553045" y="6248400"/>
            <a:ext cx="461062" cy="49176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pic>
        <p:nvPicPr>
          <p:cNvPr id="11" name="Picture 10" descr="Text&#10;&#10;Description automatically generated">
            <a:extLst>
              <a:ext uri="{FF2B5EF4-FFF2-40B4-BE49-F238E27FC236}">
                <a16:creationId xmlns:a16="http://schemas.microsoft.com/office/drawing/2014/main" id="{0EEF8AAF-A01D-4B2A-90DE-0F773DF5746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66589"/>
          <a:stretch/>
        </p:blipFill>
        <p:spPr>
          <a:xfrm>
            <a:off x="11587683" y="6248400"/>
            <a:ext cx="426424" cy="422952"/>
          </a:xfrm>
          <a:prstGeom prst="rect">
            <a:avLst/>
          </a:prstGeom>
        </p:spPr>
      </p:pic>
      <p:sp>
        <p:nvSpPr>
          <p:cNvPr id="2" name="Rectangle 1">
            <a:extLst>
              <a:ext uri="{FF2B5EF4-FFF2-40B4-BE49-F238E27FC236}">
                <a16:creationId xmlns:a16="http://schemas.microsoft.com/office/drawing/2014/main" id="{153EF59F-3A44-4618-AEB8-7FEE7FE111CD}"/>
              </a:ext>
            </a:extLst>
          </p:cNvPr>
          <p:cNvSpPr/>
          <p:nvPr userDrawn="1"/>
        </p:nvSpPr>
        <p:spPr>
          <a:xfrm>
            <a:off x="577970" y="1362974"/>
            <a:ext cx="1104181" cy="146649"/>
          </a:xfrm>
          <a:prstGeom prst="rect">
            <a:avLst/>
          </a:prstGeom>
          <a:solidFill>
            <a:srgbClr val="20AB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Roboto" panose="02000000000000000000" pitchFamily="2" charset="0"/>
            </a:endParaRPr>
          </a:p>
        </p:txBody>
      </p:sp>
      <p:sp>
        <p:nvSpPr>
          <p:cNvPr id="9" name="Title 1">
            <a:extLst>
              <a:ext uri="{FF2B5EF4-FFF2-40B4-BE49-F238E27FC236}">
                <a16:creationId xmlns:a16="http://schemas.microsoft.com/office/drawing/2014/main" id="{1F7B5001-CBA7-4BFC-B3F4-B836E90AB4CF}"/>
              </a:ext>
            </a:extLst>
          </p:cNvPr>
          <p:cNvSpPr>
            <a:spLocks noGrp="1"/>
          </p:cNvSpPr>
          <p:nvPr>
            <p:ph type="ctrTitle" hasCustomPrompt="1"/>
          </p:nvPr>
        </p:nvSpPr>
        <p:spPr>
          <a:xfrm>
            <a:off x="465078" y="825489"/>
            <a:ext cx="11003022" cy="6032511"/>
          </a:xfrm>
          <a:prstGeom prst="rect">
            <a:avLst/>
          </a:prstGeom>
        </p:spPr>
        <p:txBody>
          <a:bodyPr anchor="t">
            <a:noAutofit/>
          </a:bodyPr>
          <a:lstStyle>
            <a:lvl1pPr algn="l">
              <a:lnSpc>
                <a:spcPct val="100000"/>
              </a:lnSpc>
              <a:defRPr sz="6600">
                <a:latin typeface="Roboto Medium" panose="02000000000000000000" pitchFamily="2" charset="0"/>
                <a:ea typeface="Roboto Medium" panose="02000000000000000000" pitchFamily="2" charset="0"/>
              </a:defRPr>
            </a:lvl1pPr>
          </a:lstStyle>
          <a:p>
            <a:r>
              <a:rPr lang="en-US"/>
              <a:t>Click to add divider text</a:t>
            </a:r>
          </a:p>
        </p:txBody>
      </p:sp>
      <p:pic>
        <p:nvPicPr>
          <p:cNvPr id="12" name="Picture 11" descr="Logo&#10;&#10;Description automatically generated">
            <a:extLst>
              <a:ext uri="{FF2B5EF4-FFF2-40B4-BE49-F238E27FC236}">
                <a16:creationId xmlns:a16="http://schemas.microsoft.com/office/drawing/2014/main" id="{E105D7D6-9664-1C58-5D9B-A272E97DBB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0737" y="6196934"/>
            <a:ext cx="1568400" cy="495688"/>
          </a:xfrm>
          <a:prstGeom prst="rect">
            <a:avLst/>
          </a:prstGeom>
        </p:spPr>
      </p:pic>
    </p:spTree>
    <p:extLst>
      <p:ext uri="{BB962C8B-B14F-4D97-AF65-F5344CB8AC3E}">
        <p14:creationId xmlns:p14="http://schemas.microsoft.com/office/powerpoint/2010/main" val="2144329824"/>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2 Column ">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A526B-A985-4CCD-92D4-1B3147A5E614}"/>
              </a:ext>
            </a:extLst>
          </p:cNvPr>
          <p:cNvSpPr>
            <a:spLocks noGrp="1"/>
          </p:cNvSpPr>
          <p:nvPr>
            <p:ph sz="half" idx="1" hasCustomPrompt="1"/>
          </p:nvPr>
        </p:nvSpPr>
        <p:spPr>
          <a:xfrm>
            <a:off x="530091" y="1825625"/>
            <a:ext cx="5394960" cy="4351338"/>
          </a:xfrm>
          <a:prstGeom prst="rect">
            <a:avLst/>
          </a:prstGeom>
        </p:spPr>
        <p:txBody>
          <a:bodyPr/>
          <a:lstStyle>
            <a:lvl1pPr marL="0" indent="0">
              <a:buFontTx/>
              <a:buNone/>
              <a:defRPr sz="2200">
                <a:latin typeface="Roboto" panose="02000000000000000000" pitchFamily="2" charset="0"/>
              </a:defRPr>
            </a:lvl1pPr>
            <a:lvl2pPr marL="742950" indent="-285750">
              <a:buFont typeface="Arial" panose="020B0604020202020204" pitchFamily="34" charset="0"/>
              <a:buChar cha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sp>
        <p:nvSpPr>
          <p:cNvPr id="4" name="Content Placeholder 3">
            <a:extLst>
              <a:ext uri="{FF2B5EF4-FFF2-40B4-BE49-F238E27FC236}">
                <a16:creationId xmlns:a16="http://schemas.microsoft.com/office/drawing/2014/main" id="{FD4EF040-8ADA-41C0-A841-CC9BBF56B254}"/>
              </a:ext>
            </a:extLst>
          </p:cNvPr>
          <p:cNvSpPr>
            <a:spLocks noGrp="1"/>
          </p:cNvSpPr>
          <p:nvPr>
            <p:ph sz="half" idx="2" hasCustomPrompt="1"/>
          </p:nvPr>
        </p:nvSpPr>
        <p:spPr>
          <a:xfrm>
            <a:off x="6172200" y="1825625"/>
            <a:ext cx="5394960" cy="4351338"/>
          </a:xfrm>
          <a:prstGeom prst="rect">
            <a:avLst/>
          </a:prstGeom>
        </p:spPr>
        <p:txBody>
          <a:bodyPr/>
          <a:lstStyle>
            <a:lvl1pPr marL="0" indent="0">
              <a:buFontTx/>
              <a:buNone/>
              <a:defRPr sz="2200">
                <a:latin typeface="Roboto" panose="02000000000000000000" pitchFamily="2" charset="0"/>
              </a:defRPr>
            </a:lvl1pPr>
            <a:lvl2pPr>
              <a:defRPr sz="2000">
                <a:latin typeface="Roboto" panose="02000000000000000000" pitchFamily="2" charset="0"/>
              </a:defRPr>
            </a:lvl2pPr>
            <a:lvl3pPr>
              <a:defRPr sz="2000">
                <a:latin typeface="Roboto" panose="02000000000000000000" pitchFamily="2" charset="0"/>
              </a:defRPr>
            </a:lvl3pPr>
            <a:lvl4pPr>
              <a:defRPr sz="2000">
                <a:latin typeface="Roboto" panose="02000000000000000000" pitchFamily="2" charset="0"/>
              </a:defRPr>
            </a:lvl4pPr>
          </a:lstStyle>
          <a:p>
            <a:pPr lvl="0"/>
            <a:r>
              <a:rPr lang="en-US"/>
              <a:t>Click to add body text</a:t>
            </a:r>
          </a:p>
          <a:p>
            <a:pPr lvl="1"/>
            <a:r>
              <a:rPr lang="en-US"/>
              <a:t>Bullet one</a:t>
            </a:r>
          </a:p>
          <a:p>
            <a:pPr lvl="2"/>
            <a:r>
              <a:rPr lang="en-US"/>
              <a:t>Bullet two</a:t>
            </a:r>
          </a:p>
          <a:p>
            <a:pPr lvl="3"/>
            <a:r>
              <a:rPr lang="en-US"/>
              <a:t>Bullet three</a:t>
            </a:r>
          </a:p>
        </p:txBody>
      </p:sp>
      <p:pic>
        <p:nvPicPr>
          <p:cNvPr id="9" name="Picture 8" descr="IHI_Symbol.png">
            <a:extLst>
              <a:ext uri="{FF2B5EF4-FFF2-40B4-BE49-F238E27FC236}">
                <a16:creationId xmlns:a16="http://schemas.microsoft.com/office/drawing/2014/main" id="{18408532-34C0-43F8-B52E-0148FA30C39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84510" y="6263405"/>
            <a:ext cx="387846" cy="382809"/>
          </a:xfrm>
          <a:prstGeom prst="rect">
            <a:avLst/>
          </a:prstGeom>
          <a:noFill/>
          <a:ln>
            <a:noFill/>
          </a:ln>
        </p:spPr>
      </p:pic>
      <p:sp>
        <p:nvSpPr>
          <p:cNvPr id="10" name="Title 1">
            <a:extLst>
              <a:ext uri="{FF2B5EF4-FFF2-40B4-BE49-F238E27FC236}">
                <a16:creationId xmlns:a16="http://schemas.microsoft.com/office/drawing/2014/main" id="{0D4EA97D-1A84-4550-B0E3-D59573BA416F}"/>
              </a:ext>
            </a:extLst>
          </p:cNvPr>
          <p:cNvSpPr>
            <a:spLocks noGrp="1"/>
          </p:cNvSpPr>
          <p:nvPr>
            <p:ph type="title" hasCustomPrompt="1"/>
          </p:nvPr>
        </p:nvSpPr>
        <p:spPr>
          <a:xfrm>
            <a:off x="510212" y="576197"/>
            <a:ext cx="11042834" cy="1114491"/>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cxnSp>
        <p:nvCxnSpPr>
          <p:cNvPr id="11" name="Straight Connector 10">
            <a:extLst>
              <a:ext uri="{FF2B5EF4-FFF2-40B4-BE49-F238E27FC236}">
                <a16:creationId xmlns:a16="http://schemas.microsoft.com/office/drawing/2014/main" id="{1B1FCE93-83D7-40C5-AB30-2677007C29EE}"/>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108D8E2-D404-A646-E0CC-2D5D90C54CE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3938194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tent Slide 2 Column with 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511799" y="566530"/>
            <a:ext cx="11045421" cy="1034707"/>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521738" y="1611590"/>
            <a:ext cx="5394960" cy="823912"/>
          </a:xfrm>
          <a:prstGeom prst="rect">
            <a:avLst/>
          </a:prstGeom>
        </p:spPr>
        <p:txBody>
          <a:bodyPr anchor="t">
            <a:normAutofit/>
          </a:bodyPr>
          <a:lstStyle>
            <a:lvl1pPr marL="0" indent="0">
              <a:spcBef>
                <a:spcPts val="0"/>
              </a:spcBef>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521738" y="2465319"/>
            <a:ext cx="5394960" cy="3704466"/>
          </a:xfrm>
          <a:prstGeom prst="rect">
            <a:avLst/>
          </a:prstGeom>
        </p:spPr>
        <p:txBody>
          <a:bodyPr/>
          <a:lstStyle>
            <a:lvl1pPr marL="0" indent="0">
              <a:buNone/>
              <a:defRPr sz="2000">
                <a:latin typeface="Roboto" panose="02000000000000000000" pitchFamily="2" charset="0"/>
              </a:defRPr>
            </a:lvl1pPr>
            <a:lvl2pPr>
              <a:defRPr sz="1800">
                <a:latin typeface="Roboto" panose="02000000000000000000" pitchFamily="2" charset="0"/>
              </a:defRPr>
            </a:lvl2pPr>
            <a:lvl3pPr>
              <a:defRPr sz="1800">
                <a:latin typeface="Roboto" panose="02000000000000000000" pitchFamily="2" charset="0"/>
              </a:defRPr>
            </a:lvl3pPr>
          </a:lstStyle>
          <a:p>
            <a:pPr lvl="0"/>
            <a:r>
              <a:rPr lang="en-US"/>
              <a:t>Click to add body text</a:t>
            </a:r>
          </a:p>
          <a:p>
            <a:pPr lvl="1"/>
            <a:r>
              <a:rPr lang="en-US"/>
              <a:t>Bullet one</a:t>
            </a:r>
          </a:p>
          <a:p>
            <a:pPr lvl="2"/>
            <a:r>
              <a:rPr lang="en-US"/>
              <a:t>Bullet two</a:t>
            </a:r>
          </a:p>
        </p:txBody>
      </p:sp>
      <p:sp>
        <p:nvSpPr>
          <p:cNvPr id="5" name="Text Placeholder 4">
            <a:extLst>
              <a:ext uri="{FF2B5EF4-FFF2-40B4-BE49-F238E27FC236}">
                <a16:creationId xmlns:a16="http://schemas.microsoft.com/office/drawing/2014/main" id="{605BAC4D-F06E-4E72-A399-4C275DC47754}"/>
              </a:ext>
            </a:extLst>
          </p:cNvPr>
          <p:cNvSpPr>
            <a:spLocks noGrp="1"/>
          </p:cNvSpPr>
          <p:nvPr>
            <p:ph type="body" sz="quarter" idx="3" hasCustomPrompt="1"/>
          </p:nvPr>
        </p:nvSpPr>
        <p:spPr>
          <a:xfrm>
            <a:off x="6172200" y="1611590"/>
            <a:ext cx="5394960" cy="823912"/>
          </a:xfrm>
          <a:prstGeom prst="rect">
            <a:avLst/>
          </a:prstGeom>
        </p:spPr>
        <p:txBody>
          <a:bodyPr anchor="t">
            <a:normAutofit/>
          </a:bodyPr>
          <a:lstStyle>
            <a:lvl1pPr marL="0" indent="0">
              <a:spcBef>
                <a:spcPts val="0"/>
              </a:spcBef>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6" name="Content Placeholder 5">
            <a:extLst>
              <a:ext uri="{FF2B5EF4-FFF2-40B4-BE49-F238E27FC236}">
                <a16:creationId xmlns:a16="http://schemas.microsoft.com/office/drawing/2014/main" id="{537336A3-48E9-43E3-8C43-3B0661407677}"/>
              </a:ext>
            </a:extLst>
          </p:cNvPr>
          <p:cNvSpPr>
            <a:spLocks noGrp="1"/>
          </p:cNvSpPr>
          <p:nvPr>
            <p:ph sz="quarter" idx="4" hasCustomPrompt="1"/>
          </p:nvPr>
        </p:nvSpPr>
        <p:spPr>
          <a:xfrm>
            <a:off x="6172200" y="2485197"/>
            <a:ext cx="5394960" cy="3684588"/>
          </a:xfrm>
          <a:prstGeom prst="rect">
            <a:avLst/>
          </a:prstGeom>
        </p:spPr>
        <p:txBody>
          <a:bodyPr/>
          <a:lstStyle>
            <a:lvl1pPr marL="0" indent="0">
              <a:buNone/>
              <a:defRPr sz="2000">
                <a:latin typeface="Roboto" panose="02000000000000000000" pitchFamily="2" charset="0"/>
              </a:defRPr>
            </a:lvl1pPr>
            <a:lvl2pPr>
              <a:defRPr sz="1800">
                <a:latin typeface="Roboto" panose="02000000000000000000" pitchFamily="2" charset="0"/>
              </a:defRPr>
            </a:lvl2pPr>
            <a:lvl3pPr>
              <a:defRPr sz="1800">
                <a:latin typeface="Roboto" panose="02000000000000000000" pitchFamily="2" charset="0"/>
              </a:defRPr>
            </a:lvl3pPr>
          </a:lstStyle>
          <a:p>
            <a:pPr lvl="0"/>
            <a:r>
              <a:rPr lang="en-US"/>
              <a:t>Click to add body text</a:t>
            </a:r>
          </a:p>
          <a:p>
            <a:pPr lvl="1"/>
            <a:r>
              <a:rPr lang="en-US"/>
              <a:t>Bullet one</a:t>
            </a:r>
          </a:p>
          <a:p>
            <a:pPr lvl="2"/>
            <a:r>
              <a:rPr lang="en-US"/>
              <a:t>Bullet two</a:t>
            </a:r>
          </a:p>
          <a:p>
            <a:pPr lvl="0"/>
            <a:endParaRPr lang="en-US"/>
          </a:p>
        </p:txBody>
      </p:sp>
      <p:pic>
        <p:nvPicPr>
          <p:cNvPr id="11" name="Picture 10" descr="IHI_Symbol.png">
            <a:extLst>
              <a:ext uri="{FF2B5EF4-FFF2-40B4-BE49-F238E27FC236}">
                <a16:creationId xmlns:a16="http://schemas.microsoft.com/office/drawing/2014/main" id="{96036BD6-01CC-4A0A-A11D-B3958DD0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64632" y="6253880"/>
            <a:ext cx="387846" cy="382809"/>
          </a:xfrm>
          <a:prstGeom prst="rect">
            <a:avLst/>
          </a:prstGeom>
          <a:noFill/>
          <a:ln>
            <a:noFill/>
          </a:ln>
        </p:spPr>
      </p:pic>
      <p:cxnSp>
        <p:nvCxnSpPr>
          <p:cNvPr id="13" name="Straight Connector 12">
            <a:extLst>
              <a:ext uri="{FF2B5EF4-FFF2-40B4-BE49-F238E27FC236}">
                <a16:creationId xmlns:a16="http://schemas.microsoft.com/office/drawing/2014/main" id="{87B46992-E9BA-4B3D-9567-BFBDFAD5846F}"/>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61E852DB-0A43-0355-9BB2-D36E63F3EC3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4182356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Title and Small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0BD3D-79C7-4142-95B6-49B33BD430FF}"/>
              </a:ext>
            </a:extLst>
          </p:cNvPr>
          <p:cNvSpPr>
            <a:spLocks noGrp="1"/>
          </p:cNvSpPr>
          <p:nvPr>
            <p:ph type="title" hasCustomPrompt="1"/>
          </p:nvPr>
        </p:nvSpPr>
        <p:spPr>
          <a:xfrm>
            <a:off x="496957" y="596348"/>
            <a:ext cx="11086006" cy="1007448"/>
          </a:xfrm>
          <a:prstGeom prst="rect">
            <a:avLst/>
          </a:prstGeom>
        </p:spPr>
        <p:txBody>
          <a:bodyPr anchor="t">
            <a:normAutofit/>
          </a:bodyPr>
          <a:lstStyle>
            <a:lvl1pPr>
              <a:defRPr sz="4000">
                <a:latin typeface="Roboto Medium" panose="02000000000000000000" pitchFamily="2" charset="0"/>
                <a:ea typeface="Roboto Medium" panose="02000000000000000000" pitchFamily="2" charset="0"/>
              </a:defRPr>
            </a:lvl1pPr>
          </a:lstStyle>
          <a:p>
            <a:r>
              <a:rPr lang="en-US"/>
              <a:t>Click to add title text</a:t>
            </a:r>
          </a:p>
        </p:txBody>
      </p:sp>
      <p:sp>
        <p:nvSpPr>
          <p:cNvPr id="3" name="Text Placeholder 2">
            <a:extLst>
              <a:ext uri="{FF2B5EF4-FFF2-40B4-BE49-F238E27FC236}">
                <a16:creationId xmlns:a16="http://schemas.microsoft.com/office/drawing/2014/main" id="{2310619A-389A-46DD-BACC-0B2D9DFCA4AC}"/>
              </a:ext>
            </a:extLst>
          </p:cNvPr>
          <p:cNvSpPr>
            <a:spLocks noGrp="1"/>
          </p:cNvSpPr>
          <p:nvPr>
            <p:ph type="body" idx="1" hasCustomPrompt="1"/>
          </p:nvPr>
        </p:nvSpPr>
        <p:spPr>
          <a:xfrm>
            <a:off x="492669" y="1621529"/>
            <a:ext cx="5394960" cy="732094"/>
          </a:xfrm>
          <a:prstGeom prst="rect">
            <a:avLst/>
          </a:prstGeom>
        </p:spPr>
        <p:txBody>
          <a:bodyPr anchor="t">
            <a:normAutofit/>
          </a:bodyPr>
          <a:lstStyle>
            <a:lvl1pPr marL="0" indent="0">
              <a:buNone/>
              <a:defRPr sz="2400" b="0">
                <a:solidFill>
                  <a:schemeClr val="tx2"/>
                </a:solidFill>
                <a:latin typeface="Roboto Medium" panose="02000000000000000000" pitchFamily="2" charset="0"/>
                <a:ea typeface="Roboto Medium" panose="02000000000000000000"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add subhead text</a:t>
            </a:r>
          </a:p>
        </p:txBody>
      </p:sp>
      <p:sp>
        <p:nvSpPr>
          <p:cNvPr id="4" name="Content Placeholder 3">
            <a:extLst>
              <a:ext uri="{FF2B5EF4-FFF2-40B4-BE49-F238E27FC236}">
                <a16:creationId xmlns:a16="http://schemas.microsoft.com/office/drawing/2014/main" id="{58A70215-FF52-4AB8-8870-52B6D7D781CA}"/>
              </a:ext>
            </a:extLst>
          </p:cNvPr>
          <p:cNvSpPr>
            <a:spLocks noGrp="1"/>
          </p:cNvSpPr>
          <p:nvPr>
            <p:ph sz="half" idx="2" hasCustomPrompt="1"/>
          </p:nvPr>
        </p:nvSpPr>
        <p:spPr>
          <a:xfrm>
            <a:off x="482730" y="2413262"/>
            <a:ext cx="5394960" cy="3776401"/>
          </a:xfrm>
          <a:prstGeom prst="rect">
            <a:avLst/>
          </a:prstGeom>
        </p:spPr>
        <p:txBody>
          <a:bodyPr/>
          <a:lstStyle>
            <a:lvl1pPr marL="0" indent="0">
              <a:buFontTx/>
              <a:buNone/>
              <a:defRPr sz="2000">
                <a:latin typeface="Roboto" panose="02000000000000000000" pitchFamily="2" charset="0"/>
              </a:defRPr>
            </a:lvl1pPr>
            <a:lvl2pPr>
              <a:defRPr sz="1800">
                <a:latin typeface="Roboto" panose="02000000000000000000" pitchFamily="2" charset="0"/>
              </a:defRPr>
            </a:lvl2pPr>
            <a:lvl3pPr>
              <a:defRPr sz="1800">
                <a:latin typeface="Roboto" panose="02000000000000000000" pitchFamily="2" charset="0"/>
              </a:defRPr>
            </a:lvl3pPr>
            <a:lvl4pPr>
              <a:defRPr sz="1400"/>
            </a:lvl4pPr>
          </a:lstStyle>
          <a:p>
            <a:pPr lvl="0"/>
            <a:r>
              <a:rPr lang="en-US"/>
              <a:t>Click to add body text</a:t>
            </a:r>
          </a:p>
          <a:p>
            <a:pPr lvl="1"/>
            <a:r>
              <a:rPr lang="en-US"/>
              <a:t>Bullet one</a:t>
            </a:r>
          </a:p>
          <a:p>
            <a:pPr lvl="2"/>
            <a:r>
              <a:rPr lang="en-US"/>
              <a:t>Bullet two</a:t>
            </a:r>
          </a:p>
        </p:txBody>
      </p:sp>
      <p:pic>
        <p:nvPicPr>
          <p:cNvPr id="11" name="Picture 10" descr="IHI_Symbol.png">
            <a:extLst>
              <a:ext uri="{FF2B5EF4-FFF2-40B4-BE49-F238E27FC236}">
                <a16:creationId xmlns:a16="http://schemas.microsoft.com/office/drawing/2014/main" id="{96036BD6-01CC-4A0A-A11D-B3958DD0A4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564632" y="6253880"/>
            <a:ext cx="387846" cy="382809"/>
          </a:xfrm>
          <a:prstGeom prst="rect">
            <a:avLst/>
          </a:prstGeom>
          <a:noFill/>
          <a:ln>
            <a:noFill/>
          </a:ln>
        </p:spPr>
      </p:pic>
      <p:sp>
        <p:nvSpPr>
          <p:cNvPr id="12" name="Picture Placeholder 4">
            <a:extLst>
              <a:ext uri="{FF2B5EF4-FFF2-40B4-BE49-F238E27FC236}">
                <a16:creationId xmlns:a16="http://schemas.microsoft.com/office/drawing/2014/main" id="{7C36FCF6-B43B-4E4B-89F2-EAE731355989}"/>
              </a:ext>
            </a:extLst>
          </p:cNvPr>
          <p:cNvSpPr>
            <a:spLocks noGrp="1"/>
          </p:cNvSpPr>
          <p:nvPr>
            <p:ph type="pic" sz="quarter" idx="11"/>
          </p:nvPr>
        </p:nvSpPr>
        <p:spPr>
          <a:xfrm>
            <a:off x="6188003" y="1621530"/>
            <a:ext cx="5394960" cy="4554984"/>
          </a:xfrm>
          <a:prstGeom prst="rect">
            <a:avLst/>
          </a:prstGeom>
        </p:spPr>
        <p:txBody>
          <a:bodyPr/>
          <a:lstStyle>
            <a:lvl1pPr marL="0" indent="0" algn="ctr">
              <a:buNone/>
              <a:defRPr>
                <a:latin typeface="Roboto" panose="02000000000000000000" pitchFamily="2" charset="0"/>
              </a:defRPr>
            </a:lvl1pPr>
          </a:lstStyle>
          <a:p>
            <a:r>
              <a:rPr lang="en-US"/>
              <a:t>Click icon to add picture</a:t>
            </a:r>
          </a:p>
        </p:txBody>
      </p:sp>
      <p:cxnSp>
        <p:nvCxnSpPr>
          <p:cNvPr id="13" name="Straight Connector 12">
            <a:extLst>
              <a:ext uri="{FF2B5EF4-FFF2-40B4-BE49-F238E27FC236}">
                <a16:creationId xmlns:a16="http://schemas.microsoft.com/office/drawing/2014/main" id="{FB1DD61B-C158-4EED-A964-89AB6D63C76E}"/>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1550631-2213-3DFC-7718-4B1B7DD61A6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635578" y="6195821"/>
            <a:ext cx="1563559" cy="495688"/>
          </a:xfrm>
          <a:prstGeom prst="rect">
            <a:avLst/>
          </a:prstGeom>
        </p:spPr>
      </p:pic>
    </p:spTree>
    <p:extLst>
      <p:ext uri="{BB962C8B-B14F-4D97-AF65-F5344CB8AC3E}">
        <p14:creationId xmlns:p14="http://schemas.microsoft.com/office/powerpoint/2010/main" val="4176981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5E4AF2-8AC4-4FAD-AC14-416D62AE014D}"/>
              </a:ext>
            </a:extLst>
          </p:cNvPr>
          <p:cNvCxnSpPr>
            <a:cxnSpLocks/>
          </p:cNvCxnSpPr>
          <p:nvPr userDrawn="1"/>
        </p:nvCxnSpPr>
        <p:spPr>
          <a:xfrm>
            <a:off x="638954" y="1411105"/>
            <a:ext cx="979200" cy="0"/>
          </a:xfrm>
          <a:prstGeom prst="line">
            <a:avLst/>
          </a:prstGeom>
          <a:ln>
            <a:solidFill>
              <a:srgbClr val="6BC5DB"/>
            </a:solidFill>
          </a:ln>
        </p:spPr>
        <p:style>
          <a:lnRef idx="1">
            <a:schemeClr val="accent1"/>
          </a:lnRef>
          <a:fillRef idx="0">
            <a:schemeClr val="accent1"/>
          </a:fillRef>
          <a:effectRef idx="0">
            <a:schemeClr val="accent1"/>
          </a:effectRef>
          <a:fontRef idx="minor">
            <a:schemeClr val="tx1"/>
          </a:fontRef>
        </p:style>
      </p:cxnSp>
      <p:pic>
        <p:nvPicPr>
          <p:cNvPr id="6" name="Picture 5" descr="IHI_Symbol.png">
            <a:extLst>
              <a:ext uri="{FF2B5EF4-FFF2-40B4-BE49-F238E27FC236}">
                <a16:creationId xmlns:a16="http://schemas.microsoft.com/office/drawing/2014/main" id="{4B2EC539-EBCE-4682-B52D-9F772D37C3D3}"/>
              </a:ext>
            </a:extLst>
          </p:cNvPr>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11584510" y="6253880"/>
            <a:ext cx="387846" cy="382809"/>
          </a:xfrm>
          <a:prstGeom prst="rect">
            <a:avLst/>
          </a:prstGeom>
          <a:noFill/>
          <a:ln>
            <a:noFill/>
          </a:ln>
        </p:spPr>
      </p:pic>
    </p:spTree>
    <p:extLst>
      <p:ext uri="{BB962C8B-B14F-4D97-AF65-F5344CB8AC3E}">
        <p14:creationId xmlns:p14="http://schemas.microsoft.com/office/powerpoint/2010/main" val="442256983"/>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 id="2147484183" r:id="rId12"/>
    <p:sldLayoutId id="2147484184" r:id="rId13"/>
    <p:sldLayoutId id="2147484185" r:id="rId14"/>
    <p:sldLayoutId id="2147484186" r:id="rId15"/>
    <p:sldLayoutId id="2147484187" r:id="rId16"/>
  </p:sldLayoutIdLst>
  <p:txStyles>
    <p:titleStyle>
      <a:lvl1pPr algn="l" defTabSz="914400" rtl="0" eaLnBrk="1" latinLnBrk="0" hangingPunct="1">
        <a:lnSpc>
          <a:spcPct val="90000"/>
        </a:lnSpc>
        <a:spcBef>
          <a:spcPct val="0"/>
        </a:spcBef>
        <a:buNone/>
        <a:defRPr sz="4400" kern="1200">
          <a:solidFill>
            <a:schemeClr val="tx2"/>
          </a:solidFill>
          <a:latin typeface="Roboto Medium" panose="02000000000000000000" pitchFamily="2" charset="0"/>
          <a:ea typeface="Roboto Medium" panose="02000000000000000000" pitchFamily="2" charset="0"/>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38.xml"/><Relationship Id="rId3" Type="http://schemas.openxmlformats.org/officeDocument/2006/relationships/slide" Target="slide3.xml"/><Relationship Id="rId7" Type="http://schemas.openxmlformats.org/officeDocument/2006/relationships/slide" Target="slide35.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29.xml"/><Relationship Id="rId5" Type="http://schemas.openxmlformats.org/officeDocument/2006/relationships/slide" Target="slide22.xml"/><Relationship Id="rId10" Type="http://schemas.openxmlformats.org/officeDocument/2006/relationships/slide" Target="slide44.xml"/><Relationship Id="rId4" Type="http://schemas.openxmlformats.org/officeDocument/2006/relationships/slide" Target="slide5.xml"/><Relationship Id="rId9" Type="http://schemas.openxmlformats.org/officeDocument/2006/relationships/slide" Target="slide48.xml"/></Relationships>
</file>

<file path=ppt/slides/_rels/slide20.xml.rels><?xml version="1.0" encoding="UTF-8" standalone="yes"?>
<Relationships xmlns="http://schemas.openxmlformats.org/package/2006/relationships"><Relationship Id="rId3" Type="http://schemas.openxmlformats.org/officeDocument/2006/relationships/hyperlink" Target="https://pmc.ncbi.nlm.nih.gov/articles/PMC3942019/" TargetMode="External"/><Relationship Id="rId7" Type="http://schemas.openxmlformats.org/officeDocument/2006/relationships/hyperlink" Target="https://www.capc.org/toolkits/caregiver-support-program-implementation/"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www.caregiver.va.gov/" TargetMode="External"/><Relationship Id="rId5" Type="http://schemas.openxmlformats.org/officeDocument/2006/relationships/hyperlink" Target="https://carepartners.ucsf.edu/" TargetMode="External"/><Relationship Id="rId4" Type="http://schemas.openxmlformats.org/officeDocument/2006/relationships/hyperlink" Target="https://aging.rush.edu/professional-older-adult-family-care/c4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hyperlink" Target="https://ihi.org/myhealthchecklist" TargetMode="Externa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hyperlink" Target="https://www.ihi.org/partner/initiatives/age-friendly-health-systems/resources-and-news#block--6936"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s://www.aarp.org/pri/initiatives/what-matters-to-older-adults/?msockid=0027380a5ca96a3c3b042e745de86b75" TargetMode="External"/><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8.png"/><Relationship Id="rId5" Type="http://schemas.openxmlformats.org/officeDocument/2006/relationships/hyperlink" Target="https://aging.rush.edu/professional-older-adult-family-care/c4c/" TargetMode="External"/><Relationship Id="rId4" Type="http://schemas.openxmlformats.org/officeDocument/2006/relationships/hyperlink" Target="https://ihicambridge.sharepoint.com/:b:/s/Age-FriendlyHealthSystems/IQCMAQS7UaIKQ4v5BF67_vy6AYUwuBPinpZOIi3SLxpUYSA?e=78p59S"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https://www.caregiver.org/news/family-caregiver-screening-toolkit-a-resource-for-health-care-providers/" TargetMode="External"/><Relationship Id="rId3" Type="http://schemas.openxmlformats.org/officeDocument/2006/relationships/image" Target="../media/image40.png"/><Relationship Id="rId7" Type="http://schemas.openxmlformats.org/officeDocument/2006/relationships/hyperlink" Target="https://carepartners.ucsf.edu/caregiver-identification-tool" TargetMode="Externa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www.capc.org/toolkits/caregiver-support-program-implementation/"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hyperlink" Target="https://ihi.org/AgeFriendly"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aregiving-tests.de/haeusliche-pflege-skala-kurzform/" TargetMode="External"/><Relationship Id="rId7" Type="http://schemas.openxmlformats.org/officeDocument/2006/relationships/hyperlink" Target="https://onlinelibrary.wiley.com/doi/full/10.1002/pon.6092"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drive.google.com/file/d/16mtDpZdUIC88kU-5yHeDNyVIre15GgYl/view" TargetMode="External"/><Relationship Id="rId5" Type="http://schemas.openxmlformats.org/officeDocument/2006/relationships/hyperlink" Target="https://www.healthinaging.org/tools-and-tips/caregiver-self-assessment-questionnaire" TargetMode="External"/><Relationship Id="rId4" Type="http://schemas.openxmlformats.org/officeDocument/2006/relationships/hyperlink" Target="https://pmc.ncbi.nlm.nih.gov/articles/PMC7894044"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hyperlink" Target="https://www.ihi.org/partner/initiatives/age-friendly-health-systems/team-faculty-advisors"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48.sv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hyperlink" Target="https://241684.fs1.hubspotusercontent-na1.net/hubfs/241684/Age-Friendly/Resources/Identify%20and%20Engage%20Caregivers/Identifying%20and%20Documenting%20Caregivers%20of%20an%20Older%20Adult.pdf"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jpe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A44CF-5FD7-42D0-B3FB-2807AE026AE6}"/>
              </a:ext>
            </a:extLst>
          </p:cNvPr>
          <p:cNvSpPr>
            <a:spLocks noGrp="1"/>
          </p:cNvSpPr>
          <p:nvPr>
            <p:ph type="ctrTitle"/>
          </p:nvPr>
        </p:nvSpPr>
        <p:spPr>
          <a:xfrm>
            <a:off x="540733" y="2274279"/>
            <a:ext cx="11077999" cy="1449706"/>
          </a:xfrm>
        </p:spPr>
        <p:txBody>
          <a:bodyPr lIns="91440" tIns="45720" rIns="91440" bIns="45720" anchor="t">
            <a:noAutofit/>
          </a:bodyPr>
          <a:lstStyle/>
          <a:p>
            <a:r>
              <a:rPr lang="en-US" sz="4400">
                <a:latin typeface="Roboto Medium"/>
                <a:ea typeface="Roboto Medium"/>
                <a:cs typeface="Roboto Medium"/>
              </a:rPr>
              <a:t>Identify and Document Caregivers </a:t>
            </a:r>
            <a:br>
              <a:rPr lang="en-US" sz="4400">
                <a:latin typeface="Roboto Medium"/>
                <a:ea typeface="Roboto Medium"/>
                <a:cs typeface="Roboto Medium"/>
              </a:rPr>
            </a:br>
            <a:r>
              <a:rPr lang="en-US" sz="4400">
                <a:latin typeface="Roboto Medium"/>
                <a:ea typeface="Roboto Medium"/>
                <a:cs typeface="Roboto Medium"/>
              </a:rPr>
              <a:t>of Older Adults: How to Get Started</a:t>
            </a:r>
          </a:p>
        </p:txBody>
      </p:sp>
      <p:sp>
        <p:nvSpPr>
          <p:cNvPr id="8" name="Content Placeholder 1">
            <a:extLst>
              <a:ext uri="{FF2B5EF4-FFF2-40B4-BE49-F238E27FC236}">
                <a16:creationId xmlns:a16="http://schemas.microsoft.com/office/drawing/2014/main" id="{144DAC80-28FF-45AF-89EF-85ED888789B6}"/>
              </a:ext>
            </a:extLst>
          </p:cNvPr>
          <p:cNvSpPr txBox="1">
            <a:spLocks/>
          </p:cNvSpPr>
          <p:nvPr/>
        </p:nvSpPr>
        <p:spPr>
          <a:xfrm>
            <a:off x="5466710" y="5096961"/>
            <a:ext cx="4233884" cy="457200"/>
          </a:xfrm>
          <a:prstGeom prst="rect">
            <a:avLst/>
          </a:prstGeom>
        </p:spPr>
        <p:txBody>
          <a:bodyPr/>
          <a:lstStyle>
            <a:lvl1pPr marL="342900" indent="-342900" algn="l" defTabSz="914400" rtl="0" eaLnBrk="1" latinLnBrk="0" hangingPunct="1">
              <a:spcBef>
                <a:spcPct val="20000"/>
              </a:spcBef>
              <a:buClr>
                <a:srgbClr val="008DA8"/>
              </a:buClr>
              <a:buSzPct val="110000"/>
              <a:buFont typeface="Arial" panose="020B0604020202020204" pitchFamily="34" charset="0"/>
              <a:buChar char="•"/>
              <a:defRPr sz="2800" kern="1200">
                <a:solidFill>
                  <a:srgbClr val="0E395B"/>
                </a:solidFill>
                <a:latin typeface="+mn-lt"/>
                <a:ea typeface="+mn-ea"/>
                <a:cs typeface="Arial" pitchFamily="34" charset="0"/>
              </a:defRPr>
            </a:lvl1pPr>
            <a:lvl2pPr marL="742950" indent="-285750" algn="l" defTabSz="914400" rtl="0" eaLnBrk="1" latinLnBrk="0" hangingPunct="1">
              <a:spcBef>
                <a:spcPct val="20000"/>
              </a:spcBef>
              <a:buClr>
                <a:schemeClr val="tx2"/>
              </a:buClr>
              <a:buSzPct val="85000"/>
              <a:buFont typeface="Arial" pitchFamily="34" charset="0"/>
              <a:buChar char="–"/>
              <a:defRPr sz="2400" kern="1200">
                <a:solidFill>
                  <a:srgbClr val="0E395B"/>
                </a:solidFill>
                <a:latin typeface="+mn-lt"/>
                <a:ea typeface="+mn-ea"/>
                <a:cs typeface="Arial" pitchFamily="34" charset="0"/>
              </a:defRPr>
            </a:lvl2pPr>
            <a:lvl3pPr marL="1143000" indent="-228600" algn="l" defTabSz="914400" rtl="0" eaLnBrk="1" latinLnBrk="0" hangingPunct="1">
              <a:spcBef>
                <a:spcPct val="20000"/>
              </a:spcBef>
              <a:buClr>
                <a:schemeClr val="tx2"/>
              </a:buClr>
              <a:buSzPct val="85000"/>
              <a:buFont typeface="Arial" pitchFamily="34" charset="0"/>
              <a:buChar char="–"/>
              <a:defRPr sz="2000" kern="1200">
                <a:solidFill>
                  <a:srgbClr val="0E395B"/>
                </a:solidFill>
                <a:latin typeface="+mn-lt"/>
                <a:ea typeface="+mn-ea"/>
                <a:cs typeface="Arial" pitchFamily="34" charset="0"/>
              </a:defRPr>
            </a:lvl3pPr>
            <a:lvl4pPr marL="1600200" indent="-228600" algn="l" defTabSz="914400" rtl="0" eaLnBrk="1" latinLnBrk="0" hangingPunct="1">
              <a:spcBef>
                <a:spcPct val="20000"/>
              </a:spcBef>
              <a:buClr>
                <a:schemeClr val="tx2"/>
              </a:buClr>
              <a:buSzPct val="85000"/>
              <a:buFont typeface="Arial" pitchFamily="34" charset="0"/>
              <a:buChar char="–"/>
              <a:defRPr sz="1800" kern="1200">
                <a:solidFill>
                  <a:srgbClr val="0E395B"/>
                </a:solidFill>
                <a:latin typeface="+mn-lt"/>
                <a:ea typeface="+mn-ea"/>
                <a:cs typeface="Arial" pitchFamily="34" charset="0"/>
              </a:defRPr>
            </a:lvl4pPr>
            <a:lvl5pPr marL="2057400" indent="-228600" algn="l" defTabSz="914400" rtl="0" eaLnBrk="1" latinLnBrk="0" hangingPunct="1">
              <a:spcBef>
                <a:spcPct val="20000"/>
              </a:spcBef>
              <a:buClr>
                <a:schemeClr val="tx2"/>
              </a:buClr>
              <a:buSzPct val="85000"/>
              <a:buFont typeface="Arial" pitchFamily="34" charset="0"/>
              <a:buChar char="–"/>
              <a:defRPr sz="1800" kern="1200">
                <a:solidFill>
                  <a:srgbClr val="0E395B"/>
                </a:solidFill>
                <a:latin typeface="+mn-lt"/>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1219170">
              <a:buNone/>
              <a:defRPr/>
            </a:pPr>
            <a:endParaRPr lang="en-US" sz="2400">
              <a:latin typeface="Calibri"/>
            </a:endParaRPr>
          </a:p>
        </p:txBody>
      </p:sp>
      <p:sp>
        <p:nvSpPr>
          <p:cNvPr id="5" name="TextBox 4">
            <a:extLst>
              <a:ext uri="{FF2B5EF4-FFF2-40B4-BE49-F238E27FC236}">
                <a16:creationId xmlns:a16="http://schemas.microsoft.com/office/drawing/2014/main" id="{0810047B-03C0-F08F-ACD2-26B8CC36C4DB}"/>
              </a:ext>
            </a:extLst>
          </p:cNvPr>
          <p:cNvSpPr txBox="1"/>
          <p:nvPr/>
        </p:nvSpPr>
        <p:spPr>
          <a:xfrm>
            <a:off x="9700594" y="6199286"/>
            <a:ext cx="2574234" cy="523220"/>
          </a:xfrm>
          <a:prstGeom prst="rect">
            <a:avLst/>
          </a:prstGeom>
          <a:noFill/>
        </p:spPr>
        <p:txBody>
          <a:bodyPr wrap="square" rtlCol="0">
            <a:spAutoFit/>
          </a:bodyPr>
          <a:lstStyle/>
          <a:p>
            <a:r>
              <a:rPr lang="en-US" sz="1400">
                <a:solidFill>
                  <a:schemeClr val="tx2"/>
                </a:solidFill>
                <a:latin typeface="Roboto Medium" panose="02000000000000000000" pitchFamily="2" charset="0"/>
                <a:ea typeface="Roboto Medium" panose="02000000000000000000" pitchFamily="2" charset="0"/>
                <a:cs typeface="Arial"/>
              </a:rPr>
              <a:t>ihi.org/</a:t>
            </a:r>
            <a:r>
              <a:rPr lang="en-US" sz="1400" err="1">
                <a:solidFill>
                  <a:schemeClr val="tx2"/>
                </a:solidFill>
                <a:latin typeface="Roboto Medium" panose="02000000000000000000" pitchFamily="2" charset="0"/>
                <a:ea typeface="Roboto Medium" panose="02000000000000000000" pitchFamily="2" charset="0"/>
                <a:cs typeface="Arial"/>
              </a:rPr>
              <a:t>AgeFriendly</a:t>
            </a:r>
            <a:endParaRPr lang="en-US" sz="1400">
              <a:solidFill>
                <a:schemeClr val="tx2"/>
              </a:solidFill>
              <a:latin typeface="Roboto Medium" panose="02000000000000000000" pitchFamily="2" charset="0"/>
              <a:ea typeface="Roboto Medium" panose="02000000000000000000" pitchFamily="2" charset="0"/>
              <a:cs typeface="Arial"/>
            </a:endParaRPr>
          </a:p>
          <a:p>
            <a:endParaRPr lang="en-US" sz="1400">
              <a:latin typeface="Roboto Medium" panose="02000000000000000000" pitchFamily="2" charset="0"/>
              <a:ea typeface="Roboto Medium" panose="02000000000000000000" pitchFamily="2" charset="0"/>
            </a:endParaRPr>
          </a:p>
        </p:txBody>
      </p:sp>
      <p:sp>
        <p:nvSpPr>
          <p:cNvPr id="10" name="Text Placeholder 9">
            <a:extLst>
              <a:ext uri="{FF2B5EF4-FFF2-40B4-BE49-F238E27FC236}">
                <a16:creationId xmlns:a16="http://schemas.microsoft.com/office/drawing/2014/main" id="{77D34042-55D1-ECBB-C77C-FBD409243AA3}"/>
              </a:ext>
            </a:extLst>
          </p:cNvPr>
          <p:cNvSpPr>
            <a:spLocks noGrp="1"/>
          </p:cNvSpPr>
          <p:nvPr>
            <p:ph type="body" sz="quarter" idx="10"/>
          </p:nvPr>
        </p:nvSpPr>
        <p:spPr>
          <a:xfrm>
            <a:off x="544693" y="4125568"/>
            <a:ext cx="6910898" cy="716793"/>
          </a:xfrm>
        </p:spPr>
        <p:txBody>
          <a:bodyPr lIns="91440" tIns="45720" rIns="91440" bIns="45720" anchor="t">
            <a:normAutofit/>
          </a:bodyPr>
          <a:lstStyle/>
          <a:p>
            <a:r>
              <a:rPr lang="en-US" sz="2800">
                <a:latin typeface="Roboto"/>
                <a:ea typeface="Roboto"/>
                <a:cs typeface="Arial"/>
              </a:rPr>
              <a:t>April 2026</a:t>
            </a:r>
            <a:endParaRPr lang="en-US" sz="3200"/>
          </a:p>
        </p:txBody>
      </p:sp>
    </p:spTree>
    <p:extLst>
      <p:ext uri="{BB962C8B-B14F-4D97-AF65-F5344CB8AC3E}">
        <p14:creationId xmlns:p14="http://schemas.microsoft.com/office/powerpoint/2010/main" val="3551060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FC43FCC-3183-B219-839C-537F30D935E1}"/>
              </a:ext>
            </a:extLst>
          </p:cNvPr>
          <p:cNvSpPr/>
          <p:nvPr/>
        </p:nvSpPr>
        <p:spPr>
          <a:xfrm rot="10800000">
            <a:off x="2251422" y="0"/>
            <a:ext cx="9940578" cy="6946366"/>
          </a:xfrm>
          <a:prstGeom prst="rect">
            <a:avLst/>
          </a:prstGeom>
          <a:gradFill>
            <a:gsLst>
              <a:gs pos="5000">
                <a:srgbClr val="EFFCFF">
                  <a:alpha val="10196"/>
                </a:srgbClr>
              </a:gs>
              <a:gs pos="53000">
                <a:schemeClr val="tx2"/>
              </a:gs>
              <a:gs pos="76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F9026B6-4122-5D80-73FB-98655D0DE6FA}"/>
              </a:ext>
            </a:extLst>
          </p:cNvPr>
          <p:cNvSpPr>
            <a:spLocks noGrp="1"/>
          </p:cNvSpPr>
          <p:nvPr>
            <p:ph type="title"/>
          </p:nvPr>
        </p:nvSpPr>
        <p:spPr>
          <a:xfrm>
            <a:off x="510212" y="576197"/>
            <a:ext cx="11042834" cy="1114491"/>
          </a:xfrm>
        </p:spPr>
        <p:txBody>
          <a:bodyPr anchor="t">
            <a:normAutofit/>
          </a:bodyPr>
          <a:lstStyle/>
          <a:p>
            <a:r>
              <a:rPr lang="en-US" kern="1200">
                <a:latin typeface="Roboto Medium" panose="02000000000000000000" pitchFamily="2" charset="0"/>
                <a:ea typeface="Roboto Medium" panose="02000000000000000000" pitchFamily="2" charset="0"/>
                <a:cs typeface="+mj-cs"/>
              </a:rPr>
              <a:t>Sample Process Map</a:t>
            </a:r>
          </a:p>
        </p:txBody>
      </p:sp>
      <p:sp>
        <p:nvSpPr>
          <p:cNvPr id="6" name="Flowchart: Process 5">
            <a:extLst>
              <a:ext uri="{FF2B5EF4-FFF2-40B4-BE49-F238E27FC236}">
                <a16:creationId xmlns:a16="http://schemas.microsoft.com/office/drawing/2014/main" id="{F62F1E72-B180-A892-7C8A-2F6A04F649E6}"/>
              </a:ext>
            </a:extLst>
          </p:cNvPr>
          <p:cNvSpPr/>
          <p:nvPr/>
        </p:nvSpPr>
        <p:spPr>
          <a:xfrm flipH="1">
            <a:off x="9250795" y="854795"/>
            <a:ext cx="2670781" cy="5236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normAutofit/>
          </a:bodyPr>
          <a:lstStyle/>
          <a:p>
            <a:pPr>
              <a:spcBef>
                <a:spcPts val="1000"/>
              </a:spcBef>
              <a:tabLst>
                <a:tab pos="571500" algn="l"/>
              </a:tabLst>
            </a:pPr>
            <a:endParaRPr lang="en-US" sz="2000">
              <a:solidFill>
                <a:schemeClr val="bg1"/>
              </a:solidFill>
              <a:latin typeface="Roboto"/>
              <a:ea typeface="Roboto"/>
              <a:cs typeface="Roboto"/>
            </a:endParaRPr>
          </a:p>
          <a:p>
            <a:pPr>
              <a:spcBef>
                <a:spcPts val="1000"/>
              </a:spcBef>
              <a:tabLst>
                <a:tab pos="571500" algn="l"/>
              </a:tabLst>
            </a:pPr>
            <a:r>
              <a:rPr lang="en-US" sz="2000">
                <a:solidFill>
                  <a:schemeClr val="bg1"/>
                </a:solidFill>
                <a:latin typeface="Roboto"/>
                <a:ea typeface="Roboto"/>
                <a:cs typeface="Roboto"/>
              </a:rPr>
              <a:t>Maimonides </a:t>
            </a:r>
            <a:br>
              <a:rPr lang="en-US" sz="2000">
                <a:latin typeface="Roboto"/>
              </a:rPr>
            </a:br>
            <a:r>
              <a:rPr lang="en-US" sz="2000">
                <a:solidFill>
                  <a:schemeClr val="bg1"/>
                </a:solidFill>
                <a:latin typeface="Roboto"/>
                <a:ea typeface="Roboto"/>
                <a:cs typeface="Roboto"/>
              </a:rPr>
              <a:t>Medical Center in NY designed, tested, and implemented a process. The team increased their caregiver identification rate from </a:t>
            </a:r>
            <a:r>
              <a:rPr lang="en-US" sz="2000" b="1">
                <a:solidFill>
                  <a:schemeClr val="accent1">
                    <a:lumMod val="40000"/>
                    <a:lumOff val="60000"/>
                  </a:schemeClr>
                </a:solidFill>
                <a:latin typeface="Roboto"/>
                <a:ea typeface="Roboto"/>
                <a:cs typeface="Roboto"/>
              </a:rPr>
              <a:t>less than 20 percent </a:t>
            </a:r>
            <a:r>
              <a:rPr lang="en-US" sz="2000">
                <a:solidFill>
                  <a:schemeClr val="bg1"/>
                </a:solidFill>
                <a:latin typeface="Roboto"/>
                <a:ea typeface="Roboto"/>
                <a:cs typeface="Roboto"/>
              </a:rPr>
              <a:t>to</a:t>
            </a:r>
            <a:r>
              <a:rPr lang="en-US" sz="2000" i="1">
                <a:solidFill>
                  <a:schemeClr val="bg1"/>
                </a:solidFill>
                <a:latin typeface="Roboto"/>
                <a:ea typeface="Roboto"/>
                <a:cs typeface="Roboto"/>
              </a:rPr>
              <a:t> </a:t>
            </a:r>
            <a:r>
              <a:rPr lang="en-US" sz="2000" b="1">
                <a:solidFill>
                  <a:schemeClr val="accent1">
                    <a:lumMod val="40000"/>
                    <a:lumOff val="60000"/>
                  </a:schemeClr>
                </a:solidFill>
                <a:latin typeface="Roboto"/>
                <a:ea typeface="Roboto"/>
                <a:cs typeface="Roboto"/>
              </a:rPr>
              <a:t>60 percent</a:t>
            </a:r>
            <a:r>
              <a:rPr lang="en-US" sz="2000">
                <a:solidFill>
                  <a:schemeClr val="bg1"/>
                </a:solidFill>
                <a:latin typeface="Roboto"/>
                <a:ea typeface="Roboto"/>
                <a:cs typeface="Roboto"/>
              </a:rPr>
              <a:t>.</a:t>
            </a:r>
            <a:endParaRPr lang="en-US">
              <a:solidFill>
                <a:schemeClr val="bg1"/>
              </a:solidFill>
              <a:latin typeface="Roboto"/>
              <a:ea typeface="Roboto"/>
              <a:cs typeface="Roboto"/>
            </a:endParaRPr>
          </a:p>
        </p:txBody>
      </p:sp>
      <p:pic>
        <p:nvPicPr>
          <p:cNvPr id="4" name="Picture 3">
            <a:extLst>
              <a:ext uri="{FF2B5EF4-FFF2-40B4-BE49-F238E27FC236}">
                <a16:creationId xmlns:a16="http://schemas.microsoft.com/office/drawing/2014/main" id="{73F60EFF-887C-1C3B-CD4B-48D0269B11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685" y="1621225"/>
            <a:ext cx="8212474" cy="4660578"/>
          </a:xfrm>
          <a:prstGeom prst="rect">
            <a:avLst/>
          </a:prstGeom>
          <a:noFill/>
        </p:spPr>
      </p:pic>
    </p:spTree>
    <p:extLst>
      <p:ext uri="{BB962C8B-B14F-4D97-AF65-F5344CB8AC3E}">
        <p14:creationId xmlns:p14="http://schemas.microsoft.com/office/powerpoint/2010/main" val="1848813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0BB11-178E-CE70-C108-C4C2362D7F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78CC37-6290-B2E9-F6B1-C860ADD99AE8}"/>
              </a:ext>
            </a:extLst>
          </p:cNvPr>
          <p:cNvSpPr>
            <a:spLocks noGrp="1"/>
          </p:cNvSpPr>
          <p:nvPr>
            <p:ph type="title"/>
          </p:nvPr>
        </p:nvSpPr>
        <p:spPr>
          <a:xfrm>
            <a:off x="510212" y="576197"/>
            <a:ext cx="11042834" cy="1114491"/>
          </a:xfrm>
        </p:spPr>
        <p:txBody>
          <a:bodyPr anchor="t">
            <a:normAutofit/>
          </a:bodyPr>
          <a:lstStyle/>
          <a:p>
            <a:r>
              <a:rPr lang="en-US" sz="3400"/>
              <a:t>Use Different Opportunities to Ask and Document</a:t>
            </a:r>
            <a:br>
              <a:rPr lang="en-US" sz="3400"/>
            </a:br>
            <a:endParaRPr lang="en-US" sz="3400"/>
          </a:p>
        </p:txBody>
      </p:sp>
      <p:graphicFrame>
        <p:nvGraphicFramePr>
          <p:cNvPr id="4" name="Table 3">
            <a:extLst>
              <a:ext uri="{FF2B5EF4-FFF2-40B4-BE49-F238E27FC236}">
                <a16:creationId xmlns:a16="http://schemas.microsoft.com/office/drawing/2014/main" id="{25E01D5F-C21E-CA21-EDE6-58C40654A6BF}"/>
              </a:ext>
            </a:extLst>
          </p:cNvPr>
          <p:cNvGraphicFramePr>
            <a:graphicFrameLocks noGrp="1"/>
          </p:cNvGraphicFramePr>
          <p:nvPr>
            <p:extLst>
              <p:ext uri="{D42A27DB-BD31-4B8C-83A1-F6EECF244321}">
                <p14:modId xmlns:p14="http://schemas.microsoft.com/office/powerpoint/2010/main" val="1552782795"/>
              </p:ext>
            </p:extLst>
          </p:nvPr>
        </p:nvGraphicFramePr>
        <p:xfrm>
          <a:off x="574346" y="1260182"/>
          <a:ext cx="10914566" cy="4846431"/>
        </p:xfrm>
        <a:graphic>
          <a:graphicData uri="http://schemas.openxmlformats.org/drawingml/2006/table">
            <a:tbl>
              <a:tblPr firstRow="1" firstCol="1" bandRow="1"/>
              <a:tblGrid>
                <a:gridCol w="1657410">
                  <a:extLst>
                    <a:ext uri="{9D8B030D-6E8A-4147-A177-3AD203B41FA5}">
                      <a16:colId xmlns:a16="http://schemas.microsoft.com/office/drawing/2014/main" val="2643061394"/>
                    </a:ext>
                  </a:extLst>
                </a:gridCol>
                <a:gridCol w="4827722">
                  <a:extLst>
                    <a:ext uri="{9D8B030D-6E8A-4147-A177-3AD203B41FA5}">
                      <a16:colId xmlns:a16="http://schemas.microsoft.com/office/drawing/2014/main" val="2370863318"/>
                    </a:ext>
                  </a:extLst>
                </a:gridCol>
                <a:gridCol w="4429434">
                  <a:extLst>
                    <a:ext uri="{9D8B030D-6E8A-4147-A177-3AD203B41FA5}">
                      <a16:colId xmlns:a16="http://schemas.microsoft.com/office/drawing/2014/main" val="2953382810"/>
                    </a:ext>
                  </a:extLst>
                </a:gridCol>
              </a:tblGrid>
              <a:tr h="390528">
                <a:tc>
                  <a:txBody>
                    <a:bodyPr/>
                    <a:lstStyle/>
                    <a:p>
                      <a:pPr marL="45720" marR="0" algn="l" fontAlgn="t">
                        <a:spcBef>
                          <a:spcPts val="1200"/>
                        </a:spcBef>
                        <a:spcAft>
                          <a:spcPts val="1200"/>
                        </a:spcAft>
                        <a:buNone/>
                      </a:pPr>
                      <a:r>
                        <a:rPr lang="en-US" sz="2000" b="0" i="0" u="none" strike="noStrike">
                          <a:solidFill>
                            <a:schemeClr val="bg1"/>
                          </a:solidFill>
                          <a:effectLst/>
                          <a:latin typeface="Roboto Medium"/>
                          <a:ea typeface="Roboto"/>
                          <a:cs typeface="Roboto-Regular"/>
                        </a:rPr>
                        <a:t>Opportunity</a:t>
                      </a:r>
                      <a:endParaRPr lang="en-US" sz="3200" b="0" i="0" u="none" strike="noStrike">
                        <a:solidFill>
                          <a:schemeClr val="bg1"/>
                        </a:solidFill>
                        <a:effectLst/>
                        <a:latin typeface="Roboto Medium"/>
                        <a:ea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tx2"/>
                    </a:solidFill>
                  </a:tcPr>
                </a:tc>
                <a:tc>
                  <a:txBody>
                    <a:bodyPr/>
                    <a:lstStyle/>
                    <a:p>
                      <a:pPr marL="45720" marR="0" algn="l" fontAlgn="t">
                        <a:spcBef>
                          <a:spcPts val="1200"/>
                        </a:spcBef>
                        <a:spcAft>
                          <a:spcPts val="1200"/>
                        </a:spcAft>
                        <a:buNone/>
                      </a:pPr>
                      <a:r>
                        <a:rPr lang="en-US" sz="2000" b="0" i="0" u="none" strike="noStrike">
                          <a:solidFill>
                            <a:schemeClr val="bg1"/>
                          </a:solidFill>
                          <a:effectLst/>
                          <a:latin typeface="Roboto Medium"/>
                          <a:ea typeface="Roboto"/>
                          <a:cs typeface="Roboto-Regular"/>
                        </a:rPr>
                        <a:t>Questions to Try</a:t>
                      </a:r>
                      <a:endParaRPr lang="en-US" sz="3200" b="0" i="0" u="none" strike="noStrike">
                        <a:solidFill>
                          <a:schemeClr val="bg1"/>
                        </a:solidFill>
                        <a:effectLst/>
                        <a:latin typeface="Roboto Medium"/>
                        <a:ea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tx2"/>
                    </a:solidFill>
                  </a:tcPr>
                </a:tc>
                <a:tc>
                  <a:txBody>
                    <a:bodyPr/>
                    <a:lstStyle/>
                    <a:p>
                      <a:pPr marL="45720" lvl="0" algn="l">
                        <a:spcBef>
                          <a:spcPts val="1200"/>
                        </a:spcBef>
                        <a:spcAft>
                          <a:spcPts val="1200"/>
                        </a:spcAft>
                        <a:buNone/>
                      </a:pPr>
                      <a:r>
                        <a:rPr lang="en-US" sz="2000" b="0" i="0" u="none" strike="noStrike">
                          <a:solidFill>
                            <a:schemeClr val="bg1"/>
                          </a:solidFill>
                          <a:effectLst/>
                          <a:latin typeface="Roboto Medium"/>
                          <a:ea typeface="Roboto"/>
                        </a:rPr>
                        <a:t>Who/How</a:t>
                      </a: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solidFill>
                      <a:schemeClr val="tx2"/>
                    </a:solidFill>
                  </a:tcPr>
                </a:tc>
                <a:extLst>
                  <a:ext uri="{0D108BD9-81ED-4DB2-BD59-A6C34878D82A}">
                    <a16:rowId xmlns:a16="http://schemas.microsoft.com/office/drawing/2014/main" val="2061093565"/>
                  </a:ext>
                </a:extLst>
              </a:tr>
              <a:tr h="641134">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Scheduling</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“Is there anyone you would like to include in conversations about your medical care?”</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8890" lvl="0" algn="l">
                        <a:spcBef>
                          <a:spcPts val="600"/>
                        </a:spcBef>
                        <a:spcAft>
                          <a:spcPts val="600"/>
                        </a:spcAft>
                        <a:buNone/>
                      </a:pPr>
                      <a:r>
                        <a:rPr lang="en-US" sz="1600" b="0" i="0" u="none" strike="noStrike">
                          <a:solidFill>
                            <a:srgbClr val="455560"/>
                          </a:solidFill>
                          <a:effectLst/>
                          <a:latin typeface="Roboto"/>
                        </a:rPr>
                        <a:t>Scheduling staff</a:t>
                      </a: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noFill/>
                  </a:tcPr>
                </a:tc>
                <a:extLst>
                  <a:ext uri="{0D108BD9-81ED-4DB2-BD59-A6C34878D82A}">
                    <a16:rowId xmlns:a16="http://schemas.microsoft.com/office/drawing/2014/main" val="3093809804"/>
                  </a:ext>
                </a:extLst>
              </a:tr>
              <a:tr h="641134">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Before a visit </a:t>
                      </a: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After emergency contact, ask, “Does anyone else support you with your care?”</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8890" lvl="0" algn="l">
                        <a:spcBef>
                          <a:spcPts val="600"/>
                        </a:spcBef>
                        <a:spcAft>
                          <a:spcPts val="600"/>
                        </a:spcAft>
                        <a:buNone/>
                      </a:pPr>
                      <a:r>
                        <a:rPr lang="en-US" sz="1600" b="0" i="0" u="none" strike="noStrike">
                          <a:solidFill>
                            <a:srgbClr val="455560"/>
                          </a:solidFill>
                          <a:effectLst/>
                          <a:latin typeface="Roboto"/>
                        </a:rPr>
                        <a:t>By mail or via patient portal</a:t>
                      </a: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noFill/>
                  </a:tcPr>
                </a:tc>
                <a:extLst>
                  <a:ext uri="{0D108BD9-81ED-4DB2-BD59-A6C34878D82A}">
                    <a16:rowId xmlns:a16="http://schemas.microsoft.com/office/drawing/2014/main" val="3060990187"/>
                  </a:ext>
                </a:extLst>
              </a:tr>
              <a:tr h="1165951">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At arrival or registration</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“Did anyone come with you today? Would you like them to help with your medical decisions?"</a:t>
                      </a:r>
                      <a:endParaRPr lang="en-US" sz="1600" b="0" i="0" u="none" strike="noStrike">
                        <a:solidFill>
                          <a:srgbClr val="455560"/>
                        </a:solidFill>
                        <a:effectLst/>
                        <a:latin typeface="Roboto"/>
                      </a:endParaRPr>
                    </a:p>
                    <a:p>
                      <a:pPr marL="8890" marR="8890" lvl="0" algn="l">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“Who should be able to access your health information?" </a:t>
                      </a:r>
                      <a:endParaRPr lang="en-US" sz="1600" b="0" i="0" u="none" strike="noStrike">
                        <a:solidFill>
                          <a:srgbClr val="455560"/>
                        </a:solidFill>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8890" lvl="0" algn="l">
                        <a:spcBef>
                          <a:spcPts val="600"/>
                        </a:spcBef>
                        <a:spcAft>
                          <a:spcPts val="600"/>
                        </a:spcAft>
                        <a:buNone/>
                      </a:pPr>
                      <a:r>
                        <a:rPr lang="en-US" sz="1600" b="0" i="0" u="none" strike="noStrike">
                          <a:solidFill>
                            <a:srgbClr val="455560"/>
                          </a:solidFill>
                          <a:effectLst/>
                          <a:latin typeface="Roboto"/>
                        </a:rPr>
                        <a:t>Registration staff can ask.</a:t>
                      </a:r>
                      <a:r>
                        <a:rPr lang="en-US" sz="1600" b="0" i="0" u="none" strike="noStrike">
                          <a:solidFill>
                            <a:srgbClr val="455560"/>
                          </a:solidFill>
                          <a:effectLst/>
                          <a:latin typeface="Roboto" panose="02000000000000000000" pitchFamily="2" charset="0"/>
                          <a:ea typeface="Trebuchet MS" panose="020B0603020202020204" pitchFamily="34" charset="0"/>
                          <a:cs typeface="Trebuchet MS" panose="020B0603020202020204" pitchFamily="34" charset="0"/>
                        </a:rPr>
                        <a:t> Register caregivers in the patient portal. Confirm any existing information.</a:t>
                      </a:r>
                      <a:endParaRPr lang="en-US" sz="1600" b="0" i="0" u="none" strike="noStrike">
                        <a:solidFill>
                          <a:srgbClr val="455560"/>
                        </a:solidFill>
                        <a:effectLst/>
                        <a:latin typeface="Roboto"/>
                      </a:endParaRP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noFill/>
                  </a:tcPr>
                </a:tc>
                <a:extLst>
                  <a:ext uri="{0D108BD9-81ED-4DB2-BD59-A6C34878D82A}">
                    <a16:rowId xmlns:a16="http://schemas.microsoft.com/office/drawing/2014/main" val="383089462"/>
                  </a:ext>
                </a:extLst>
              </a:tr>
              <a:tr h="1259076">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During care</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“What help do you need with [activity]? </a:t>
                      </a:r>
                      <a:endParaRPr lang="en-US" sz="1600" b="0" i="0" u="none" strike="noStrike">
                        <a:effectLst/>
                        <a:latin typeface="Roboto"/>
                      </a:endParaRPr>
                    </a:p>
                    <a:p>
                      <a:pPr marL="8890" marR="8890" lvl="0" algn="l">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"Do you have someone who helps you? Who?”</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8890" lvl="0" algn="l">
                        <a:spcBef>
                          <a:spcPts val="600"/>
                        </a:spcBef>
                        <a:spcAft>
                          <a:spcPts val="600"/>
                        </a:spcAft>
                        <a:buNone/>
                      </a:pPr>
                      <a:r>
                        <a:rPr lang="en-US" sz="1600" b="0" i="0" u="none" strike="noStrike">
                          <a:solidFill>
                            <a:srgbClr val="455560"/>
                          </a:solidFill>
                          <a:effectLst/>
                          <a:latin typeface="Roboto"/>
                        </a:rPr>
                        <a:t>Nurse, social worker, community health worker can confirm roles and relationships as part of existing assessments, such as activities of daily living or social determinants of health.</a:t>
                      </a: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noFill/>
                  </a:tcPr>
                </a:tc>
                <a:extLst>
                  <a:ext uri="{0D108BD9-81ED-4DB2-BD59-A6C34878D82A}">
                    <a16:rowId xmlns:a16="http://schemas.microsoft.com/office/drawing/2014/main" val="2853165277"/>
                  </a:ext>
                </a:extLst>
              </a:tr>
              <a:tr h="641134">
                <a:tc>
                  <a:txBody>
                    <a:bodyPr/>
                    <a:lstStyle/>
                    <a:p>
                      <a:pPr marL="8890" marR="8890" algn="l" fontAlgn="t">
                        <a:spcBef>
                          <a:spcPts val="600"/>
                        </a:spcBef>
                        <a:spcAft>
                          <a:spcPts val="600"/>
                        </a:spcAft>
                        <a:buNone/>
                      </a:pPr>
                      <a:r>
                        <a:rPr lang="en-US" sz="1600" b="0" i="0" u="none" strike="noStrike">
                          <a:solidFill>
                            <a:srgbClr val="455560"/>
                          </a:solidFill>
                          <a:effectLst/>
                          <a:latin typeface="Roboto"/>
                          <a:ea typeface="Trebuchet MS" panose="020B0603020202020204" pitchFamily="34" charset="0"/>
                          <a:cs typeface="Trebuchet MS" panose="020B0603020202020204" pitchFamily="34" charset="0"/>
                        </a:rPr>
                        <a:t>Serious event</a:t>
                      </a:r>
                      <a:endParaRPr lang="en-US" sz="1600" b="0" i="0" u="none" strike="noStrike">
                        <a:effectLst/>
                        <a:latin typeface="Roboto"/>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solidFill>
                      <a:schemeClr val="accent5"/>
                    </a:solidFill>
                  </a:tcPr>
                </a:tc>
                <a:tc>
                  <a:txBody>
                    <a:bodyPr/>
                    <a:lstStyle/>
                    <a:p>
                      <a:pPr marL="9144" marR="9144" algn="l" fontAlgn="t">
                        <a:spcBef>
                          <a:spcPts val="600"/>
                        </a:spcBef>
                        <a:spcAft>
                          <a:spcPts val="600"/>
                        </a:spcAft>
                        <a:buNone/>
                      </a:pPr>
                      <a:r>
                        <a:rPr lang="en-US" sz="1600" b="0" i="0" u="none" strike="noStrike">
                          <a:solidFill>
                            <a:srgbClr val="455560"/>
                          </a:solidFill>
                          <a:effectLst/>
                          <a:latin typeface="Roboto" panose="02000000000000000000" pitchFamily="2" charset="0"/>
                          <a:ea typeface="Trebuchet MS" panose="020B0603020202020204" pitchFamily="34" charset="0"/>
                          <a:cs typeface="Trebuchet MS" panose="020B0603020202020204" pitchFamily="34" charset="0"/>
                        </a:rPr>
                        <a:t>Emergency contact or medical power of attorney may be all the information that is needed.</a:t>
                      </a:r>
                      <a:endParaRPr lang="en-US" sz="1600" b="0" i="0" u="none" strike="noStrike">
                        <a:effectLst/>
                        <a:latin typeface="Arial" panose="020B0604020202020204" pitchFamily="34" charset="0"/>
                      </a:endParaRPr>
                    </a:p>
                  </a:txBody>
                  <a:tcPr marL="123035" marR="123035" marT="17088" marB="0">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noFill/>
                  </a:tcPr>
                </a:tc>
                <a:tc>
                  <a:txBody>
                    <a:bodyPr/>
                    <a:lstStyle/>
                    <a:p>
                      <a:pPr marL="8890" lvl="0" algn="l">
                        <a:spcBef>
                          <a:spcPts val="600"/>
                        </a:spcBef>
                        <a:spcAft>
                          <a:spcPts val="600"/>
                        </a:spcAft>
                        <a:buNone/>
                      </a:pPr>
                      <a:r>
                        <a:rPr lang="en-US" sz="1600" b="0" i="0" u="none" strike="noStrike">
                          <a:solidFill>
                            <a:srgbClr val="455560"/>
                          </a:solidFill>
                          <a:effectLst/>
                          <a:latin typeface="+mn-lt"/>
                        </a:rPr>
                        <a:t>Discharge nurse or other team member can ask about caregivers later (as appropriate) for ongoing care planning and discharge support.</a:t>
                      </a:r>
                      <a:endParaRPr lang="en-US" sz="1600" b="0" i="0" u="none" strike="noStrike">
                        <a:solidFill>
                          <a:srgbClr val="455560"/>
                        </a:solidFill>
                        <a:effectLst/>
                        <a:latin typeface="Roboto"/>
                      </a:endParaRPr>
                    </a:p>
                  </a:txBody>
                  <a:tcPr marL="123035" marR="123035" marT="17088" marB="0">
                    <a:lnL w="12700">
                      <a:solidFill>
                        <a:srgbClr val="D9D9D9"/>
                      </a:solidFill>
                    </a:lnL>
                    <a:lnR w="12700">
                      <a:solidFill>
                        <a:srgbClr val="D9D9D9"/>
                      </a:solidFill>
                    </a:lnR>
                    <a:lnT w="12700">
                      <a:solidFill>
                        <a:srgbClr val="D9D9D9"/>
                      </a:solidFill>
                    </a:lnT>
                    <a:lnB w="12700">
                      <a:solidFill>
                        <a:srgbClr val="D9D9D9"/>
                      </a:solidFill>
                    </a:lnB>
                    <a:noFill/>
                  </a:tcPr>
                </a:tc>
                <a:extLst>
                  <a:ext uri="{0D108BD9-81ED-4DB2-BD59-A6C34878D82A}">
                    <a16:rowId xmlns:a16="http://schemas.microsoft.com/office/drawing/2014/main" val="2084807717"/>
                  </a:ext>
                </a:extLst>
              </a:tr>
            </a:tbl>
          </a:graphicData>
        </a:graphic>
      </p:graphicFrame>
    </p:spTree>
    <p:extLst>
      <p:ext uri="{BB962C8B-B14F-4D97-AF65-F5344CB8AC3E}">
        <p14:creationId xmlns:p14="http://schemas.microsoft.com/office/powerpoint/2010/main" val="3295863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C95A68F-AD76-7D50-0BA6-7CE226E66AC1}"/>
              </a:ext>
            </a:extLst>
          </p:cNvPr>
          <p:cNvSpPr/>
          <p:nvPr/>
        </p:nvSpPr>
        <p:spPr>
          <a:xfrm>
            <a:off x="-1" y="0"/>
            <a:ext cx="15489718" cy="6857989"/>
          </a:xfrm>
          <a:prstGeom prst="rect">
            <a:avLst/>
          </a:prstGeom>
          <a:gradFill>
            <a:gsLst>
              <a:gs pos="0">
                <a:srgbClr val="EFFCFF">
                  <a:alpha val="10196"/>
                </a:srgbClr>
              </a:gs>
              <a:gs pos="44000">
                <a:schemeClr val="tx2"/>
              </a:gs>
              <a:gs pos="100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2155F5-7E95-0AB0-96B0-B58DDE1BCA48}"/>
              </a:ext>
            </a:extLst>
          </p:cNvPr>
          <p:cNvSpPr>
            <a:spLocks noGrp="1"/>
          </p:cNvSpPr>
          <p:nvPr>
            <p:ph type="title"/>
          </p:nvPr>
        </p:nvSpPr>
        <p:spPr/>
        <p:txBody>
          <a:bodyPr>
            <a:normAutofit/>
          </a:bodyPr>
          <a:lstStyle/>
          <a:p>
            <a:r>
              <a:rPr lang="en-US">
                <a:solidFill>
                  <a:schemeClr val="bg1"/>
                </a:solidFill>
              </a:rPr>
              <a:t>Relationship Builders (or Breakers)</a:t>
            </a:r>
          </a:p>
        </p:txBody>
      </p:sp>
      <p:sp>
        <p:nvSpPr>
          <p:cNvPr id="3" name="Content Placeholder 2">
            <a:extLst>
              <a:ext uri="{FF2B5EF4-FFF2-40B4-BE49-F238E27FC236}">
                <a16:creationId xmlns:a16="http://schemas.microsoft.com/office/drawing/2014/main" id="{42E3C9BC-AE77-5A12-54E7-CBFF6BCD23AA}"/>
              </a:ext>
            </a:extLst>
          </p:cNvPr>
          <p:cNvSpPr>
            <a:spLocks noGrp="1"/>
          </p:cNvSpPr>
          <p:nvPr>
            <p:ph idx="1"/>
          </p:nvPr>
        </p:nvSpPr>
        <p:spPr>
          <a:xfrm>
            <a:off x="582466" y="1930465"/>
            <a:ext cx="10088184" cy="4351338"/>
          </a:xfrm>
        </p:spPr>
        <p:txBody>
          <a:bodyPr lIns="91440" tIns="45720" rIns="91440" bIns="45720" anchor="t"/>
          <a:lstStyle/>
          <a:p>
            <a:pPr marL="91440" indent="-457200">
              <a:lnSpc>
                <a:spcPct val="100000"/>
              </a:lnSpc>
            </a:pPr>
            <a:r>
              <a:rPr lang="en-US" sz="2800">
                <a:solidFill>
                  <a:schemeClr val="bg1"/>
                </a:solidFill>
                <a:latin typeface="Roboto"/>
                <a:ea typeface="Roboto"/>
                <a:cs typeface="Roboto"/>
              </a:rPr>
              <a:t>“Asking about caregivers is not just for providers. </a:t>
            </a:r>
            <a:br>
              <a:rPr lang="en-US" sz="2800">
                <a:solidFill>
                  <a:schemeClr val="bg1"/>
                </a:solidFill>
                <a:latin typeface="Roboto"/>
                <a:ea typeface="Roboto"/>
                <a:cs typeface="Roboto"/>
              </a:rPr>
            </a:br>
            <a:r>
              <a:rPr lang="en-US" sz="2800">
                <a:solidFill>
                  <a:schemeClr val="bg1"/>
                </a:solidFill>
                <a:latin typeface="Roboto"/>
                <a:ea typeface="Roboto"/>
                <a:cs typeface="Roboto"/>
              </a:rPr>
              <a:t>Frontline staff, schedulers, admissions, etc. are the first point of contact for patients, so they should start this process. That first entry conversation is so critical – really erodes trust when they don’t ask and listen.” </a:t>
            </a:r>
            <a:br>
              <a:rPr lang="en-US" sz="2800"/>
            </a:br>
            <a:br>
              <a:rPr lang="en-US" sz="2800"/>
            </a:br>
            <a:r>
              <a:rPr lang="en-US" sz="2800">
                <a:solidFill>
                  <a:schemeClr val="bg1"/>
                </a:solidFill>
                <a:latin typeface="Roboto"/>
                <a:ea typeface="Roboto"/>
                <a:cs typeface="Roboto"/>
              </a:rPr>
              <a:t>—Rosie, </a:t>
            </a:r>
            <a:r>
              <a:rPr lang="en-US" sz="2800" i="1">
                <a:solidFill>
                  <a:schemeClr val="bg1"/>
                </a:solidFill>
                <a:latin typeface="Roboto"/>
                <a:ea typeface="Roboto"/>
                <a:cs typeface="Roboto"/>
              </a:rPr>
              <a:t>older adult and care partner</a:t>
            </a:r>
          </a:p>
        </p:txBody>
      </p:sp>
      <p:cxnSp>
        <p:nvCxnSpPr>
          <p:cNvPr id="7" name="Straight Connector 6">
            <a:extLst>
              <a:ext uri="{FF2B5EF4-FFF2-40B4-BE49-F238E27FC236}">
                <a16:creationId xmlns:a16="http://schemas.microsoft.com/office/drawing/2014/main" id="{0641F4E0-F3FA-64BD-E09D-59C21CC95C39}"/>
              </a:ext>
            </a:extLst>
          </p:cNvPr>
          <p:cNvCxnSpPr/>
          <p:nvPr/>
        </p:nvCxnSpPr>
        <p:spPr>
          <a:xfrm>
            <a:off x="630091" y="1529123"/>
            <a:ext cx="37882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8437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E435B08-9C11-E707-EBB2-B17E68DFDBA8}"/>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679B20-9F71-574A-B82C-38C824BC7CCA}"/>
              </a:ext>
            </a:extLst>
          </p:cNvPr>
          <p:cNvSpPr>
            <a:spLocks noGrp="1"/>
          </p:cNvSpPr>
          <p:nvPr>
            <p:ph type="title"/>
          </p:nvPr>
        </p:nvSpPr>
        <p:spPr/>
        <p:txBody>
          <a:bodyPr/>
          <a:lstStyle/>
          <a:p>
            <a:r>
              <a:rPr lang="en-US"/>
              <a:t>Ways to Start the Conversation</a:t>
            </a:r>
          </a:p>
        </p:txBody>
      </p:sp>
      <p:sp>
        <p:nvSpPr>
          <p:cNvPr id="3" name="Content Placeholder 2">
            <a:extLst>
              <a:ext uri="{FF2B5EF4-FFF2-40B4-BE49-F238E27FC236}">
                <a16:creationId xmlns:a16="http://schemas.microsoft.com/office/drawing/2014/main" id="{AE72AA12-052E-842B-44FE-990F9CBB870B}"/>
              </a:ext>
            </a:extLst>
          </p:cNvPr>
          <p:cNvSpPr>
            <a:spLocks noGrp="1"/>
          </p:cNvSpPr>
          <p:nvPr>
            <p:ph idx="1"/>
          </p:nvPr>
        </p:nvSpPr>
        <p:spPr>
          <a:xfrm>
            <a:off x="510212" y="2086395"/>
            <a:ext cx="5775325" cy="3425883"/>
          </a:xfrm>
        </p:spPr>
        <p:txBody>
          <a:bodyPr lIns="91440" tIns="45720" rIns="91440" bIns="45720" anchor="t"/>
          <a:lstStyle/>
          <a:p>
            <a:pPr>
              <a:lnSpc>
                <a:spcPct val="100000"/>
              </a:lnSpc>
              <a:spcAft>
                <a:spcPts val="600"/>
              </a:spcAft>
            </a:pPr>
            <a:r>
              <a:rPr lang="en-US" sz="1800" b="1">
                <a:solidFill>
                  <a:schemeClr val="tx2"/>
                </a:solidFill>
              </a:rPr>
              <a:t>With the older adult: </a:t>
            </a:r>
          </a:p>
          <a:p>
            <a:pPr marL="274320" lvl="1" indent="-274320">
              <a:lnSpc>
                <a:spcPct val="100000"/>
              </a:lnSpc>
              <a:spcAft>
                <a:spcPts val="600"/>
              </a:spcAft>
            </a:pPr>
            <a:r>
              <a:rPr lang="en-US" sz="1800"/>
              <a:t>“I’m going to ask you some questions to get </a:t>
            </a:r>
            <a:br>
              <a:rPr lang="en-US" sz="1800"/>
            </a:br>
            <a:r>
              <a:rPr lang="en-US" sz="1800"/>
              <a:t>a better idea of who assists/supports you…” </a:t>
            </a:r>
          </a:p>
          <a:p>
            <a:pPr marL="274320" lvl="1" indent="-274320">
              <a:lnSpc>
                <a:spcPct val="100000"/>
              </a:lnSpc>
              <a:spcAft>
                <a:spcPts val="600"/>
              </a:spcAft>
            </a:pPr>
            <a:r>
              <a:rPr lang="en-US" sz="1800"/>
              <a:t>“Does a family member/friend help with medical care, household needs, shopping, or other help?” *</a:t>
            </a:r>
          </a:p>
          <a:p>
            <a:pPr marL="274320" lvl="1" indent="-274320">
              <a:lnSpc>
                <a:spcPct val="100000"/>
              </a:lnSpc>
              <a:spcAft>
                <a:spcPts val="600"/>
              </a:spcAft>
            </a:pPr>
            <a:r>
              <a:rPr lang="en-US" sz="1800"/>
              <a:t>“Is there anyone at home with you, or do </a:t>
            </a:r>
            <a:br>
              <a:rPr lang="en-US" sz="1800"/>
            </a:br>
            <a:r>
              <a:rPr lang="en-US" sz="1800"/>
              <a:t>you live on your own?“</a:t>
            </a:r>
          </a:p>
          <a:p>
            <a:pPr marL="274320" lvl="1" indent="-274320">
              <a:lnSpc>
                <a:spcPct val="100000"/>
              </a:lnSpc>
              <a:spcAft>
                <a:spcPts val="600"/>
              </a:spcAft>
            </a:pPr>
            <a:r>
              <a:rPr lang="en-US" sz="1800">
                <a:latin typeface="Roboto"/>
                <a:ea typeface="Roboto"/>
                <a:cs typeface="Roboto"/>
              </a:rPr>
              <a:t>“Do you help anyone else with daily or occasional care?” Older adults may be caregivers for others.</a:t>
            </a:r>
            <a:endParaRPr lang="en-US" sz="1800"/>
          </a:p>
        </p:txBody>
      </p:sp>
      <p:sp>
        <p:nvSpPr>
          <p:cNvPr id="4" name="Content Placeholder 2">
            <a:extLst>
              <a:ext uri="{FF2B5EF4-FFF2-40B4-BE49-F238E27FC236}">
                <a16:creationId xmlns:a16="http://schemas.microsoft.com/office/drawing/2014/main" id="{3ED9BC40-CF84-762E-0969-3CCF080FAE54}"/>
              </a:ext>
            </a:extLst>
          </p:cNvPr>
          <p:cNvSpPr txBox="1">
            <a:spLocks/>
          </p:cNvSpPr>
          <p:nvPr/>
        </p:nvSpPr>
        <p:spPr>
          <a:xfrm>
            <a:off x="6610364" y="2086395"/>
            <a:ext cx="4444789" cy="268521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sz="1800" b="1">
                <a:solidFill>
                  <a:schemeClr val="tx2"/>
                </a:solidFill>
              </a:rPr>
              <a:t>With a potential caregiver (with permission from older adult):</a:t>
            </a:r>
          </a:p>
          <a:p>
            <a:pPr marL="274320" indent="-274320">
              <a:lnSpc>
                <a:spcPct val="100000"/>
              </a:lnSpc>
              <a:spcAft>
                <a:spcPts val="600"/>
              </a:spcAft>
              <a:buFont typeface="Arial" panose="020B0604020202020204" pitchFamily="34" charset="0"/>
              <a:buChar char="•"/>
            </a:pPr>
            <a:r>
              <a:rPr lang="en-US" sz="1800">
                <a:latin typeface="Roboto"/>
                <a:ea typeface="Roboto"/>
                <a:cs typeface="Roboto"/>
              </a:rPr>
              <a:t>“I’m going to ask you some questions to help me get a better idea of who assists [the older adult].” **</a:t>
            </a:r>
          </a:p>
        </p:txBody>
      </p:sp>
      <p:cxnSp>
        <p:nvCxnSpPr>
          <p:cNvPr id="6" name="Straight Connector 5">
            <a:extLst>
              <a:ext uri="{FF2B5EF4-FFF2-40B4-BE49-F238E27FC236}">
                <a16:creationId xmlns:a16="http://schemas.microsoft.com/office/drawing/2014/main" id="{843054C7-4DE2-A54C-9AE9-ED39C42D78FB}"/>
              </a:ext>
            </a:extLst>
          </p:cNvPr>
          <p:cNvCxnSpPr>
            <a:cxnSpLocks/>
          </p:cNvCxnSpPr>
          <p:nvPr/>
        </p:nvCxnSpPr>
        <p:spPr>
          <a:xfrm>
            <a:off x="6480201" y="2086395"/>
            <a:ext cx="0" cy="3517198"/>
          </a:xfrm>
          <a:prstGeom prst="line">
            <a:avLst/>
          </a:prstGeom>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B159C718-9CB7-255F-8809-FF609981607B}"/>
              </a:ext>
            </a:extLst>
          </p:cNvPr>
          <p:cNvSpPr txBox="1">
            <a:spLocks/>
          </p:cNvSpPr>
          <p:nvPr/>
        </p:nvSpPr>
        <p:spPr>
          <a:xfrm>
            <a:off x="833556" y="5947928"/>
            <a:ext cx="7334956" cy="1254369"/>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buFont typeface="Arial" panose="020B0604020202020204" pitchFamily="34" charset="0"/>
              <a:buNone/>
            </a:pPr>
            <a:endParaRPr lang="en-US" sz="1200">
              <a:latin typeface="Roboto"/>
              <a:ea typeface="Roboto"/>
              <a:cs typeface="Roboto"/>
            </a:endParaRPr>
          </a:p>
          <a:p>
            <a:pPr>
              <a:lnSpc>
                <a:spcPts val="1900"/>
              </a:lnSpc>
            </a:pPr>
            <a:r>
              <a:rPr lang="en-US" sz="1200" i="1"/>
              <a:t>*Adapted from Rush Caring for Caregivers (C4C) program   |   **Adapted from CAP-CT Caregiver ID tool</a:t>
            </a:r>
          </a:p>
        </p:txBody>
      </p:sp>
      <p:pic>
        <p:nvPicPr>
          <p:cNvPr id="13" name="Graphic 12" descr="Chat with solid fill">
            <a:extLst>
              <a:ext uri="{FF2B5EF4-FFF2-40B4-BE49-F238E27FC236}">
                <a16:creationId xmlns:a16="http://schemas.microsoft.com/office/drawing/2014/main" id="{37F2A3BA-1A97-1CAA-CC26-4CAD84B49F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46719" y="81518"/>
            <a:ext cx="1416869" cy="1416869"/>
          </a:xfrm>
          <a:prstGeom prst="rect">
            <a:avLst/>
          </a:prstGeom>
        </p:spPr>
      </p:pic>
    </p:spTree>
    <p:extLst>
      <p:ext uri="{BB962C8B-B14F-4D97-AF65-F5344CB8AC3E}">
        <p14:creationId xmlns:p14="http://schemas.microsoft.com/office/powerpoint/2010/main" val="2217139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2BEDB-8295-C207-A801-75D43001AD8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E138378D-E68D-2D23-96C3-1BE145BD8E01}"/>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E566C1-C15A-2EDE-B5FE-8D4A0D42F336}"/>
              </a:ext>
            </a:extLst>
          </p:cNvPr>
          <p:cNvSpPr>
            <a:spLocks noGrp="1"/>
          </p:cNvSpPr>
          <p:nvPr>
            <p:ph type="title"/>
          </p:nvPr>
        </p:nvSpPr>
        <p:spPr/>
        <p:txBody>
          <a:bodyPr/>
          <a:lstStyle/>
          <a:p>
            <a:r>
              <a:rPr lang="en-US"/>
              <a:t>The Conversation: Things to Consider</a:t>
            </a:r>
          </a:p>
        </p:txBody>
      </p:sp>
      <p:sp>
        <p:nvSpPr>
          <p:cNvPr id="3" name="Content Placeholder 2">
            <a:extLst>
              <a:ext uri="{FF2B5EF4-FFF2-40B4-BE49-F238E27FC236}">
                <a16:creationId xmlns:a16="http://schemas.microsoft.com/office/drawing/2014/main" id="{E8E1FB65-BAEE-A283-AB35-961DE29658C8}"/>
              </a:ext>
            </a:extLst>
          </p:cNvPr>
          <p:cNvSpPr>
            <a:spLocks noGrp="1"/>
          </p:cNvSpPr>
          <p:nvPr>
            <p:ph idx="1"/>
          </p:nvPr>
        </p:nvSpPr>
        <p:spPr>
          <a:xfrm>
            <a:off x="656208" y="2216507"/>
            <a:ext cx="4983872" cy="4486275"/>
          </a:xfrm>
        </p:spPr>
        <p:txBody>
          <a:bodyPr/>
          <a:lstStyle/>
          <a:p>
            <a:pPr marL="285750" indent="-285750">
              <a:lnSpc>
                <a:spcPct val="100000"/>
              </a:lnSpc>
              <a:spcAft>
                <a:spcPts val="600"/>
              </a:spcAft>
              <a:buClr>
                <a:schemeClr val="tx2"/>
              </a:buClr>
              <a:buFont typeface="Wingdings" panose="05000000000000000000" pitchFamily="2" charset="2"/>
              <a:buChar char="ü"/>
            </a:pPr>
            <a:r>
              <a:rPr lang="en-US" sz="1800" b="1"/>
              <a:t>Tailor questions to help identify caregivers.</a:t>
            </a:r>
            <a:r>
              <a:rPr lang="en-US" sz="1800"/>
              <a:t> </a:t>
            </a:r>
            <a:br>
              <a:rPr lang="en-US" sz="1800"/>
            </a:br>
            <a:r>
              <a:rPr lang="en-US" sz="1800"/>
              <a:t>Many do not think of themselves as caregivers.</a:t>
            </a:r>
            <a:endParaRPr lang="en-US" sz="1800" b="1"/>
          </a:p>
          <a:p>
            <a:pPr marL="285750" indent="-285750">
              <a:lnSpc>
                <a:spcPct val="100000"/>
              </a:lnSpc>
              <a:spcAft>
                <a:spcPts val="600"/>
              </a:spcAft>
              <a:buClr>
                <a:schemeClr val="tx2"/>
              </a:buClr>
              <a:buFont typeface="Wingdings" panose="05000000000000000000" pitchFamily="2" charset="2"/>
              <a:buChar char="ü"/>
            </a:pPr>
            <a:r>
              <a:rPr lang="en-US" sz="1800" b="1"/>
              <a:t>Explain and communicate the role of caregivers. </a:t>
            </a:r>
            <a:br>
              <a:rPr lang="en-US" sz="1800" b="1"/>
            </a:br>
            <a:r>
              <a:rPr lang="en-US" sz="1800"/>
              <a:t>Differentiate from other roles.</a:t>
            </a:r>
          </a:p>
          <a:p>
            <a:pPr marL="285750" indent="-285750">
              <a:lnSpc>
                <a:spcPct val="100000"/>
              </a:lnSpc>
              <a:spcAft>
                <a:spcPts val="600"/>
              </a:spcAft>
              <a:buClr>
                <a:schemeClr val="tx2"/>
              </a:buClr>
              <a:buFont typeface="Wingdings" panose="05000000000000000000" pitchFamily="2" charset="2"/>
              <a:buChar char="ü"/>
            </a:pPr>
            <a:r>
              <a:rPr lang="en-US" sz="1800" b="1"/>
              <a:t>Understand your audience. </a:t>
            </a:r>
            <a:br>
              <a:rPr lang="en-US" sz="1800" b="1"/>
            </a:br>
            <a:r>
              <a:rPr lang="en-US" sz="1800"/>
              <a:t>Prioritize inclusivity, including in language (e.g., recognizing older adults without family or a caregiver). </a:t>
            </a:r>
          </a:p>
        </p:txBody>
      </p:sp>
      <p:pic>
        <p:nvPicPr>
          <p:cNvPr id="4" name="Graphic 3" descr="Chat with solid fill">
            <a:extLst>
              <a:ext uri="{FF2B5EF4-FFF2-40B4-BE49-F238E27FC236}">
                <a16:creationId xmlns:a16="http://schemas.microsoft.com/office/drawing/2014/main" id="{C86B21E4-C678-D492-D711-42F689F9AF3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46719" y="81518"/>
            <a:ext cx="1416869" cy="1416869"/>
          </a:xfrm>
          <a:prstGeom prst="rect">
            <a:avLst/>
          </a:prstGeom>
        </p:spPr>
      </p:pic>
      <p:sp>
        <p:nvSpPr>
          <p:cNvPr id="8" name="Content Placeholder 2">
            <a:extLst>
              <a:ext uri="{FF2B5EF4-FFF2-40B4-BE49-F238E27FC236}">
                <a16:creationId xmlns:a16="http://schemas.microsoft.com/office/drawing/2014/main" id="{82B48198-8B9A-13AD-1CFE-3DD79174345C}"/>
              </a:ext>
            </a:extLst>
          </p:cNvPr>
          <p:cNvSpPr txBox="1">
            <a:spLocks/>
          </p:cNvSpPr>
          <p:nvPr/>
        </p:nvSpPr>
        <p:spPr>
          <a:xfrm>
            <a:off x="6188718" y="2216507"/>
            <a:ext cx="5514063" cy="4486275"/>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Aft>
                <a:spcPts val="600"/>
              </a:spcAft>
              <a:buClr>
                <a:schemeClr val="tx2"/>
              </a:buClr>
              <a:buFont typeface="Wingdings" panose="05000000000000000000" pitchFamily="2" charset="2"/>
              <a:buChar char="ü"/>
            </a:pPr>
            <a:r>
              <a:rPr lang="en-US" sz="1800" b="1"/>
              <a:t>Ask: How does the older adult </a:t>
            </a:r>
            <a:br>
              <a:rPr lang="en-US" sz="1800" b="1"/>
            </a:br>
            <a:r>
              <a:rPr lang="en-US" sz="1800" b="1"/>
              <a:t>want the caregiver(s) involved?</a:t>
            </a:r>
          </a:p>
          <a:p>
            <a:pPr marL="285750" indent="-285750">
              <a:lnSpc>
                <a:spcPct val="100000"/>
              </a:lnSpc>
              <a:spcAft>
                <a:spcPts val="600"/>
              </a:spcAft>
              <a:buClr>
                <a:schemeClr val="tx2"/>
              </a:buClr>
              <a:buFont typeface="Wingdings" panose="05000000000000000000" pitchFamily="2" charset="2"/>
              <a:buChar char="ü"/>
            </a:pPr>
            <a:r>
              <a:rPr lang="en-US" sz="1800" b="1"/>
              <a:t>Identify one main contact. </a:t>
            </a:r>
            <a:endParaRPr lang="en-US" sz="1800"/>
          </a:p>
          <a:p>
            <a:pPr marL="285750" indent="-285750">
              <a:lnSpc>
                <a:spcPct val="100000"/>
              </a:lnSpc>
              <a:spcAft>
                <a:spcPts val="600"/>
              </a:spcAft>
              <a:buClr>
                <a:schemeClr val="tx2"/>
              </a:buClr>
              <a:buFont typeface="Wingdings" panose="05000000000000000000" pitchFamily="2" charset="2"/>
              <a:buChar char="ü"/>
            </a:pPr>
            <a:r>
              <a:rPr lang="en-US" sz="1800" b="1"/>
              <a:t>Integrate routine caregiver assessment and documentation into current workflows.</a:t>
            </a:r>
            <a:endParaRPr lang="en-US" sz="1800"/>
          </a:p>
          <a:p>
            <a:pPr marL="285750" indent="-285750">
              <a:lnSpc>
                <a:spcPct val="100000"/>
              </a:lnSpc>
              <a:spcAft>
                <a:spcPts val="600"/>
              </a:spcAft>
              <a:buClr>
                <a:schemeClr val="tx2"/>
              </a:buClr>
              <a:buFont typeface="Wingdings" panose="05000000000000000000" pitchFamily="2" charset="2"/>
              <a:buChar char="ü"/>
            </a:pPr>
            <a:r>
              <a:rPr lang="en-US" sz="1800" b="1"/>
              <a:t>Continue the conversation.</a:t>
            </a:r>
            <a:r>
              <a:rPr lang="en-US" sz="1800"/>
              <a:t> </a:t>
            </a:r>
            <a:br>
              <a:rPr lang="en-US" sz="1800"/>
            </a:br>
            <a:r>
              <a:rPr lang="en-US" sz="1800"/>
              <a:t>Roles may not yet be defined.</a:t>
            </a:r>
          </a:p>
        </p:txBody>
      </p:sp>
    </p:spTree>
    <p:extLst>
      <p:ext uri="{BB962C8B-B14F-4D97-AF65-F5344CB8AC3E}">
        <p14:creationId xmlns:p14="http://schemas.microsoft.com/office/powerpoint/2010/main" val="40893692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C244A11-17E7-686A-9BD4-D0E0F526E5A2}"/>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B91D6-B6FE-5676-9969-5B2A5A67EE55}"/>
              </a:ext>
            </a:extLst>
          </p:cNvPr>
          <p:cNvSpPr>
            <a:spLocks noGrp="1"/>
          </p:cNvSpPr>
          <p:nvPr>
            <p:ph type="title"/>
          </p:nvPr>
        </p:nvSpPr>
        <p:spPr/>
        <p:txBody>
          <a:bodyPr>
            <a:normAutofit fontScale="90000"/>
          </a:bodyPr>
          <a:lstStyle/>
          <a:p>
            <a:r>
              <a:rPr lang="en-US"/>
              <a:t>Document the Caregiver(s) in the EHR</a:t>
            </a:r>
            <a:br>
              <a:rPr lang="en-US"/>
            </a:br>
            <a:endParaRPr lang="en-US"/>
          </a:p>
        </p:txBody>
      </p:sp>
      <p:sp>
        <p:nvSpPr>
          <p:cNvPr id="3" name="Content Placeholder 2">
            <a:extLst>
              <a:ext uri="{FF2B5EF4-FFF2-40B4-BE49-F238E27FC236}">
                <a16:creationId xmlns:a16="http://schemas.microsoft.com/office/drawing/2014/main" id="{B3D1D205-18AE-3D48-761E-D0F5A2C08497}"/>
              </a:ext>
            </a:extLst>
          </p:cNvPr>
          <p:cNvSpPr>
            <a:spLocks noGrp="1"/>
          </p:cNvSpPr>
          <p:nvPr>
            <p:ph idx="1"/>
          </p:nvPr>
        </p:nvSpPr>
        <p:spPr>
          <a:xfrm>
            <a:off x="510213" y="2213002"/>
            <a:ext cx="3200400" cy="1997848"/>
          </a:xfrm>
        </p:spPr>
        <p:txBody>
          <a:bodyPr lIns="91440" tIns="45720" rIns="91440" bIns="45720" anchor="t"/>
          <a:lstStyle/>
          <a:p>
            <a:pPr indent="-228600">
              <a:lnSpc>
                <a:spcPct val="100000"/>
              </a:lnSpc>
            </a:pPr>
            <a:r>
              <a:rPr lang="en-US" sz="1800" b="1"/>
              <a:t>Use the EHR face sheet </a:t>
            </a:r>
            <a:r>
              <a:rPr lang="en-US" sz="1800"/>
              <a:t>for various role types (could be drop down or box tick).</a:t>
            </a:r>
          </a:p>
        </p:txBody>
      </p:sp>
      <p:pic>
        <p:nvPicPr>
          <p:cNvPr id="4" name="Graphic 3" descr="Monitor with solid fill">
            <a:extLst>
              <a:ext uri="{FF2B5EF4-FFF2-40B4-BE49-F238E27FC236}">
                <a16:creationId xmlns:a16="http://schemas.microsoft.com/office/drawing/2014/main" id="{92909E9F-016D-C874-F303-1D536C5ECC71}"/>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358076" y="234556"/>
            <a:ext cx="1194969" cy="1194969"/>
          </a:xfrm>
          <a:prstGeom prst="rect">
            <a:avLst/>
          </a:prstGeom>
        </p:spPr>
      </p:pic>
      <p:sp>
        <p:nvSpPr>
          <p:cNvPr id="5" name="Content Placeholder 2">
            <a:extLst>
              <a:ext uri="{FF2B5EF4-FFF2-40B4-BE49-F238E27FC236}">
                <a16:creationId xmlns:a16="http://schemas.microsoft.com/office/drawing/2014/main" id="{DB69F8A8-E8A8-AC8D-C8DC-B1194E44224D}"/>
              </a:ext>
            </a:extLst>
          </p:cNvPr>
          <p:cNvSpPr txBox="1">
            <a:spLocks/>
          </p:cNvSpPr>
          <p:nvPr/>
        </p:nvSpPr>
        <p:spPr>
          <a:xfrm>
            <a:off x="4142635" y="2213002"/>
            <a:ext cx="3200400" cy="4519532"/>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00000"/>
              </a:lnSpc>
            </a:pPr>
            <a:r>
              <a:rPr lang="en-US" sz="1800" b="1"/>
              <a:t>Use separate fields </a:t>
            </a:r>
            <a:r>
              <a:rPr lang="en-US" sz="1800"/>
              <a:t>for caregiver, emergency contact, and medical power of attorney in case they differ.</a:t>
            </a:r>
          </a:p>
        </p:txBody>
      </p:sp>
      <p:sp>
        <p:nvSpPr>
          <p:cNvPr id="6" name="Content Placeholder 2">
            <a:extLst>
              <a:ext uri="{FF2B5EF4-FFF2-40B4-BE49-F238E27FC236}">
                <a16:creationId xmlns:a16="http://schemas.microsoft.com/office/drawing/2014/main" id="{B64F79A1-D7E7-E615-F648-67FBCE322D15}"/>
              </a:ext>
            </a:extLst>
          </p:cNvPr>
          <p:cNvSpPr txBox="1">
            <a:spLocks/>
          </p:cNvSpPr>
          <p:nvPr/>
        </p:nvSpPr>
        <p:spPr>
          <a:xfrm>
            <a:off x="7652114" y="2213002"/>
            <a:ext cx="3200400" cy="242047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00000"/>
              </a:lnSpc>
            </a:pPr>
            <a:r>
              <a:rPr lang="en-US" sz="1800" b="1">
                <a:latin typeface="Roboto"/>
                <a:ea typeface="Roboto"/>
                <a:cs typeface="Roboto"/>
              </a:rPr>
              <a:t>Add caregiver information automatically </a:t>
            </a:r>
            <a:r>
              <a:rPr lang="en-US" sz="1800">
                <a:latin typeface="Roboto"/>
                <a:ea typeface="Roboto"/>
                <a:cs typeface="Roboto"/>
              </a:rPr>
              <a:t>to standard notes (e.g., nursing and discharge summaries). Will documentation in a flowsheet make it available across encounters and reports? </a:t>
            </a:r>
          </a:p>
        </p:txBody>
      </p:sp>
      <p:sp>
        <p:nvSpPr>
          <p:cNvPr id="7" name="Content Placeholder 2">
            <a:extLst>
              <a:ext uri="{FF2B5EF4-FFF2-40B4-BE49-F238E27FC236}">
                <a16:creationId xmlns:a16="http://schemas.microsoft.com/office/drawing/2014/main" id="{703D5528-A7C9-61EA-D6D6-A463C3865B30}"/>
              </a:ext>
            </a:extLst>
          </p:cNvPr>
          <p:cNvSpPr txBox="1">
            <a:spLocks/>
          </p:cNvSpPr>
          <p:nvPr/>
        </p:nvSpPr>
        <p:spPr>
          <a:xfrm>
            <a:off x="510213" y="4112360"/>
            <a:ext cx="3200400" cy="4962525"/>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00000"/>
              </a:lnSpc>
            </a:pPr>
            <a:r>
              <a:rPr lang="en-US" sz="1800" b="1"/>
              <a:t>Make information available quickly</a:t>
            </a:r>
            <a:r>
              <a:rPr lang="en-US" sz="1800"/>
              <a:t>. Can you reduce clicks, make fields </a:t>
            </a:r>
            <a:r>
              <a:rPr lang="en-US" sz="1800" err="1"/>
              <a:t>hoverable</a:t>
            </a:r>
            <a:r>
              <a:rPr lang="en-US" sz="1800"/>
              <a:t>, or use dot phrases? </a:t>
            </a:r>
          </a:p>
        </p:txBody>
      </p:sp>
      <p:sp>
        <p:nvSpPr>
          <p:cNvPr id="8" name="Content Placeholder 2">
            <a:extLst>
              <a:ext uri="{FF2B5EF4-FFF2-40B4-BE49-F238E27FC236}">
                <a16:creationId xmlns:a16="http://schemas.microsoft.com/office/drawing/2014/main" id="{83F932F0-9F0B-7E94-B4B5-1C4909B11A6A}"/>
              </a:ext>
            </a:extLst>
          </p:cNvPr>
          <p:cNvSpPr txBox="1">
            <a:spLocks/>
          </p:cNvSpPr>
          <p:nvPr/>
        </p:nvSpPr>
        <p:spPr>
          <a:xfrm>
            <a:off x="4142635" y="4112360"/>
            <a:ext cx="3200400" cy="4962525"/>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00000"/>
              </a:lnSpc>
            </a:pPr>
            <a:r>
              <a:rPr lang="en-US" sz="1800" b="1"/>
              <a:t>Ensure permission and information release forms</a:t>
            </a:r>
            <a:r>
              <a:rPr lang="en-US" sz="1800"/>
              <a:t> are easily accessible and process for completion is </a:t>
            </a:r>
            <a:br>
              <a:rPr lang="en-US" sz="1800"/>
            </a:br>
            <a:r>
              <a:rPr lang="en-US" sz="1800"/>
              <a:t>in place</a:t>
            </a:r>
          </a:p>
        </p:txBody>
      </p:sp>
      <p:sp>
        <p:nvSpPr>
          <p:cNvPr id="9" name="Content Placeholder 2">
            <a:extLst>
              <a:ext uri="{FF2B5EF4-FFF2-40B4-BE49-F238E27FC236}">
                <a16:creationId xmlns:a16="http://schemas.microsoft.com/office/drawing/2014/main" id="{F7BC42AB-A767-8344-9D89-D35EBA9877A6}"/>
              </a:ext>
            </a:extLst>
          </p:cNvPr>
          <p:cNvSpPr txBox="1">
            <a:spLocks/>
          </p:cNvSpPr>
          <p:nvPr/>
        </p:nvSpPr>
        <p:spPr>
          <a:xfrm>
            <a:off x="527299" y="1534869"/>
            <a:ext cx="3200400" cy="586605"/>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a:solidFill>
                  <a:schemeClr val="tx2"/>
                </a:solidFill>
                <a:latin typeface="Roboto"/>
                <a:ea typeface="Roboto"/>
                <a:cs typeface="Roboto"/>
              </a:rPr>
              <a:t>Try this:</a:t>
            </a:r>
            <a:endParaRPr lang="en-US" sz="1800">
              <a:solidFill>
                <a:schemeClr val="tx2"/>
              </a:solidFill>
            </a:endParaRPr>
          </a:p>
        </p:txBody>
      </p:sp>
      <p:cxnSp>
        <p:nvCxnSpPr>
          <p:cNvPr id="12" name="Straight Connector 11">
            <a:extLst>
              <a:ext uri="{FF2B5EF4-FFF2-40B4-BE49-F238E27FC236}">
                <a16:creationId xmlns:a16="http://schemas.microsoft.com/office/drawing/2014/main" id="{59F2B197-D005-8605-1737-7AD97CAFDC17}"/>
              </a:ext>
            </a:extLst>
          </p:cNvPr>
          <p:cNvCxnSpPr>
            <a:cxnSpLocks/>
          </p:cNvCxnSpPr>
          <p:nvPr/>
        </p:nvCxnSpPr>
        <p:spPr>
          <a:xfrm>
            <a:off x="510212" y="3774611"/>
            <a:ext cx="20101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38D395-8376-E3E3-511B-EAB82B79BB82}"/>
              </a:ext>
            </a:extLst>
          </p:cNvPr>
          <p:cNvCxnSpPr>
            <a:cxnSpLocks/>
          </p:cNvCxnSpPr>
          <p:nvPr/>
        </p:nvCxnSpPr>
        <p:spPr>
          <a:xfrm>
            <a:off x="3873696" y="2121474"/>
            <a:ext cx="0" cy="3611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70D26F2-AEE1-27C6-AFBF-37F5715CE5D4}"/>
              </a:ext>
            </a:extLst>
          </p:cNvPr>
          <p:cNvCxnSpPr>
            <a:cxnSpLocks/>
          </p:cNvCxnSpPr>
          <p:nvPr/>
        </p:nvCxnSpPr>
        <p:spPr>
          <a:xfrm>
            <a:off x="7453175" y="2121474"/>
            <a:ext cx="0" cy="361149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6D34227-CB37-550E-E31C-E747B9B69B1D}"/>
              </a:ext>
            </a:extLst>
          </p:cNvPr>
          <p:cNvCxnSpPr>
            <a:cxnSpLocks/>
          </p:cNvCxnSpPr>
          <p:nvPr/>
        </p:nvCxnSpPr>
        <p:spPr>
          <a:xfrm>
            <a:off x="4212636" y="3774611"/>
            <a:ext cx="20101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80110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Person sitting with laptop">
            <a:extLst>
              <a:ext uri="{FF2B5EF4-FFF2-40B4-BE49-F238E27FC236}">
                <a16:creationId xmlns:a16="http://schemas.microsoft.com/office/drawing/2014/main" id="{7F962F06-0232-0FE0-6569-CF3CD7FD36D2}"/>
              </a:ext>
            </a:extLst>
          </p:cNvPr>
          <p:cNvPicPr>
            <a:picLocks noChangeAspect="1"/>
          </p:cNvPicPr>
          <p:nvPr/>
        </p:nvPicPr>
        <p:blipFill>
          <a:blip r:embed="rId3">
            <a:extLst>
              <a:ext uri="{28A0092B-C50C-407E-A947-70E740481C1C}">
                <a14:useLocalDpi xmlns:a14="http://schemas.microsoft.com/office/drawing/2010/main" val="0"/>
              </a:ext>
            </a:extLst>
          </a:blip>
          <a:srcRect l="-16947" r="16947"/>
          <a:stretch>
            <a:fillRect/>
          </a:stretch>
        </p:blipFill>
        <p:spPr>
          <a:xfrm>
            <a:off x="1899722" y="0"/>
            <a:ext cx="10292278" cy="6858000"/>
          </a:xfrm>
          <a:prstGeom prst="rect">
            <a:avLst/>
          </a:prstGeom>
        </p:spPr>
      </p:pic>
      <p:sp>
        <p:nvSpPr>
          <p:cNvPr id="8" name="Rectangle 7">
            <a:extLst>
              <a:ext uri="{FF2B5EF4-FFF2-40B4-BE49-F238E27FC236}">
                <a16:creationId xmlns:a16="http://schemas.microsoft.com/office/drawing/2014/main" id="{3DF5E379-20AC-4370-9AB6-6F28E24AC593}"/>
              </a:ext>
            </a:extLst>
          </p:cNvPr>
          <p:cNvSpPr/>
          <p:nvPr/>
        </p:nvSpPr>
        <p:spPr>
          <a:xfrm>
            <a:off x="0" y="0"/>
            <a:ext cx="12192000" cy="6857989"/>
          </a:xfrm>
          <a:prstGeom prst="rect">
            <a:avLst/>
          </a:prstGeom>
          <a:gradFill>
            <a:gsLst>
              <a:gs pos="5000">
                <a:srgbClr val="EFFCFF">
                  <a:alpha val="10196"/>
                </a:srgbClr>
              </a:gs>
              <a:gs pos="53000">
                <a:schemeClr val="tx2"/>
              </a:gs>
              <a:gs pos="76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3A0651-B8FC-55F0-B020-F2115E175D49}"/>
              </a:ext>
            </a:extLst>
          </p:cNvPr>
          <p:cNvSpPr>
            <a:spLocks noGrp="1"/>
          </p:cNvSpPr>
          <p:nvPr>
            <p:ph type="title"/>
          </p:nvPr>
        </p:nvSpPr>
        <p:spPr/>
        <p:txBody>
          <a:bodyPr lIns="91440" tIns="45720" rIns="91440" bIns="45720" anchor="t">
            <a:normAutofit/>
          </a:bodyPr>
          <a:lstStyle/>
          <a:p>
            <a:r>
              <a:rPr lang="en-US">
                <a:solidFill>
                  <a:schemeClr val="bg1"/>
                </a:solidFill>
                <a:latin typeface="robot medium"/>
                <a:ea typeface="Roboto Medium"/>
                <a:cs typeface="Roboto Medium"/>
              </a:rPr>
              <a:t>The EHR: Things to Consider</a:t>
            </a:r>
            <a:endParaRPr lang="en-US">
              <a:solidFill>
                <a:schemeClr val="bg1"/>
              </a:solidFill>
              <a:latin typeface="robot medium"/>
            </a:endParaRPr>
          </a:p>
        </p:txBody>
      </p:sp>
      <p:sp>
        <p:nvSpPr>
          <p:cNvPr id="3" name="Content Placeholder 2">
            <a:extLst>
              <a:ext uri="{FF2B5EF4-FFF2-40B4-BE49-F238E27FC236}">
                <a16:creationId xmlns:a16="http://schemas.microsoft.com/office/drawing/2014/main" id="{B9B23E21-2B84-2103-792C-1F42777C0257}"/>
              </a:ext>
            </a:extLst>
          </p:cNvPr>
          <p:cNvSpPr>
            <a:spLocks noGrp="1"/>
          </p:cNvSpPr>
          <p:nvPr>
            <p:ph idx="1"/>
          </p:nvPr>
        </p:nvSpPr>
        <p:spPr>
          <a:xfrm>
            <a:off x="510212" y="1549000"/>
            <a:ext cx="5990480" cy="4351338"/>
          </a:xfrm>
        </p:spPr>
        <p:txBody>
          <a:bodyPr lIns="91440" tIns="45720" rIns="91440" bIns="45720" anchor="t"/>
          <a:lstStyle/>
          <a:p>
            <a:pPr marL="342900" indent="-342900">
              <a:lnSpc>
                <a:spcPct val="100000"/>
              </a:lnSpc>
              <a:spcAft>
                <a:spcPts val="600"/>
              </a:spcAft>
              <a:buFont typeface="Arial" panose="020B0604020202020204" pitchFamily="34" charset="0"/>
              <a:buChar char="•"/>
            </a:pPr>
            <a:r>
              <a:rPr lang="en-US" b="1">
                <a:solidFill>
                  <a:schemeClr val="bg1"/>
                </a:solidFill>
                <a:latin typeface="Roboto"/>
                <a:ea typeface="Roboto"/>
                <a:cs typeface="Roboto"/>
              </a:rPr>
              <a:t>Understand how your EHR works </a:t>
            </a:r>
            <a:br>
              <a:rPr lang="en-US" b="1">
                <a:ea typeface="Roboto"/>
                <a:cs typeface="Roboto"/>
              </a:rPr>
            </a:br>
            <a:r>
              <a:rPr lang="en-US" b="1">
                <a:solidFill>
                  <a:schemeClr val="bg1"/>
                </a:solidFill>
                <a:latin typeface="Roboto"/>
                <a:ea typeface="Roboto"/>
                <a:cs typeface="Roboto"/>
              </a:rPr>
              <a:t>and what is feasible</a:t>
            </a:r>
            <a:endParaRPr lang="en-US">
              <a:solidFill>
                <a:schemeClr val="bg1"/>
              </a:solidFill>
              <a:latin typeface="Roboto"/>
              <a:ea typeface="Roboto"/>
              <a:cs typeface="Roboto"/>
            </a:endParaRPr>
          </a:p>
          <a:p>
            <a:pPr marL="342900" indent="-342900">
              <a:lnSpc>
                <a:spcPct val="100000"/>
              </a:lnSpc>
              <a:spcAft>
                <a:spcPts val="600"/>
              </a:spcAft>
              <a:buFont typeface="Arial" panose="020B0604020202020204" pitchFamily="34" charset="0"/>
              <a:buChar char="•"/>
            </a:pPr>
            <a:r>
              <a:rPr lang="en-US" b="1">
                <a:solidFill>
                  <a:schemeClr val="bg1"/>
                </a:solidFill>
                <a:latin typeface="Roboto"/>
                <a:ea typeface="Roboto"/>
                <a:cs typeface="Roboto"/>
              </a:rPr>
              <a:t>A clear ask: </a:t>
            </a:r>
            <a:r>
              <a:rPr lang="en-US">
                <a:solidFill>
                  <a:schemeClr val="bg1"/>
                </a:solidFill>
                <a:latin typeface="Roboto"/>
                <a:ea typeface="Roboto"/>
                <a:cs typeface="Roboto"/>
              </a:rPr>
              <a:t>Understand your organization’s policies around EHR updates. Who is the key contact — someone in IT or a compliance officer?</a:t>
            </a:r>
          </a:p>
          <a:p>
            <a:pPr marL="342900" indent="-342900">
              <a:lnSpc>
                <a:spcPct val="100000"/>
              </a:lnSpc>
              <a:spcAft>
                <a:spcPts val="600"/>
              </a:spcAft>
              <a:buFont typeface="Arial" panose="020B0604020202020204" pitchFamily="34" charset="0"/>
              <a:buChar char="•"/>
            </a:pPr>
            <a:r>
              <a:rPr lang="en-US" b="1">
                <a:solidFill>
                  <a:schemeClr val="bg1"/>
                </a:solidFill>
                <a:latin typeface="Roboto"/>
                <a:ea typeface="Roboto"/>
                <a:cs typeface="Roboto"/>
              </a:rPr>
              <a:t>Would automatic prompts/</a:t>
            </a:r>
            <a:br>
              <a:rPr lang="en-US" b="1">
                <a:ea typeface="Roboto"/>
                <a:cs typeface="Roboto"/>
              </a:rPr>
            </a:br>
            <a:r>
              <a:rPr lang="en-US" b="1">
                <a:solidFill>
                  <a:schemeClr val="bg1"/>
                </a:solidFill>
                <a:latin typeface="Roboto"/>
                <a:ea typeface="Roboto"/>
                <a:cs typeface="Roboto"/>
              </a:rPr>
              <a:t>checklist help?</a:t>
            </a:r>
            <a:endParaRPr lang="en-US">
              <a:solidFill>
                <a:schemeClr val="bg1"/>
              </a:solidFill>
              <a:latin typeface="Roboto"/>
              <a:ea typeface="Roboto"/>
              <a:cs typeface="Roboto"/>
            </a:endParaRPr>
          </a:p>
          <a:p>
            <a:pPr marL="342900" indent="-342900">
              <a:lnSpc>
                <a:spcPct val="100000"/>
              </a:lnSpc>
              <a:spcAft>
                <a:spcPts val="600"/>
              </a:spcAft>
              <a:buFont typeface="Arial" panose="020B0604020202020204" pitchFamily="34" charset="0"/>
              <a:buChar char="•"/>
            </a:pPr>
            <a:r>
              <a:rPr lang="en-US" b="1">
                <a:solidFill>
                  <a:schemeClr val="bg1"/>
                </a:solidFill>
                <a:latin typeface="Roboto"/>
                <a:ea typeface="Roboto"/>
                <a:cs typeface="Roboto"/>
              </a:rPr>
              <a:t>Consider how to document changes</a:t>
            </a:r>
            <a:r>
              <a:rPr lang="en-US">
                <a:solidFill>
                  <a:schemeClr val="bg1"/>
                </a:solidFill>
                <a:latin typeface="Roboto"/>
                <a:ea typeface="Roboto"/>
                <a:cs typeface="Roboto"/>
              </a:rPr>
              <a:t>: Complex family and caregiver situations may need ongoing discussion with </a:t>
            </a:r>
            <a:br>
              <a:rPr lang="en-US">
                <a:ea typeface="Roboto"/>
                <a:cs typeface="Roboto"/>
              </a:rPr>
            </a:br>
            <a:r>
              <a:rPr lang="en-US">
                <a:solidFill>
                  <a:schemeClr val="bg1"/>
                </a:solidFill>
                <a:latin typeface="Roboto"/>
                <a:ea typeface="Roboto"/>
                <a:cs typeface="Roboto"/>
              </a:rPr>
              <a:t>the interdisciplinary team. </a:t>
            </a:r>
          </a:p>
          <a:p>
            <a:pPr marL="342900" indent="-342900">
              <a:spcAft>
                <a:spcPts val="600"/>
              </a:spcAft>
              <a:buFont typeface="Arial" panose="020B0604020202020204" pitchFamily="34" charset="0"/>
              <a:buChar char="•"/>
            </a:pPr>
            <a:endParaRPr lang="en-US">
              <a:solidFill>
                <a:schemeClr val="bg1"/>
              </a:solidFill>
              <a:ea typeface="Roboto"/>
              <a:cs typeface="Roboto"/>
            </a:endParaRPr>
          </a:p>
          <a:p>
            <a:pPr marL="342900" indent="-342900">
              <a:spcAft>
                <a:spcPts val="600"/>
              </a:spcAft>
              <a:buFont typeface="Arial" panose="020B0604020202020204" pitchFamily="34" charset="0"/>
              <a:buChar char="•"/>
            </a:pPr>
            <a:endParaRPr lang="en-US">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1818850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B9CA8-3CBE-CED5-E9A2-16174DAC6708}"/>
            </a:ext>
          </a:extLst>
        </p:cNvPr>
        <p:cNvGrpSpPr/>
        <p:nvPr/>
      </p:nvGrpSpPr>
      <p:grpSpPr>
        <a:xfrm>
          <a:off x="0" y="0"/>
          <a:ext cx="0" cy="0"/>
          <a:chOff x="0" y="0"/>
          <a:chExt cx="0" cy="0"/>
        </a:xfrm>
      </p:grpSpPr>
      <p:pic>
        <p:nvPicPr>
          <p:cNvPr id="7" name="Picture 6" descr="Person sitting with laptop">
            <a:extLst>
              <a:ext uri="{FF2B5EF4-FFF2-40B4-BE49-F238E27FC236}">
                <a16:creationId xmlns:a16="http://schemas.microsoft.com/office/drawing/2014/main" id="{0D359975-B799-07DA-6E26-E76B095F8FFE}"/>
              </a:ext>
            </a:extLst>
          </p:cNvPr>
          <p:cNvPicPr>
            <a:picLocks noChangeAspect="1"/>
          </p:cNvPicPr>
          <p:nvPr/>
        </p:nvPicPr>
        <p:blipFill>
          <a:blip r:embed="rId3">
            <a:extLst>
              <a:ext uri="{28A0092B-C50C-407E-A947-70E740481C1C}">
                <a14:useLocalDpi xmlns:a14="http://schemas.microsoft.com/office/drawing/2010/main" val="0"/>
              </a:ext>
            </a:extLst>
          </a:blip>
          <a:srcRect l="-16947" r="16947"/>
          <a:stretch>
            <a:fillRect/>
          </a:stretch>
        </p:blipFill>
        <p:spPr>
          <a:xfrm>
            <a:off x="1899722" y="0"/>
            <a:ext cx="10292278" cy="6858000"/>
          </a:xfrm>
          <a:prstGeom prst="rect">
            <a:avLst/>
          </a:prstGeom>
        </p:spPr>
      </p:pic>
      <p:sp>
        <p:nvSpPr>
          <p:cNvPr id="8" name="Rectangle 7">
            <a:extLst>
              <a:ext uri="{FF2B5EF4-FFF2-40B4-BE49-F238E27FC236}">
                <a16:creationId xmlns:a16="http://schemas.microsoft.com/office/drawing/2014/main" id="{F6804D4C-32B9-97A9-2421-90BEDA3ADFCF}"/>
              </a:ext>
            </a:extLst>
          </p:cNvPr>
          <p:cNvSpPr/>
          <p:nvPr/>
        </p:nvSpPr>
        <p:spPr>
          <a:xfrm>
            <a:off x="0" y="0"/>
            <a:ext cx="12192000" cy="6857989"/>
          </a:xfrm>
          <a:prstGeom prst="rect">
            <a:avLst/>
          </a:prstGeom>
          <a:gradFill>
            <a:gsLst>
              <a:gs pos="5000">
                <a:srgbClr val="EFFCFF">
                  <a:alpha val="10196"/>
                </a:srgbClr>
              </a:gs>
              <a:gs pos="53000">
                <a:schemeClr val="tx2"/>
              </a:gs>
              <a:gs pos="76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BE30A94-EAF1-5689-192E-19BB9408FD19}"/>
              </a:ext>
            </a:extLst>
          </p:cNvPr>
          <p:cNvSpPr>
            <a:spLocks noGrp="1"/>
          </p:cNvSpPr>
          <p:nvPr>
            <p:ph type="title"/>
          </p:nvPr>
        </p:nvSpPr>
        <p:spPr/>
        <p:txBody>
          <a:bodyPr lIns="91440" tIns="45720" rIns="91440" bIns="45720" anchor="t">
            <a:normAutofit/>
          </a:bodyPr>
          <a:lstStyle/>
          <a:p>
            <a:r>
              <a:rPr lang="en-US">
                <a:solidFill>
                  <a:schemeClr val="bg1"/>
                </a:solidFill>
                <a:latin typeface="Roboto"/>
                <a:ea typeface="Roboto"/>
                <a:cs typeface="Roboto"/>
              </a:rPr>
              <a:t>The EHR: Things to Consider</a:t>
            </a:r>
          </a:p>
        </p:txBody>
      </p:sp>
      <p:sp>
        <p:nvSpPr>
          <p:cNvPr id="3" name="Content Placeholder 2">
            <a:extLst>
              <a:ext uri="{FF2B5EF4-FFF2-40B4-BE49-F238E27FC236}">
                <a16:creationId xmlns:a16="http://schemas.microsoft.com/office/drawing/2014/main" id="{C0AF0A82-780B-F94B-23C6-C5EB5487E489}"/>
              </a:ext>
            </a:extLst>
          </p:cNvPr>
          <p:cNvSpPr>
            <a:spLocks noGrp="1"/>
          </p:cNvSpPr>
          <p:nvPr>
            <p:ph idx="1"/>
          </p:nvPr>
        </p:nvSpPr>
        <p:spPr>
          <a:xfrm>
            <a:off x="510212" y="1549000"/>
            <a:ext cx="5990480" cy="4351338"/>
          </a:xfrm>
        </p:spPr>
        <p:txBody>
          <a:bodyPr lIns="91440" tIns="45720" rIns="91440" bIns="45720" anchor="t"/>
          <a:lstStyle/>
          <a:p>
            <a:pPr marL="342900" indent="-342900">
              <a:lnSpc>
                <a:spcPct val="100000"/>
              </a:lnSpc>
              <a:spcAft>
                <a:spcPts val="600"/>
              </a:spcAft>
              <a:buFont typeface="Arial" panose="020B0604020202020204" pitchFamily="34" charset="0"/>
              <a:buChar char="•"/>
            </a:pPr>
            <a:r>
              <a:rPr lang="en-US" sz="2400" b="1">
                <a:solidFill>
                  <a:schemeClr val="bg1"/>
                </a:solidFill>
                <a:latin typeface="Roboto"/>
                <a:ea typeface="Roboto"/>
                <a:cs typeface="Roboto"/>
              </a:rPr>
              <a:t>Consider a few essential fill-in fields, such as:</a:t>
            </a:r>
          </a:p>
          <a:p>
            <a:pPr marL="1028700" lvl="1" indent="-342900">
              <a:lnSpc>
                <a:spcPct val="100000"/>
              </a:lnSpc>
              <a:spcAft>
                <a:spcPts val="600"/>
              </a:spcAft>
            </a:pPr>
            <a:r>
              <a:rPr lang="en-US" sz="2200">
                <a:solidFill>
                  <a:schemeClr val="bg1"/>
                </a:solidFill>
                <a:latin typeface="Roboto"/>
                <a:ea typeface="Roboto"/>
                <a:cs typeface="Roboto"/>
              </a:rPr>
              <a:t>Caregiver name</a:t>
            </a:r>
            <a:endParaRPr lang="en-US" sz="2200">
              <a:solidFill>
                <a:schemeClr val="bg1"/>
              </a:solidFill>
              <a:ea typeface="Roboto"/>
              <a:cs typeface="Roboto"/>
            </a:endParaRPr>
          </a:p>
          <a:p>
            <a:pPr marL="1028700" lvl="1" indent="-342900">
              <a:lnSpc>
                <a:spcPct val="100000"/>
              </a:lnSpc>
              <a:spcAft>
                <a:spcPts val="600"/>
              </a:spcAft>
            </a:pPr>
            <a:r>
              <a:rPr lang="en-US" sz="2200">
                <a:solidFill>
                  <a:schemeClr val="bg1"/>
                </a:solidFill>
                <a:latin typeface="Roboto"/>
                <a:ea typeface="Roboto"/>
                <a:cs typeface="Roboto"/>
              </a:rPr>
              <a:t>Relationship</a:t>
            </a:r>
          </a:p>
          <a:p>
            <a:pPr marL="1028700" lvl="1" indent="-342900">
              <a:lnSpc>
                <a:spcPct val="100000"/>
              </a:lnSpc>
              <a:spcAft>
                <a:spcPts val="600"/>
              </a:spcAft>
            </a:pPr>
            <a:r>
              <a:rPr lang="en-US" sz="2200">
                <a:solidFill>
                  <a:schemeClr val="bg1"/>
                </a:solidFill>
                <a:latin typeface="Roboto"/>
                <a:ea typeface="Roboto"/>
                <a:cs typeface="Roboto"/>
              </a:rPr>
              <a:t>Phone number</a:t>
            </a:r>
          </a:p>
          <a:p>
            <a:pPr marL="1028700" lvl="1" indent="-342900">
              <a:lnSpc>
                <a:spcPct val="100000"/>
              </a:lnSpc>
              <a:spcAft>
                <a:spcPts val="600"/>
              </a:spcAft>
            </a:pPr>
            <a:r>
              <a:rPr lang="en-US" sz="2200">
                <a:solidFill>
                  <a:schemeClr val="bg1"/>
                </a:solidFill>
                <a:latin typeface="Roboto"/>
                <a:ea typeface="Roboto"/>
                <a:cs typeface="Roboto"/>
              </a:rPr>
              <a:t>Lives with care recipient (Yes/No)</a:t>
            </a:r>
          </a:p>
          <a:p>
            <a:pPr marL="1028700" lvl="1" indent="-342900">
              <a:lnSpc>
                <a:spcPct val="100000"/>
              </a:lnSpc>
              <a:spcAft>
                <a:spcPts val="600"/>
              </a:spcAft>
            </a:pPr>
            <a:r>
              <a:rPr lang="en-US" sz="2200">
                <a:solidFill>
                  <a:schemeClr val="bg1"/>
                </a:solidFill>
                <a:latin typeface="Roboto"/>
                <a:ea typeface="Roboto"/>
                <a:cs typeface="Roboto"/>
              </a:rPr>
              <a:t>Serves as primary caregiver (Yes/No)</a:t>
            </a:r>
          </a:p>
          <a:p>
            <a:pPr marL="342900" indent="-342900">
              <a:lnSpc>
                <a:spcPct val="100000"/>
              </a:lnSpc>
              <a:spcAft>
                <a:spcPts val="600"/>
              </a:spcAft>
              <a:buFont typeface="Arial" panose="020B0604020202020204" pitchFamily="34" charset="0"/>
              <a:buChar char="•"/>
            </a:pPr>
            <a:r>
              <a:rPr lang="en-US" sz="2400" b="1">
                <a:solidFill>
                  <a:schemeClr val="bg1"/>
                </a:solidFill>
                <a:latin typeface="Roboto"/>
                <a:ea typeface="Roboto"/>
                <a:cs typeface="Roboto"/>
              </a:rPr>
              <a:t>If there are multiple caregivers: </a:t>
            </a:r>
            <a:r>
              <a:rPr lang="en-US" sz="2400">
                <a:solidFill>
                  <a:schemeClr val="bg1"/>
                </a:solidFill>
                <a:latin typeface="Roboto"/>
                <a:ea typeface="Roboto"/>
                <a:cs typeface="Roboto"/>
              </a:rPr>
              <a:t>How will you capture this?</a:t>
            </a:r>
          </a:p>
          <a:p>
            <a:pPr marL="342900" indent="-342900">
              <a:lnSpc>
                <a:spcPct val="100000"/>
              </a:lnSpc>
              <a:spcAft>
                <a:spcPts val="600"/>
              </a:spcAft>
              <a:buFont typeface="Arial" panose="020B0604020202020204" pitchFamily="34" charset="0"/>
              <a:buChar char="•"/>
            </a:pPr>
            <a:endParaRPr lang="en-US">
              <a:solidFill>
                <a:schemeClr val="bg1"/>
              </a:solidFill>
              <a:ea typeface="Roboto"/>
              <a:cs typeface="Roboto"/>
            </a:endParaRPr>
          </a:p>
          <a:p>
            <a:pPr marL="342900" indent="-342900">
              <a:spcAft>
                <a:spcPts val="600"/>
              </a:spcAft>
              <a:buFont typeface="Arial" panose="020B0604020202020204" pitchFamily="34" charset="0"/>
              <a:buChar char="•"/>
            </a:pPr>
            <a:endParaRPr lang="en-US">
              <a:solidFill>
                <a:schemeClr val="bg1"/>
              </a:solidFill>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3174758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64E1-F980-0DBD-1262-D165A009E6D2}"/>
              </a:ext>
            </a:extLst>
          </p:cNvPr>
          <p:cNvSpPr>
            <a:spLocks noGrp="1"/>
          </p:cNvSpPr>
          <p:nvPr>
            <p:ph type="title"/>
          </p:nvPr>
        </p:nvSpPr>
        <p:spPr>
          <a:xfrm>
            <a:off x="516834" y="606287"/>
            <a:ext cx="11036211" cy="1014828"/>
          </a:xfrm>
        </p:spPr>
        <p:txBody>
          <a:bodyPr lIns="91440" tIns="45720" rIns="91440" bIns="45720">
            <a:normAutofit/>
          </a:bodyPr>
          <a:lstStyle/>
          <a:p>
            <a:r>
              <a:rPr lang="en-US"/>
              <a:t>Beyond the EHR: Things to Consider</a:t>
            </a:r>
          </a:p>
        </p:txBody>
      </p:sp>
      <p:sp>
        <p:nvSpPr>
          <p:cNvPr id="3" name="Content Placeholder 2">
            <a:extLst>
              <a:ext uri="{FF2B5EF4-FFF2-40B4-BE49-F238E27FC236}">
                <a16:creationId xmlns:a16="http://schemas.microsoft.com/office/drawing/2014/main" id="{BC1E80FF-421F-680D-03E3-0E9D5C38AC67}"/>
              </a:ext>
            </a:extLst>
          </p:cNvPr>
          <p:cNvSpPr>
            <a:spLocks noGrp="1"/>
          </p:cNvSpPr>
          <p:nvPr>
            <p:ph sz="half" idx="2"/>
          </p:nvPr>
        </p:nvSpPr>
        <p:spPr>
          <a:xfrm>
            <a:off x="685885" y="2113585"/>
            <a:ext cx="6829100" cy="3776401"/>
          </a:xfrm>
        </p:spPr>
        <p:txBody>
          <a:bodyPr lIns="91440" tIns="45720" rIns="91440" bIns="45720" anchor="t">
            <a:normAutofit/>
          </a:bodyPr>
          <a:lstStyle/>
          <a:p>
            <a:pPr>
              <a:lnSpc>
                <a:spcPct val="100000"/>
              </a:lnSpc>
            </a:pPr>
            <a:r>
              <a:rPr lang="en-US" sz="2400" b="1">
                <a:latin typeface="Roboto"/>
                <a:ea typeface="Roboto"/>
                <a:cs typeface="Roboto"/>
              </a:rPr>
              <a:t>Use visual displays </a:t>
            </a:r>
            <a:r>
              <a:rPr lang="en-US" sz="2400">
                <a:latin typeface="Roboto"/>
                <a:ea typeface="Roboto"/>
                <a:cs typeface="Roboto"/>
              </a:rPr>
              <a:t>to actively engage caregivers to self-identify (e.g., bedside whiteboards) </a:t>
            </a:r>
            <a:br>
              <a:rPr lang="en-US" sz="2400"/>
            </a:br>
            <a:endParaRPr lang="en-US" sz="2400"/>
          </a:p>
          <a:p>
            <a:pPr>
              <a:lnSpc>
                <a:spcPct val="100000"/>
              </a:lnSpc>
            </a:pPr>
            <a:r>
              <a:rPr lang="en-US" sz="2400" b="1"/>
              <a:t>Consider having printed worksheets for the team</a:t>
            </a:r>
            <a:r>
              <a:rPr lang="en-US" sz="2400"/>
              <a:t> as part of standard intake process or assessments</a:t>
            </a:r>
          </a:p>
        </p:txBody>
      </p:sp>
      <p:pic>
        <p:nvPicPr>
          <p:cNvPr id="5" name="Graphic 4" descr="Clipboard Mixed with solid fill">
            <a:extLst>
              <a:ext uri="{FF2B5EF4-FFF2-40B4-BE49-F238E27FC236}">
                <a16:creationId xmlns:a16="http://schemas.microsoft.com/office/drawing/2014/main" id="{0690BEFA-7B4D-31B0-DED6-1A755444CDAC}"/>
              </a:ext>
            </a:extLst>
          </p:cNvPr>
          <p:cNvPicPr>
            <a:picLocks noChangeAspect="1"/>
          </p:cNvPicPr>
          <p:nvPr/>
        </p:nvPicPr>
        <p:blipFill>
          <a:blip>
            <a:extLst>
              <a:ext uri="{96DAC541-7B7A-43D3-8B79-37D633B846F1}">
                <asvg:svgBlip xmlns:asvg="http://schemas.microsoft.com/office/drawing/2016/SVG/main" r:embed="rId3"/>
              </a:ext>
            </a:extLst>
          </a:blip>
          <a:stretch/>
        </p:blipFill>
        <p:spPr>
          <a:xfrm>
            <a:off x="7182879" y="1562847"/>
            <a:ext cx="4492285" cy="4492285"/>
          </a:xfrm>
          <a:prstGeom prst="rect">
            <a:avLst/>
          </a:prstGeom>
        </p:spPr>
      </p:pic>
    </p:spTree>
    <p:extLst>
      <p:ext uri="{BB962C8B-B14F-4D97-AF65-F5344CB8AC3E}">
        <p14:creationId xmlns:p14="http://schemas.microsoft.com/office/powerpoint/2010/main" val="4037639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EF3274B-7E1E-2417-9FC7-A89B2F49DA76}"/>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44A104-5AEB-DF21-7ADA-FC7141858DEF}"/>
              </a:ext>
            </a:extLst>
          </p:cNvPr>
          <p:cNvSpPr>
            <a:spLocks noGrp="1"/>
          </p:cNvSpPr>
          <p:nvPr>
            <p:ph type="title"/>
          </p:nvPr>
        </p:nvSpPr>
        <p:spPr/>
        <p:txBody>
          <a:bodyPr/>
          <a:lstStyle/>
          <a:p>
            <a:r>
              <a:rPr lang="en-US"/>
              <a:t>Keep Going</a:t>
            </a:r>
          </a:p>
        </p:txBody>
      </p:sp>
      <p:sp>
        <p:nvSpPr>
          <p:cNvPr id="3" name="Content Placeholder 2">
            <a:extLst>
              <a:ext uri="{FF2B5EF4-FFF2-40B4-BE49-F238E27FC236}">
                <a16:creationId xmlns:a16="http://schemas.microsoft.com/office/drawing/2014/main" id="{D1BB5478-D015-D6ED-E8BA-5618FE45D215}"/>
              </a:ext>
            </a:extLst>
          </p:cNvPr>
          <p:cNvSpPr>
            <a:spLocks noGrp="1"/>
          </p:cNvSpPr>
          <p:nvPr>
            <p:ph idx="1"/>
          </p:nvPr>
        </p:nvSpPr>
        <p:spPr>
          <a:xfrm>
            <a:off x="510212" y="1555523"/>
            <a:ext cx="5783012" cy="4633472"/>
          </a:xfrm>
        </p:spPr>
        <p:txBody>
          <a:bodyPr/>
          <a:lstStyle/>
          <a:p>
            <a:pPr lvl="0">
              <a:lnSpc>
                <a:spcPct val="100000"/>
              </a:lnSpc>
              <a:spcAft>
                <a:spcPts val="600"/>
              </a:spcAft>
            </a:pPr>
            <a:r>
              <a:rPr lang="en-US" sz="2400" b="1">
                <a:solidFill>
                  <a:schemeClr val="tx2"/>
                </a:solidFill>
              </a:rPr>
              <a:t>Standardize</a:t>
            </a:r>
            <a:r>
              <a:rPr lang="en-US" sz="2400"/>
              <a:t> caregiver identification and documentation in workflows, policy, and the EHR / patient portal.</a:t>
            </a:r>
          </a:p>
          <a:p>
            <a:pPr lvl="0">
              <a:lnSpc>
                <a:spcPct val="100000"/>
              </a:lnSpc>
              <a:spcAft>
                <a:spcPts val="600"/>
              </a:spcAft>
            </a:pPr>
            <a:r>
              <a:rPr lang="en-US" sz="2400" b="1">
                <a:solidFill>
                  <a:schemeClr val="tx2"/>
                </a:solidFill>
              </a:rPr>
              <a:t>Train</a:t>
            </a:r>
            <a:r>
              <a:rPr lang="en-US" sz="2400"/>
              <a:t> all team members to identify caregivers and ensure they are clear about various role type. Address potential biases, including ageism (stereotypes, prejudice, or discrimination based on age). </a:t>
            </a:r>
          </a:p>
          <a:p>
            <a:pPr lvl="0">
              <a:lnSpc>
                <a:spcPct val="100000"/>
              </a:lnSpc>
              <a:spcAft>
                <a:spcPts val="600"/>
              </a:spcAft>
            </a:pPr>
            <a:r>
              <a:rPr lang="en-US" sz="2400" b="1">
                <a:solidFill>
                  <a:schemeClr val="tx2"/>
                </a:solidFill>
              </a:rPr>
              <a:t>Share</a:t>
            </a:r>
            <a:r>
              <a:rPr lang="en-US" sz="2400"/>
              <a:t> caregiver information during transitions of care (e.g., in discharge paperwork). </a:t>
            </a:r>
          </a:p>
        </p:txBody>
      </p:sp>
      <p:pic>
        <p:nvPicPr>
          <p:cNvPr id="8" name="Picture 7" descr="Two people working on STEM project">
            <a:extLst>
              <a:ext uri="{FF2B5EF4-FFF2-40B4-BE49-F238E27FC236}">
                <a16:creationId xmlns:a16="http://schemas.microsoft.com/office/drawing/2014/main" id="{0C6326D0-DCC0-C254-F816-FAF3FB745C4D}"/>
              </a:ext>
            </a:extLst>
          </p:cNvPr>
          <p:cNvPicPr>
            <a:picLocks noChangeAspect="1"/>
          </p:cNvPicPr>
          <p:nvPr/>
        </p:nvPicPr>
        <p:blipFill>
          <a:blip r:embed="rId3">
            <a:extLst>
              <a:ext uri="{28A0092B-C50C-407E-A947-70E740481C1C}">
                <a14:useLocalDpi xmlns:a14="http://schemas.microsoft.com/office/drawing/2010/main" val="0"/>
              </a:ext>
            </a:extLst>
          </a:blip>
          <a:srcRect l="29658" t="20280" r="15889" b="12155"/>
          <a:stretch>
            <a:fillRect/>
          </a:stretch>
        </p:blipFill>
        <p:spPr>
          <a:xfrm>
            <a:off x="6590340" y="1390810"/>
            <a:ext cx="5601660" cy="4633472"/>
          </a:xfrm>
          <a:prstGeom prst="rect">
            <a:avLst/>
          </a:prstGeom>
        </p:spPr>
      </p:pic>
    </p:spTree>
    <p:extLst>
      <p:ext uri="{BB962C8B-B14F-4D97-AF65-F5344CB8AC3E}">
        <p14:creationId xmlns:p14="http://schemas.microsoft.com/office/powerpoint/2010/main" val="808436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443060-1F4D-7998-58B7-86A404549A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230543-01D4-9FEE-DD47-75B726639AED}"/>
              </a:ext>
            </a:extLst>
          </p:cNvPr>
          <p:cNvSpPr>
            <a:spLocks noGrp="1"/>
          </p:cNvSpPr>
          <p:nvPr>
            <p:ph type="title"/>
          </p:nvPr>
        </p:nvSpPr>
        <p:spPr/>
        <p:txBody>
          <a:bodyPr lIns="91440" tIns="45720" rIns="91440" bIns="45720" anchor="t">
            <a:normAutofit/>
          </a:bodyPr>
          <a:lstStyle/>
          <a:p>
            <a:r>
              <a:rPr lang="en-US">
                <a:latin typeface="Roboto Medium"/>
                <a:ea typeface="Roboto Medium"/>
                <a:cs typeface="Roboto Medium"/>
              </a:rPr>
              <a:t>What's in Here</a:t>
            </a:r>
            <a:endParaRPr lang="en-US"/>
          </a:p>
        </p:txBody>
      </p:sp>
      <p:sp>
        <p:nvSpPr>
          <p:cNvPr id="3" name="Content Placeholder 2">
            <a:extLst>
              <a:ext uri="{FF2B5EF4-FFF2-40B4-BE49-F238E27FC236}">
                <a16:creationId xmlns:a16="http://schemas.microsoft.com/office/drawing/2014/main" id="{3820BB84-B0B8-EE90-3C86-208B75B7ABB8}"/>
              </a:ext>
            </a:extLst>
          </p:cNvPr>
          <p:cNvSpPr>
            <a:spLocks noGrp="1"/>
          </p:cNvSpPr>
          <p:nvPr>
            <p:ph idx="1"/>
          </p:nvPr>
        </p:nvSpPr>
        <p:spPr>
          <a:xfrm>
            <a:off x="510212" y="1508754"/>
            <a:ext cx="11042834" cy="4969902"/>
          </a:xfrm>
        </p:spPr>
        <p:txBody>
          <a:bodyPr lIns="91440" tIns="45720" rIns="91440" bIns="45720" anchor="t"/>
          <a:lstStyle/>
          <a:p>
            <a:r>
              <a:rPr lang="en-US">
                <a:latin typeface="Roboto"/>
                <a:ea typeface="Roboto"/>
                <a:cs typeface="Roboto"/>
              </a:rPr>
              <a:t>Click to jump to any section:</a:t>
            </a:r>
            <a:endParaRPr lang="en-US">
              <a:ea typeface="Roboto" panose="02000000000000000000" pitchFamily="2" charset="0"/>
              <a:cs typeface="Roboto" panose="02000000000000000000" pitchFamily="2" charset="0"/>
            </a:endParaRPr>
          </a:p>
          <a:p>
            <a:r>
              <a:rPr lang="en-US">
                <a:latin typeface="Roboto"/>
                <a:ea typeface="Roboto"/>
                <a:cs typeface="Roboto"/>
                <a:hlinkClick r:id="rId3" action="ppaction://hlinksldjump"/>
              </a:rPr>
              <a:t>About These Slides</a:t>
            </a:r>
          </a:p>
          <a:p>
            <a:r>
              <a:rPr lang="en-US">
                <a:latin typeface="Roboto"/>
                <a:ea typeface="Roboto"/>
                <a:cs typeface="Roboto"/>
                <a:hlinkClick r:id="rId4" action="ppaction://hlinksldjump"/>
              </a:rPr>
              <a:t>Tips to Identify and Document Caregivers of an Older Adult</a:t>
            </a:r>
            <a:endParaRPr lang="en-US">
              <a:latin typeface="Roboto"/>
            </a:endParaRPr>
          </a:p>
          <a:p>
            <a:r>
              <a:rPr lang="en-US">
                <a:latin typeface="Roboto"/>
                <a:ea typeface="Roboto"/>
                <a:cs typeface="Roboto"/>
                <a:hlinkClick r:id="rId5" action="ppaction://hlinksldjump"/>
              </a:rPr>
              <a:t>Tools and Resources</a:t>
            </a:r>
            <a:endParaRPr lang="en-US">
              <a:latin typeface="Roboto"/>
            </a:endParaRPr>
          </a:p>
          <a:p>
            <a:r>
              <a:rPr lang="en-US">
                <a:latin typeface="Roboto"/>
                <a:ea typeface="Roboto"/>
                <a:cs typeface="Roboto"/>
                <a:hlinkClick r:id="rId6" action="ppaction://hlinksldjump"/>
              </a:rPr>
              <a:t>Case Examples</a:t>
            </a:r>
            <a:r>
              <a:rPr lang="en-US">
                <a:latin typeface="Roboto"/>
                <a:ea typeface="Roboto"/>
                <a:cs typeface="Roboto"/>
              </a:rPr>
              <a:t> | </a:t>
            </a:r>
            <a:r>
              <a:rPr lang="en-US">
                <a:latin typeface="Roboto"/>
                <a:ea typeface="Roboto"/>
                <a:cs typeface="Roboto"/>
                <a:hlinkClick r:id="rId7" action="ppaction://hlinksldjump"/>
              </a:rPr>
              <a:t>Scenario</a:t>
            </a:r>
            <a:endParaRPr lang="en-US">
              <a:latin typeface="Roboto"/>
            </a:endParaRPr>
          </a:p>
          <a:p>
            <a:r>
              <a:rPr lang="en-US">
                <a:latin typeface="Roboto"/>
                <a:ea typeface="Roboto"/>
                <a:cs typeface="Roboto"/>
                <a:hlinkClick r:id="rId8" action="ppaction://hlinksldjump"/>
              </a:rPr>
              <a:t>Testimonials</a:t>
            </a:r>
            <a:endParaRPr lang="en-US">
              <a:latin typeface="Roboto"/>
            </a:endParaRPr>
          </a:p>
          <a:p>
            <a:r>
              <a:rPr lang="en-US">
                <a:latin typeface="Roboto"/>
                <a:ea typeface="Roboto"/>
                <a:cs typeface="Roboto"/>
                <a:hlinkClick r:id="rId9" action="ppaction://hlinksldjump"/>
              </a:rPr>
              <a:t>Sample Tools from Sites</a:t>
            </a:r>
          </a:p>
          <a:p>
            <a:r>
              <a:rPr lang="en-US">
                <a:latin typeface="Roboto"/>
                <a:ea typeface="Roboto"/>
                <a:cs typeface="Roboto"/>
                <a:hlinkClick r:id="rId9" action="ppaction://hlinksldjump"/>
              </a:rPr>
              <a:t>Definitions</a:t>
            </a:r>
            <a:endParaRPr lang="en-US">
              <a:latin typeface="Roboto"/>
              <a:ea typeface="Roboto"/>
              <a:cs typeface="Roboto"/>
              <a:hlinkClick r:id="rId10" action="ppaction://hlinksldjump"/>
            </a:endParaRPr>
          </a:p>
        </p:txBody>
      </p:sp>
    </p:spTree>
    <p:extLst>
      <p:ext uri="{BB962C8B-B14F-4D97-AF65-F5344CB8AC3E}">
        <p14:creationId xmlns:p14="http://schemas.microsoft.com/office/powerpoint/2010/main" val="291139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113E37-8F9D-578E-C003-37DBDDB28313}"/>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58685A-C69F-EA8B-0A5B-FB3261A44617}"/>
              </a:ext>
            </a:extLst>
          </p:cNvPr>
          <p:cNvSpPr>
            <a:spLocks noGrp="1"/>
          </p:cNvSpPr>
          <p:nvPr>
            <p:ph type="title"/>
          </p:nvPr>
        </p:nvSpPr>
        <p:spPr/>
        <p:txBody>
          <a:bodyPr/>
          <a:lstStyle/>
          <a:p>
            <a:r>
              <a:rPr lang="en-US"/>
              <a:t>Keep Going</a:t>
            </a:r>
          </a:p>
        </p:txBody>
      </p:sp>
      <p:sp>
        <p:nvSpPr>
          <p:cNvPr id="3" name="Content Placeholder 2">
            <a:extLst>
              <a:ext uri="{FF2B5EF4-FFF2-40B4-BE49-F238E27FC236}">
                <a16:creationId xmlns:a16="http://schemas.microsoft.com/office/drawing/2014/main" id="{C637DDDE-E0D1-7972-590D-6EC57D08192F}"/>
              </a:ext>
            </a:extLst>
          </p:cNvPr>
          <p:cNvSpPr>
            <a:spLocks noGrp="1"/>
          </p:cNvSpPr>
          <p:nvPr>
            <p:ph idx="1"/>
          </p:nvPr>
        </p:nvSpPr>
        <p:spPr>
          <a:xfrm>
            <a:off x="510212" y="1565564"/>
            <a:ext cx="11171576" cy="5292436"/>
          </a:xfrm>
        </p:spPr>
        <p:txBody>
          <a:bodyPr lIns="91440" tIns="45720" rIns="91440" bIns="45720" anchor="t"/>
          <a:lstStyle/>
          <a:p>
            <a:pPr>
              <a:lnSpc>
                <a:spcPct val="100000"/>
              </a:lnSpc>
              <a:spcAft>
                <a:spcPts val="1200"/>
              </a:spcAft>
            </a:pPr>
            <a:r>
              <a:rPr lang="en-US" sz="2400" b="1"/>
              <a:t>Support and engage</a:t>
            </a:r>
            <a:r>
              <a:rPr lang="en-US" sz="2400"/>
              <a:t> caregivers. Identification is the first step. </a:t>
            </a:r>
          </a:p>
          <a:p>
            <a:pPr>
              <a:lnSpc>
                <a:spcPct val="100000"/>
              </a:lnSpc>
              <a:spcAft>
                <a:spcPts val="1200"/>
              </a:spcAft>
            </a:pPr>
            <a:r>
              <a:rPr lang="en-US" sz="2400" b="1">
                <a:latin typeface="Roboto"/>
                <a:ea typeface="Roboto"/>
                <a:cs typeface="Roboto"/>
              </a:rPr>
              <a:t>Use evidence-based screening tools </a:t>
            </a:r>
            <a:r>
              <a:rPr lang="en-US" sz="2400">
                <a:latin typeface="Roboto"/>
                <a:ea typeface="Roboto"/>
                <a:cs typeface="Roboto"/>
              </a:rPr>
              <a:t>to identify caregiver stress</a:t>
            </a:r>
            <a:r>
              <a:rPr lang="en-US" sz="2400" b="1">
                <a:latin typeface="Roboto"/>
                <a:ea typeface="Roboto"/>
                <a:cs typeface="Roboto"/>
              </a:rPr>
              <a:t> </a:t>
            </a:r>
            <a:r>
              <a:rPr lang="en-US" sz="2400">
                <a:latin typeface="Roboto"/>
                <a:ea typeface="Roboto"/>
                <a:cs typeface="Roboto"/>
              </a:rPr>
              <a:t>(e.g., </a:t>
            </a:r>
            <a:r>
              <a:rPr lang="en-US" sz="2400" u="sng">
                <a:latin typeface="Roboto"/>
                <a:ea typeface="Roboto"/>
                <a:cs typeface="Roboto"/>
                <a:hlinkClick r:id="rId3"/>
              </a:rPr>
              <a:t>Burden Scale for Family Caregivers</a:t>
            </a:r>
            <a:r>
              <a:rPr lang="en-US" sz="2400">
                <a:latin typeface="Roboto"/>
                <a:ea typeface="Roboto"/>
                <a:cs typeface="Roboto"/>
              </a:rPr>
              <a:t>). This also aligns with the CMS Age-Friendly Measure. Other assessment options can be found on slide 36.</a:t>
            </a:r>
            <a:endParaRPr lang="en-US" sz="2400">
              <a:ea typeface="Roboto"/>
              <a:cs typeface="Roboto"/>
            </a:endParaRPr>
          </a:p>
          <a:p>
            <a:pPr>
              <a:lnSpc>
                <a:spcPct val="100000"/>
              </a:lnSpc>
              <a:spcAft>
                <a:spcPts val="1200"/>
              </a:spcAft>
            </a:pPr>
            <a:r>
              <a:rPr lang="en-US" sz="2400" b="1"/>
              <a:t>Connect to resources such as:</a:t>
            </a:r>
          </a:p>
          <a:p>
            <a:pPr marL="274320" indent="-274320">
              <a:lnSpc>
                <a:spcPct val="100000"/>
              </a:lnSpc>
              <a:spcAft>
                <a:spcPts val="1200"/>
              </a:spcAft>
              <a:buFont typeface="Arial" panose="020B0604020202020204" pitchFamily="34" charset="0"/>
              <a:buChar char="•"/>
            </a:pPr>
            <a:r>
              <a:rPr lang="en-US" sz="2000" u="sng">
                <a:latin typeface="Roboto"/>
                <a:ea typeface="Roboto"/>
                <a:cs typeface="Roboto"/>
                <a:hlinkClick r:id="rId4"/>
              </a:rPr>
              <a:t>Caring for Caregivers (C4C)</a:t>
            </a:r>
            <a:r>
              <a:rPr lang="en-US" sz="2000">
                <a:latin typeface="Roboto"/>
                <a:ea typeface="Roboto"/>
                <a:cs typeface="Roboto"/>
              </a:rPr>
              <a:t> Technical assistance available to health systems</a:t>
            </a:r>
          </a:p>
          <a:p>
            <a:pPr marL="274320" indent="-274320">
              <a:lnSpc>
                <a:spcPct val="100000"/>
              </a:lnSpc>
              <a:spcAft>
                <a:spcPts val="1200"/>
              </a:spcAft>
              <a:buFont typeface="Arial" panose="020B0604020202020204" pitchFamily="34" charset="0"/>
              <a:buChar char="•"/>
            </a:pPr>
            <a:r>
              <a:rPr lang="en-US" sz="2000" u="sng">
                <a:latin typeface="Roboto"/>
                <a:ea typeface="Roboto"/>
                <a:cs typeface="Roboto"/>
                <a:hlinkClick r:id="rId5"/>
              </a:rPr>
              <a:t>Caregivers As Partners in Care Teams (CAP-CT)</a:t>
            </a:r>
            <a:r>
              <a:rPr lang="en-US" sz="2000">
                <a:latin typeface="Roboto"/>
                <a:ea typeface="Roboto"/>
                <a:cs typeface="Roboto"/>
              </a:rPr>
              <a:t>: Free education and resources for healthcare teams</a:t>
            </a:r>
          </a:p>
          <a:p>
            <a:pPr marL="274320" indent="-274320">
              <a:lnSpc>
                <a:spcPct val="100000"/>
              </a:lnSpc>
              <a:spcAft>
                <a:spcPts val="1200"/>
              </a:spcAft>
              <a:buFont typeface="Arial" panose="020B0604020202020204" pitchFamily="34" charset="0"/>
              <a:buChar char="•"/>
            </a:pPr>
            <a:r>
              <a:rPr lang="en-US" sz="2000" u="sng">
                <a:latin typeface="Roboto"/>
                <a:ea typeface="Roboto"/>
                <a:cs typeface="Roboto"/>
                <a:hlinkClick r:id="rId6"/>
              </a:rPr>
              <a:t>U.S. Department of Veterans Affairs: VA Caregiver Support</a:t>
            </a:r>
            <a:r>
              <a:rPr lang="en-US" sz="2000">
                <a:latin typeface="Roboto"/>
                <a:ea typeface="Roboto"/>
                <a:cs typeface="Roboto"/>
              </a:rPr>
              <a:t> </a:t>
            </a:r>
          </a:p>
          <a:p>
            <a:pPr marL="274320" indent="-274320">
              <a:lnSpc>
                <a:spcPct val="100000"/>
              </a:lnSpc>
              <a:spcAft>
                <a:spcPts val="1200"/>
              </a:spcAft>
              <a:buFont typeface="Arial" panose="020B0604020202020204" pitchFamily="34" charset="0"/>
              <a:buChar char="•"/>
            </a:pPr>
            <a:r>
              <a:rPr lang="en-US" sz="2000">
                <a:latin typeface="Roboto"/>
                <a:ea typeface="Roboto"/>
                <a:cs typeface="Roboto"/>
                <a:hlinkClick r:id="rId7"/>
              </a:rPr>
              <a:t>Center to Advance Palliative Care (CAPC)</a:t>
            </a:r>
            <a:r>
              <a:rPr lang="en-US" sz="2000">
                <a:latin typeface="Roboto"/>
                <a:ea typeface="Roboto"/>
                <a:cs typeface="Roboto"/>
              </a:rPr>
              <a:t>: Caregiver Support Program Implementation Toolkit</a:t>
            </a:r>
          </a:p>
        </p:txBody>
      </p:sp>
    </p:spTree>
    <p:extLst>
      <p:ext uri="{BB962C8B-B14F-4D97-AF65-F5344CB8AC3E}">
        <p14:creationId xmlns:p14="http://schemas.microsoft.com/office/powerpoint/2010/main" val="4242498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9FE6B68-3968-AAF8-C09D-CF3B72C56E38}"/>
              </a:ext>
            </a:extLst>
          </p:cNvPr>
          <p:cNvSpPr/>
          <p:nvPr/>
        </p:nvSpPr>
        <p:spPr>
          <a:xfrm>
            <a:off x="0" y="1390810"/>
            <a:ext cx="12192000" cy="54671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79D1D3A-24C7-1146-939E-68831B4F1F25}"/>
              </a:ext>
            </a:extLst>
          </p:cNvPr>
          <p:cNvPicPr>
            <a:picLocks noChangeAspect="1"/>
          </p:cNvPicPr>
          <p:nvPr/>
        </p:nvPicPr>
        <p:blipFill>
          <a:blip r:embed="rId3">
            <a:extLst>
              <a:ext uri="{28A0092B-C50C-407E-A947-70E740481C1C}">
                <a14:useLocalDpi xmlns:a14="http://schemas.microsoft.com/office/drawing/2010/main" val="0"/>
              </a:ext>
            </a:extLst>
          </a:blip>
          <a:srcRect l="14727" t="2131" r="18387" b="13411"/>
          <a:stretch>
            <a:fillRect/>
          </a:stretch>
        </p:blipFill>
        <p:spPr>
          <a:xfrm>
            <a:off x="6590340" y="1390810"/>
            <a:ext cx="5601660" cy="4717997"/>
          </a:xfrm>
          <a:prstGeom prst="rect">
            <a:avLst/>
          </a:prstGeom>
        </p:spPr>
      </p:pic>
      <p:sp>
        <p:nvSpPr>
          <p:cNvPr id="2" name="Title 1">
            <a:extLst>
              <a:ext uri="{FF2B5EF4-FFF2-40B4-BE49-F238E27FC236}">
                <a16:creationId xmlns:a16="http://schemas.microsoft.com/office/drawing/2014/main" id="{2C4BB656-669E-44C8-5A36-A8903411BE95}"/>
              </a:ext>
            </a:extLst>
          </p:cNvPr>
          <p:cNvSpPr>
            <a:spLocks noGrp="1"/>
          </p:cNvSpPr>
          <p:nvPr>
            <p:ph type="title"/>
          </p:nvPr>
        </p:nvSpPr>
        <p:spPr/>
        <p:txBody>
          <a:bodyPr lIns="91440" tIns="45720" rIns="91440" bIns="45720" anchor="t">
            <a:normAutofit/>
          </a:bodyPr>
          <a:lstStyle/>
          <a:p>
            <a:r>
              <a:rPr lang="en-US">
                <a:latin typeface="Roboto Medium"/>
                <a:ea typeface="Roboto Medium"/>
                <a:cs typeface="Roboto Medium"/>
              </a:rPr>
              <a:t>Idea to Test: Shared Portal Access</a:t>
            </a:r>
            <a:endParaRPr lang="en-US"/>
          </a:p>
        </p:txBody>
      </p:sp>
      <p:sp>
        <p:nvSpPr>
          <p:cNvPr id="3" name="Content Placeholder 2">
            <a:extLst>
              <a:ext uri="{FF2B5EF4-FFF2-40B4-BE49-F238E27FC236}">
                <a16:creationId xmlns:a16="http://schemas.microsoft.com/office/drawing/2014/main" id="{41C5AB6F-08E3-2A83-AE84-4ECB00EBA18D}"/>
              </a:ext>
            </a:extLst>
          </p:cNvPr>
          <p:cNvSpPr>
            <a:spLocks noGrp="1"/>
          </p:cNvSpPr>
          <p:nvPr>
            <p:ph idx="1"/>
          </p:nvPr>
        </p:nvSpPr>
        <p:spPr>
          <a:xfrm>
            <a:off x="510212" y="1825625"/>
            <a:ext cx="5601661" cy="4351338"/>
          </a:xfrm>
        </p:spPr>
        <p:txBody>
          <a:bodyPr lIns="91440" tIns="45720" rIns="91440" bIns="45720" anchor="t"/>
          <a:lstStyle/>
          <a:p>
            <a:pPr>
              <a:lnSpc>
                <a:spcPct val="100000"/>
              </a:lnSpc>
              <a:spcAft>
                <a:spcPts val="600"/>
              </a:spcAft>
            </a:pPr>
            <a:r>
              <a:rPr lang="en-US" sz="2000" b="1">
                <a:latin typeface="Roboto"/>
                <a:ea typeface="Roboto"/>
                <a:cs typeface="Roboto"/>
              </a:rPr>
              <a:t>Ask older adults to identify caregivers</a:t>
            </a:r>
            <a:r>
              <a:rPr lang="en-US" sz="2000">
                <a:latin typeface="Roboto"/>
                <a:ea typeface="Roboto"/>
                <a:cs typeface="Roboto"/>
              </a:rPr>
              <a:t> by adding them to their patient portal themselves.</a:t>
            </a:r>
          </a:p>
          <a:p>
            <a:pPr>
              <a:lnSpc>
                <a:spcPct val="100000"/>
              </a:lnSpc>
              <a:spcAft>
                <a:spcPts val="600"/>
              </a:spcAft>
            </a:pPr>
            <a:r>
              <a:rPr lang="en-US" sz="2000" b="1">
                <a:latin typeface="Roboto"/>
                <a:ea typeface="Roboto"/>
                <a:cs typeface="Roboto"/>
              </a:rPr>
              <a:t>Benefits: </a:t>
            </a:r>
            <a:r>
              <a:rPr lang="en-US" sz="2000">
                <a:latin typeface="Roboto"/>
                <a:ea typeface="Roboto"/>
                <a:cs typeface="Roboto"/>
              </a:rPr>
              <a:t>Autonomy respected; older adult can define how the caregiver(s) should be involved and what information they should have access to; less burden on the health care team</a:t>
            </a:r>
            <a:endParaRPr lang="en-US" sz="2000">
              <a:ea typeface="Roboto"/>
              <a:cs typeface="Roboto"/>
            </a:endParaRPr>
          </a:p>
          <a:p>
            <a:pPr>
              <a:lnSpc>
                <a:spcPct val="100000"/>
              </a:lnSpc>
              <a:spcAft>
                <a:spcPts val="600"/>
              </a:spcAft>
            </a:pPr>
            <a:r>
              <a:rPr lang="en-US" sz="2000" b="1">
                <a:latin typeface="Roboto"/>
                <a:ea typeface="Roboto"/>
                <a:cs typeface="Roboto"/>
              </a:rPr>
              <a:t>Challenges:</a:t>
            </a:r>
            <a:r>
              <a:rPr lang="en-US" sz="2000">
                <a:latin typeface="Roboto"/>
                <a:ea typeface="Roboto"/>
                <a:cs typeface="Roboto"/>
              </a:rPr>
              <a:t> Older adult may not keep the portal up-to-date — especially in emergency situations; health systems may require the caregiver to also be a patient.</a:t>
            </a:r>
          </a:p>
          <a:p>
            <a:pPr>
              <a:lnSpc>
                <a:spcPct val="100000"/>
              </a:lnSpc>
              <a:spcAft>
                <a:spcPts val="600"/>
              </a:spcAft>
            </a:pPr>
            <a:r>
              <a:rPr lang="en-US" sz="2000" b="1">
                <a:solidFill>
                  <a:schemeClr val="tx2"/>
                </a:solidFill>
                <a:latin typeface="Roboto"/>
                <a:ea typeface="Roboto"/>
                <a:cs typeface="Roboto"/>
              </a:rPr>
              <a:t>Portal access is not a substitute for asking and documenting. </a:t>
            </a:r>
            <a:endParaRPr lang="en-US" sz="2000" b="1">
              <a:solidFill>
                <a:schemeClr val="tx2"/>
              </a:solidFill>
              <a:ea typeface="Roboto"/>
              <a:cs typeface="Roboto"/>
            </a:endParaRPr>
          </a:p>
        </p:txBody>
      </p:sp>
    </p:spTree>
    <p:extLst>
      <p:ext uri="{BB962C8B-B14F-4D97-AF65-F5344CB8AC3E}">
        <p14:creationId xmlns:p14="http://schemas.microsoft.com/office/powerpoint/2010/main" val="159425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487F72-6BA3-3A52-85CB-704ECF208D83}"/>
              </a:ext>
            </a:extLst>
          </p:cNvPr>
          <p:cNvSpPr>
            <a:spLocks noGrp="1"/>
          </p:cNvSpPr>
          <p:nvPr>
            <p:ph type="ctrTitle"/>
          </p:nvPr>
        </p:nvSpPr>
        <p:spPr>
          <a:xfrm>
            <a:off x="465078" y="2433099"/>
            <a:ext cx="11003022" cy="4453477"/>
          </a:xfrm>
        </p:spPr>
        <p:txBody>
          <a:bodyPr/>
          <a:lstStyle/>
          <a:p>
            <a:r>
              <a:rPr lang="en-US"/>
              <a:t>Tools and Resources</a:t>
            </a:r>
          </a:p>
        </p:txBody>
      </p:sp>
    </p:spTree>
    <p:extLst>
      <p:ext uri="{BB962C8B-B14F-4D97-AF65-F5344CB8AC3E}">
        <p14:creationId xmlns:p14="http://schemas.microsoft.com/office/powerpoint/2010/main" val="35321119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33BDA4-805E-EC48-2654-D1103B878B21}"/>
              </a:ext>
            </a:extLst>
          </p:cNvPr>
          <p:cNvSpPr/>
          <p:nvPr/>
        </p:nvSpPr>
        <p:spPr>
          <a:xfrm>
            <a:off x="0" y="1359351"/>
            <a:ext cx="12192000" cy="5570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21358F-AF79-DA41-2B30-0CA6D0815020}"/>
              </a:ext>
            </a:extLst>
          </p:cNvPr>
          <p:cNvSpPr>
            <a:spLocks noGrp="1"/>
          </p:cNvSpPr>
          <p:nvPr>
            <p:ph type="title"/>
          </p:nvPr>
        </p:nvSpPr>
        <p:spPr>
          <a:xfrm>
            <a:off x="532958" y="678555"/>
            <a:ext cx="11179312" cy="693685"/>
          </a:xfrm>
        </p:spPr>
        <p:txBody>
          <a:bodyPr lIns="91440" tIns="45720" rIns="91440" bIns="45720" anchor="t">
            <a:normAutofit/>
          </a:bodyPr>
          <a:lstStyle/>
          <a:p>
            <a:r>
              <a:rPr lang="en-US" sz="3200">
                <a:latin typeface="Roboto Medium"/>
                <a:ea typeface="Roboto Medium"/>
                <a:cs typeface="Roboto Medium"/>
              </a:rPr>
              <a:t>My Health Checklist (multiple languages and audio version)</a:t>
            </a:r>
          </a:p>
        </p:txBody>
      </p:sp>
      <p:pic>
        <p:nvPicPr>
          <p:cNvPr id="9" name="Picture 8">
            <a:extLst>
              <a:ext uri="{FF2B5EF4-FFF2-40B4-BE49-F238E27FC236}">
                <a16:creationId xmlns:a16="http://schemas.microsoft.com/office/drawing/2014/main" id="{BA75D0AA-5A07-F570-E14E-C9DF275066C2}"/>
              </a:ext>
            </a:extLst>
          </p:cNvPr>
          <p:cNvPicPr>
            <a:picLocks noChangeAspect="1"/>
          </p:cNvPicPr>
          <p:nvPr/>
        </p:nvPicPr>
        <p:blipFill>
          <a:blip r:embed="rId3"/>
          <a:stretch>
            <a:fillRect/>
          </a:stretch>
        </p:blipFill>
        <p:spPr>
          <a:xfrm>
            <a:off x="561770" y="1690688"/>
            <a:ext cx="3291854" cy="5049566"/>
          </a:xfrm>
          <a:prstGeom prst="rect">
            <a:avLst/>
          </a:prstGeom>
        </p:spPr>
      </p:pic>
      <p:pic>
        <p:nvPicPr>
          <p:cNvPr id="11" name="Picture 10">
            <a:extLst>
              <a:ext uri="{FF2B5EF4-FFF2-40B4-BE49-F238E27FC236}">
                <a16:creationId xmlns:a16="http://schemas.microsoft.com/office/drawing/2014/main" id="{BCB31250-A340-DDAF-9905-7548B994B95D}"/>
              </a:ext>
            </a:extLst>
          </p:cNvPr>
          <p:cNvPicPr>
            <a:picLocks noChangeAspect="1"/>
          </p:cNvPicPr>
          <p:nvPr/>
        </p:nvPicPr>
        <p:blipFill>
          <a:blip r:embed="rId4"/>
          <a:stretch>
            <a:fillRect/>
          </a:stretch>
        </p:blipFill>
        <p:spPr>
          <a:xfrm>
            <a:off x="4308518" y="1690688"/>
            <a:ext cx="3291854" cy="5064984"/>
          </a:xfrm>
          <a:prstGeom prst="rect">
            <a:avLst/>
          </a:prstGeom>
        </p:spPr>
      </p:pic>
      <p:sp>
        <p:nvSpPr>
          <p:cNvPr id="13" name="TextBox 12">
            <a:extLst>
              <a:ext uri="{FF2B5EF4-FFF2-40B4-BE49-F238E27FC236}">
                <a16:creationId xmlns:a16="http://schemas.microsoft.com/office/drawing/2014/main" id="{3D2F07E5-9A3D-4C10-C328-FEC3DCEE9548}"/>
              </a:ext>
            </a:extLst>
          </p:cNvPr>
          <p:cNvSpPr txBox="1"/>
          <p:nvPr/>
        </p:nvSpPr>
        <p:spPr>
          <a:xfrm>
            <a:off x="8055267" y="3105834"/>
            <a:ext cx="3693388" cy="830997"/>
          </a:xfrm>
          <a:prstGeom prst="rect">
            <a:avLst/>
          </a:prstGeom>
          <a:noFill/>
        </p:spPr>
        <p:txBody>
          <a:bodyPr wrap="square" lIns="91440" tIns="45720" rIns="91440" bIns="45720" anchor="t">
            <a:spAutoFit/>
          </a:bodyPr>
          <a:lstStyle/>
          <a:p>
            <a:r>
              <a:rPr lang="en-US" sz="2400">
                <a:hlinkClick r:id="rId5"/>
              </a:rPr>
              <a:t>ihi.org/</a:t>
            </a:r>
            <a:r>
              <a:rPr lang="en-US" sz="2400" err="1">
                <a:hlinkClick r:id="rId5"/>
              </a:rPr>
              <a:t>myhealthchecklist</a:t>
            </a:r>
            <a:r>
              <a:rPr lang="en-US" sz="2400"/>
              <a:t>  </a:t>
            </a:r>
          </a:p>
          <a:p>
            <a:endParaRPr lang="en-US" sz="2400">
              <a:ea typeface="Roboto"/>
              <a:cs typeface="Roboto"/>
            </a:endParaRPr>
          </a:p>
        </p:txBody>
      </p:sp>
      <p:pic>
        <p:nvPicPr>
          <p:cNvPr id="4" name="Picture 3" descr="A qr code with a white background&#10;&#10;AI-generated content may be incorrect.">
            <a:extLst>
              <a:ext uri="{FF2B5EF4-FFF2-40B4-BE49-F238E27FC236}">
                <a16:creationId xmlns:a16="http://schemas.microsoft.com/office/drawing/2014/main" id="{611E86B6-CC42-D4DF-A996-6430457488C1}"/>
              </a:ext>
            </a:extLst>
          </p:cNvPr>
          <p:cNvPicPr>
            <a:picLocks noChangeAspect="1"/>
          </p:cNvPicPr>
          <p:nvPr/>
        </p:nvPicPr>
        <p:blipFill>
          <a:blip r:embed="rId6"/>
          <a:stretch>
            <a:fillRect/>
          </a:stretch>
        </p:blipFill>
        <p:spPr>
          <a:xfrm>
            <a:off x="8271680" y="4137546"/>
            <a:ext cx="1255595" cy="1335206"/>
          </a:xfrm>
          <a:prstGeom prst="rect">
            <a:avLst/>
          </a:prstGeom>
        </p:spPr>
      </p:pic>
    </p:spTree>
    <p:extLst>
      <p:ext uri="{BB962C8B-B14F-4D97-AF65-F5344CB8AC3E}">
        <p14:creationId xmlns:p14="http://schemas.microsoft.com/office/powerpoint/2010/main" val="8972279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4EDB3B-050E-6334-0002-A3136E118F47}"/>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A19B79E2-69AA-86F5-855D-FF57E61F52FA}"/>
              </a:ext>
            </a:extLst>
          </p:cNvPr>
          <p:cNvPicPr>
            <a:picLocks noChangeAspect="1"/>
          </p:cNvPicPr>
          <p:nvPr/>
        </p:nvPicPr>
        <p:blipFill>
          <a:blip r:embed="rId3"/>
          <a:stretch>
            <a:fillRect/>
          </a:stretch>
        </p:blipFill>
        <p:spPr>
          <a:xfrm>
            <a:off x="572549" y="59475"/>
            <a:ext cx="2743200" cy="3564048"/>
          </a:xfrm>
          <a:prstGeom prst="rect">
            <a:avLst/>
          </a:prstGeom>
        </p:spPr>
      </p:pic>
      <p:pic>
        <p:nvPicPr>
          <p:cNvPr id="22" name="Picture 21">
            <a:extLst>
              <a:ext uri="{FF2B5EF4-FFF2-40B4-BE49-F238E27FC236}">
                <a16:creationId xmlns:a16="http://schemas.microsoft.com/office/drawing/2014/main" id="{663572B0-1679-FCA4-3DE0-C03239433154}"/>
              </a:ext>
            </a:extLst>
          </p:cNvPr>
          <p:cNvPicPr>
            <a:picLocks noChangeAspect="1"/>
          </p:cNvPicPr>
          <p:nvPr/>
        </p:nvPicPr>
        <p:blipFill>
          <a:blip r:embed="rId4"/>
          <a:stretch>
            <a:fillRect/>
          </a:stretch>
        </p:blipFill>
        <p:spPr>
          <a:xfrm>
            <a:off x="3532373" y="59475"/>
            <a:ext cx="2743200" cy="3562245"/>
          </a:xfrm>
          <a:prstGeom prst="rect">
            <a:avLst/>
          </a:prstGeom>
        </p:spPr>
      </p:pic>
      <p:pic>
        <p:nvPicPr>
          <p:cNvPr id="20" name="Picture 19">
            <a:extLst>
              <a:ext uri="{FF2B5EF4-FFF2-40B4-BE49-F238E27FC236}">
                <a16:creationId xmlns:a16="http://schemas.microsoft.com/office/drawing/2014/main" id="{1EE3759E-936E-C555-F5D5-752D80FE4456}"/>
              </a:ext>
            </a:extLst>
          </p:cNvPr>
          <p:cNvPicPr>
            <a:picLocks noChangeAspect="1"/>
          </p:cNvPicPr>
          <p:nvPr/>
        </p:nvPicPr>
        <p:blipFill>
          <a:blip r:embed="rId5"/>
          <a:srcRect l="1754" t="657" r="3609" b="-1"/>
          <a:stretch>
            <a:fillRect/>
          </a:stretch>
        </p:blipFill>
        <p:spPr>
          <a:xfrm>
            <a:off x="6528335" y="63970"/>
            <a:ext cx="2743200" cy="3597227"/>
          </a:xfrm>
          <a:prstGeom prst="rect">
            <a:avLst/>
          </a:prstGeom>
        </p:spPr>
      </p:pic>
      <p:sp>
        <p:nvSpPr>
          <p:cNvPr id="2" name="Content Placeholder 2">
            <a:extLst>
              <a:ext uri="{FF2B5EF4-FFF2-40B4-BE49-F238E27FC236}">
                <a16:creationId xmlns:a16="http://schemas.microsoft.com/office/drawing/2014/main" id="{74BF339D-B180-C91C-5573-F8B4B1D9B498}"/>
              </a:ext>
            </a:extLst>
          </p:cNvPr>
          <p:cNvSpPr txBox="1">
            <a:spLocks/>
          </p:cNvSpPr>
          <p:nvPr/>
        </p:nvSpPr>
        <p:spPr>
          <a:xfrm>
            <a:off x="510212" y="1825625"/>
            <a:ext cx="11042834" cy="435133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ea typeface="Roboto"/>
              <a:cs typeface="Roboto"/>
            </a:endParaRPr>
          </a:p>
        </p:txBody>
      </p:sp>
      <p:pic>
        <p:nvPicPr>
          <p:cNvPr id="5" name="Picture 4">
            <a:extLst>
              <a:ext uri="{FF2B5EF4-FFF2-40B4-BE49-F238E27FC236}">
                <a16:creationId xmlns:a16="http://schemas.microsoft.com/office/drawing/2014/main" id="{AE031F09-FB04-5194-5072-5CE51E34AD32}"/>
              </a:ext>
            </a:extLst>
          </p:cNvPr>
          <p:cNvPicPr>
            <a:picLocks noChangeAspect="1"/>
          </p:cNvPicPr>
          <p:nvPr/>
        </p:nvPicPr>
        <p:blipFill>
          <a:blip r:embed="rId6"/>
          <a:stretch>
            <a:fillRect/>
          </a:stretch>
        </p:blipFill>
        <p:spPr>
          <a:xfrm>
            <a:off x="7834997" y="3143389"/>
            <a:ext cx="4273922" cy="2415898"/>
          </a:xfrm>
          <a:prstGeom prst="rect">
            <a:avLst/>
          </a:prstGeom>
          <a:ln>
            <a:solidFill>
              <a:schemeClr val="bg1"/>
            </a:solidFill>
          </a:ln>
        </p:spPr>
      </p:pic>
      <p:pic>
        <p:nvPicPr>
          <p:cNvPr id="8" name="Picture 7">
            <a:extLst>
              <a:ext uri="{FF2B5EF4-FFF2-40B4-BE49-F238E27FC236}">
                <a16:creationId xmlns:a16="http://schemas.microsoft.com/office/drawing/2014/main" id="{25A391E5-76AE-908A-95C0-97D1D81290B3}"/>
              </a:ext>
            </a:extLst>
          </p:cNvPr>
          <p:cNvPicPr>
            <a:picLocks noChangeAspect="1"/>
          </p:cNvPicPr>
          <p:nvPr/>
        </p:nvPicPr>
        <p:blipFill>
          <a:blip r:embed="rId7"/>
          <a:stretch>
            <a:fillRect/>
          </a:stretch>
        </p:blipFill>
        <p:spPr>
          <a:xfrm>
            <a:off x="4680625" y="3145409"/>
            <a:ext cx="2807524" cy="3557016"/>
          </a:xfrm>
          <a:prstGeom prst="rect">
            <a:avLst/>
          </a:prstGeom>
          <a:ln>
            <a:solidFill>
              <a:schemeClr val="accent1"/>
            </a:solidFill>
          </a:ln>
        </p:spPr>
      </p:pic>
      <p:pic>
        <p:nvPicPr>
          <p:cNvPr id="12" name="Picture 11">
            <a:extLst>
              <a:ext uri="{FF2B5EF4-FFF2-40B4-BE49-F238E27FC236}">
                <a16:creationId xmlns:a16="http://schemas.microsoft.com/office/drawing/2014/main" id="{A774BECB-7600-919E-5D24-12CAA7BB4DAC}"/>
              </a:ext>
            </a:extLst>
          </p:cNvPr>
          <p:cNvPicPr>
            <a:picLocks noChangeAspect="1"/>
          </p:cNvPicPr>
          <p:nvPr/>
        </p:nvPicPr>
        <p:blipFill>
          <a:blip r:embed="rId8"/>
          <a:stretch>
            <a:fillRect/>
          </a:stretch>
        </p:blipFill>
        <p:spPr>
          <a:xfrm>
            <a:off x="1682165" y="3149600"/>
            <a:ext cx="2743200" cy="3552825"/>
          </a:xfrm>
          <a:prstGeom prst="rect">
            <a:avLst/>
          </a:prstGeom>
          <a:ln>
            <a:solidFill>
              <a:schemeClr val="accent1"/>
            </a:solidFill>
          </a:ln>
        </p:spPr>
      </p:pic>
      <p:sp>
        <p:nvSpPr>
          <p:cNvPr id="4" name="Content Placeholder 2">
            <a:extLst>
              <a:ext uri="{FF2B5EF4-FFF2-40B4-BE49-F238E27FC236}">
                <a16:creationId xmlns:a16="http://schemas.microsoft.com/office/drawing/2014/main" id="{C3934BA7-D507-22C3-6843-54D18E1E08DF}"/>
              </a:ext>
            </a:extLst>
          </p:cNvPr>
          <p:cNvSpPr txBox="1">
            <a:spLocks/>
          </p:cNvSpPr>
          <p:nvPr/>
        </p:nvSpPr>
        <p:spPr>
          <a:xfrm>
            <a:off x="9421586" y="385305"/>
            <a:ext cx="2743200" cy="241589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ea typeface="Roboto"/>
                <a:cs typeface="Roboto"/>
                <a:hlinkClick r:id="rId9"/>
              </a:rPr>
              <a:t>Download guidance</a:t>
            </a:r>
            <a:r>
              <a:rPr lang="en-US" sz="2400">
                <a:ea typeface="Roboto"/>
                <a:cs typeface="Roboto"/>
              </a:rPr>
              <a:t> for sharing My Health Checklist</a:t>
            </a:r>
          </a:p>
        </p:txBody>
      </p:sp>
    </p:spTree>
    <p:extLst>
      <p:ext uri="{BB962C8B-B14F-4D97-AF65-F5344CB8AC3E}">
        <p14:creationId xmlns:p14="http://schemas.microsoft.com/office/powerpoint/2010/main" val="12165639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6B6E48-E858-8FA0-0DD2-180C3ECAC33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A06FD6C-37FF-B52E-5994-A7CDF991A2CA}"/>
              </a:ext>
            </a:extLst>
          </p:cNvPr>
          <p:cNvSpPr>
            <a:spLocks noGrp="1"/>
          </p:cNvSpPr>
          <p:nvPr>
            <p:ph type="title"/>
          </p:nvPr>
        </p:nvSpPr>
        <p:spPr>
          <a:prstGeom prst="rect">
            <a:avLst/>
          </a:prstGeom>
        </p:spPr>
        <p:txBody>
          <a:bodyPr vert="horz" lIns="91440" tIns="45720" rIns="91440" bIns="45720" rtlCol="0" anchor="t">
            <a:normAutofit/>
          </a:bodyPr>
          <a:lstStyle>
            <a:lvl1pPr algn="l" defTabSz="685800" rtl="0" eaLnBrk="1" latinLnBrk="0" hangingPunct="1">
              <a:lnSpc>
                <a:spcPct val="90000"/>
              </a:lnSpc>
              <a:spcBef>
                <a:spcPct val="0"/>
              </a:spcBef>
              <a:buNone/>
              <a:defRPr sz="3300" kern="1200">
                <a:solidFill>
                  <a:schemeClr val="tx2"/>
                </a:solidFill>
                <a:latin typeface="Roboto Medium" panose="02000000000000000000" pitchFamily="2" charset="0"/>
                <a:ea typeface="Roboto Medium" panose="02000000000000000000" pitchFamily="2" charset="0"/>
                <a:cs typeface="+mj-cs"/>
              </a:defRPr>
            </a:lvl1pPr>
          </a:lstStyle>
          <a:p>
            <a:r>
              <a:rPr lang="en-US"/>
              <a:t>AARP Resources</a:t>
            </a:r>
          </a:p>
        </p:txBody>
      </p:sp>
      <p:sp>
        <p:nvSpPr>
          <p:cNvPr id="2" name="Content Placeholder 2">
            <a:extLst>
              <a:ext uri="{FF2B5EF4-FFF2-40B4-BE49-F238E27FC236}">
                <a16:creationId xmlns:a16="http://schemas.microsoft.com/office/drawing/2014/main" id="{989B4046-C7C5-4679-0CB4-DFC3D9A50140}"/>
              </a:ext>
            </a:extLst>
          </p:cNvPr>
          <p:cNvSpPr txBox="1">
            <a:spLocks/>
          </p:cNvSpPr>
          <p:nvPr/>
        </p:nvSpPr>
        <p:spPr>
          <a:xfrm>
            <a:off x="510212" y="1825625"/>
            <a:ext cx="11042834" cy="4351338"/>
          </a:xfrm>
          <a:prstGeom prst="rect">
            <a:avLst/>
          </a:prstGeom>
        </p:spPr>
        <p:txBody>
          <a:bodyPr lIns="91440" tIns="45720" rIns="91440" bIns="45720" anchor="t"/>
          <a:lstStyle>
            <a:lvl1pPr marL="228600" indent="-228600" algn="l" defTabSz="914400" rtl="0" eaLnBrk="1" latinLnBrk="0" hangingPunct="1">
              <a:lnSpc>
                <a:spcPct val="150000"/>
              </a:lnSpc>
              <a:spcBef>
                <a:spcPts val="1000"/>
              </a:spcBef>
              <a:buFont typeface="Arial" panose="020B0604020202020204" pitchFamily="34" charset="0"/>
              <a:buChar char="•"/>
              <a:tabLst>
                <a:tab pos="571500" algn="l"/>
              </a:tabLst>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ea typeface="Roboto"/>
                <a:cs typeface="Roboto"/>
                <a:hlinkClick r:id="rId3"/>
              </a:rPr>
              <a:t>Resources from AARP</a:t>
            </a:r>
            <a:r>
              <a:rPr lang="en-US">
                <a:ea typeface="Roboto"/>
                <a:cs typeface="Roboto"/>
              </a:rPr>
              <a:t>, including videos of physicians, nurses, community health workers, older adults, and caregivers talking about how shared decision-making leads to more meaningful care and engaging the community with the 4Ms</a:t>
            </a:r>
          </a:p>
        </p:txBody>
      </p:sp>
      <p:pic>
        <p:nvPicPr>
          <p:cNvPr id="5" name="Picture 4">
            <a:extLst>
              <a:ext uri="{FF2B5EF4-FFF2-40B4-BE49-F238E27FC236}">
                <a16:creationId xmlns:a16="http://schemas.microsoft.com/office/drawing/2014/main" id="{06B18502-C63D-DE57-53EF-537AE988BDC0}"/>
              </a:ext>
            </a:extLst>
          </p:cNvPr>
          <p:cNvPicPr>
            <a:picLocks noChangeAspect="1"/>
          </p:cNvPicPr>
          <p:nvPr/>
        </p:nvPicPr>
        <p:blipFill>
          <a:blip r:embed="rId4"/>
          <a:stretch>
            <a:fillRect/>
          </a:stretch>
        </p:blipFill>
        <p:spPr>
          <a:xfrm>
            <a:off x="638954" y="3328539"/>
            <a:ext cx="2752397" cy="1596995"/>
          </a:xfrm>
          <a:prstGeom prst="rect">
            <a:avLst/>
          </a:prstGeom>
        </p:spPr>
      </p:pic>
      <p:pic>
        <p:nvPicPr>
          <p:cNvPr id="7" name="Picture 6">
            <a:extLst>
              <a:ext uri="{FF2B5EF4-FFF2-40B4-BE49-F238E27FC236}">
                <a16:creationId xmlns:a16="http://schemas.microsoft.com/office/drawing/2014/main" id="{EC8FB4FE-A068-4E24-7ADE-F54B3376A944}"/>
              </a:ext>
            </a:extLst>
          </p:cNvPr>
          <p:cNvPicPr>
            <a:picLocks noChangeAspect="1"/>
          </p:cNvPicPr>
          <p:nvPr/>
        </p:nvPicPr>
        <p:blipFill>
          <a:blip r:embed="rId5"/>
          <a:stretch>
            <a:fillRect/>
          </a:stretch>
        </p:blipFill>
        <p:spPr>
          <a:xfrm>
            <a:off x="638954" y="5061857"/>
            <a:ext cx="2743200" cy="1619264"/>
          </a:xfrm>
          <a:prstGeom prst="rect">
            <a:avLst/>
          </a:prstGeom>
        </p:spPr>
      </p:pic>
      <p:pic>
        <p:nvPicPr>
          <p:cNvPr id="9" name="Picture 8">
            <a:extLst>
              <a:ext uri="{FF2B5EF4-FFF2-40B4-BE49-F238E27FC236}">
                <a16:creationId xmlns:a16="http://schemas.microsoft.com/office/drawing/2014/main" id="{EE5161C1-45FD-9F4A-0B90-B0FB09F07318}"/>
              </a:ext>
            </a:extLst>
          </p:cNvPr>
          <p:cNvPicPr>
            <a:picLocks noChangeAspect="1"/>
          </p:cNvPicPr>
          <p:nvPr/>
        </p:nvPicPr>
        <p:blipFill>
          <a:blip r:embed="rId6"/>
          <a:stretch>
            <a:fillRect/>
          </a:stretch>
        </p:blipFill>
        <p:spPr>
          <a:xfrm>
            <a:off x="3823739" y="5069341"/>
            <a:ext cx="2321560" cy="1672620"/>
          </a:xfrm>
          <a:prstGeom prst="rect">
            <a:avLst/>
          </a:prstGeom>
        </p:spPr>
      </p:pic>
      <p:pic>
        <p:nvPicPr>
          <p:cNvPr id="11" name="Picture 10">
            <a:extLst>
              <a:ext uri="{FF2B5EF4-FFF2-40B4-BE49-F238E27FC236}">
                <a16:creationId xmlns:a16="http://schemas.microsoft.com/office/drawing/2014/main" id="{FFBDB43B-3DF3-4D69-B285-D6D27AC208CB}"/>
              </a:ext>
            </a:extLst>
          </p:cNvPr>
          <p:cNvPicPr>
            <a:picLocks noChangeAspect="1"/>
          </p:cNvPicPr>
          <p:nvPr/>
        </p:nvPicPr>
        <p:blipFill>
          <a:blip r:embed="rId7"/>
          <a:stretch>
            <a:fillRect/>
          </a:stretch>
        </p:blipFill>
        <p:spPr>
          <a:xfrm>
            <a:off x="6611376" y="3328539"/>
            <a:ext cx="5210509" cy="2656138"/>
          </a:xfrm>
          <a:prstGeom prst="rect">
            <a:avLst/>
          </a:prstGeom>
        </p:spPr>
      </p:pic>
      <p:pic>
        <p:nvPicPr>
          <p:cNvPr id="13" name="Picture 12">
            <a:extLst>
              <a:ext uri="{FF2B5EF4-FFF2-40B4-BE49-F238E27FC236}">
                <a16:creationId xmlns:a16="http://schemas.microsoft.com/office/drawing/2014/main" id="{CC532D73-4D26-7FC1-B423-DBADC8FC7EFC}"/>
              </a:ext>
            </a:extLst>
          </p:cNvPr>
          <p:cNvPicPr>
            <a:picLocks noChangeAspect="1"/>
          </p:cNvPicPr>
          <p:nvPr/>
        </p:nvPicPr>
        <p:blipFill>
          <a:blip r:embed="rId8"/>
          <a:stretch>
            <a:fillRect/>
          </a:stretch>
        </p:blipFill>
        <p:spPr>
          <a:xfrm>
            <a:off x="3823231" y="3341692"/>
            <a:ext cx="2322576" cy="1689979"/>
          </a:xfrm>
          <a:prstGeom prst="rect">
            <a:avLst/>
          </a:prstGeom>
        </p:spPr>
      </p:pic>
    </p:spTree>
    <p:extLst>
      <p:ext uri="{BB962C8B-B14F-4D97-AF65-F5344CB8AC3E}">
        <p14:creationId xmlns:p14="http://schemas.microsoft.com/office/powerpoint/2010/main" val="3147539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7400976-E4DE-059D-6F57-0531707088C9}"/>
              </a:ext>
            </a:extLst>
          </p:cNvPr>
          <p:cNvSpPr/>
          <p:nvPr/>
        </p:nvSpPr>
        <p:spPr>
          <a:xfrm>
            <a:off x="0" y="-84523"/>
            <a:ext cx="12192000" cy="701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01BD808-A1FB-66DF-DA8F-885ABBE1515B}"/>
              </a:ext>
            </a:extLst>
          </p:cNvPr>
          <p:cNvPicPr>
            <a:picLocks noChangeAspect="1"/>
          </p:cNvPicPr>
          <p:nvPr/>
        </p:nvPicPr>
        <p:blipFill>
          <a:blip r:embed="rId3"/>
          <a:stretch>
            <a:fillRect/>
          </a:stretch>
        </p:blipFill>
        <p:spPr>
          <a:xfrm>
            <a:off x="7661419" y="1322024"/>
            <a:ext cx="4330923" cy="5505733"/>
          </a:xfrm>
          <a:prstGeom prst="rect">
            <a:avLst/>
          </a:prstGeom>
        </p:spPr>
      </p:pic>
      <p:sp>
        <p:nvSpPr>
          <p:cNvPr id="9" name="TextBox 8">
            <a:extLst>
              <a:ext uri="{FF2B5EF4-FFF2-40B4-BE49-F238E27FC236}">
                <a16:creationId xmlns:a16="http://schemas.microsoft.com/office/drawing/2014/main" id="{94A71ABC-6BFC-3746-408F-01850B3F7BB5}"/>
              </a:ext>
            </a:extLst>
          </p:cNvPr>
          <p:cNvSpPr txBox="1"/>
          <p:nvPr/>
        </p:nvSpPr>
        <p:spPr>
          <a:xfrm>
            <a:off x="6281132" y="491027"/>
            <a:ext cx="6109252" cy="369332"/>
          </a:xfrm>
          <a:prstGeom prst="rect">
            <a:avLst/>
          </a:prstGeom>
          <a:noFill/>
        </p:spPr>
        <p:txBody>
          <a:bodyPr wrap="square" lIns="91440" tIns="45720" rIns="91440" bIns="45720" anchor="t">
            <a:spAutoFit/>
          </a:bodyPr>
          <a:lstStyle/>
          <a:p>
            <a:pPr lvl="1"/>
            <a:r>
              <a:rPr lang="en-US" u="sng">
                <a:hlinkClick r:id="rId4">
                  <a:extLst>
                    <a:ext uri="{A12FA001-AC4F-418D-AE19-62706E023703}">
                      <ahyp:hlinkClr xmlns:ahyp="http://schemas.microsoft.com/office/drawing/2018/hyperlinkcolor" val="tx"/>
                    </a:ext>
                  </a:extLst>
                </a:hlinkClick>
              </a:rPr>
              <a:t>AdventHealth Hendersonville Caregiver Handout</a:t>
            </a:r>
            <a:r>
              <a:rPr lang="en-US"/>
              <a:t> </a:t>
            </a:r>
            <a:endParaRPr lang="en-US" sz="1800"/>
          </a:p>
        </p:txBody>
      </p:sp>
      <p:sp>
        <p:nvSpPr>
          <p:cNvPr id="11" name="TextBox 10">
            <a:extLst>
              <a:ext uri="{FF2B5EF4-FFF2-40B4-BE49-F238E27FC236}">
                <a16:creationId xmlns:a16="http://schemas.microsoft.com/office/drawing/2014/main" id="{6203AB1D-188B-2775-97F0-844C5B22B4C2}"/>
              </a:ext>
            </a:extLst>
          </p:cNvPr>
          <p:cNvSpPr txBox="1"/>
          <p:nvPr/>
        </p:nvSpPr>
        <p:spPr>
          <a:xfrm>
            <a:off x="399362" y="491027"/>
            <a:ext cx="6241054" cy="369332"/>
          </a:xfrm>
          <a:prstGeom prst="rect">
            <a:avLst/>
          </a:prstGeom>
          <a:noFill/>
        </p:spPr>
        <p:txBody>
          <a:bodyPr wrap="square" lIns="91440" tIns="45720" rIns="91440" bIns="45720" anchor="t">
            <a:spAutoFit/>
          </a:bodyPr>
          <a:lstStyle/>
          <a:p>
            <a:pPr marL="457200" lvl="1" indent="0">
              <a:buNone/>
            </a:pPr>
            <a:r>
              <a:rPr lang="en-US" sz="1800">
                <a:hlinkClick r:id="rId5">
                  <a:extLst>
                    <a:ext uri="{A12FA001-AC4F-418D-AE19-62706E023703}">
                      <ahyp:hlinkClr xmlns:ahyp="http://schemas.microsoft.com/office/drawing/2018/hyperlinkcolor" val="tx"/>
                    </a:ext>
                  </a:extLst>
                </a:hlinkClick>
              </a:rPr>
              <a:t>C4C Trifold for Caregivers</a:t>
            </a:r>
            <a:endParaRPr lang="en-US" sz="1800" u="sng">
              <a:hlinkClick r:id="rId4">
                <a:extLst>
                  <a:ext uri="{A12FA001-AC4F-418D-AE19-62706E023703}">
                    <ahyp:hlinkClr xmlns:ahyp="http://schemas.microsoft.com/office/drawing/2018/hyperlinkcolor" val="tx"/>
                  </a:ext>
                </a:extLst>
              </a:hlinkClick>
            </a:endParaRPr>
          </a:p>
        </p:txBody>
      </p:sp>
      <p:pic>
        <p:nvPicPr>
          <p:cNvPr id="2" name="Picture 1" descr="A close up of a brochure&#10;&#10;AI-generated content may be incorrect.">
            <a:extLst>
              <a:ext uri="{FF2B5EF4-FFF2-40B4-BE49-F238E27FC236}">
                <a16:creationId xmlns:a16="http://schemas.microsoft.com/office/drawing/2014/main" id="{C40BD481-3B53-61CF-C06B-F4FA028BD8D9}"/>
              </a:ext>
            </a:extLst>
          </p:cNvPr>
          <p:cNvPicPr>
            <a:picLocks noChangeAspect="1"/>
          </p:cNvPicPr>
          <p:nvPr/>
        </p:nvPicPr>
        <p:blipFill>
          <a:blip r:embed="rId6"/>
          <a:stretch>
            <a:fillRect/>
          </a:stretch>
        </p:blipFill>
        <p:spPr>
          <a:xfrm>
            <a:off x="2594305" y="3019245"/>
            <a:ext cx="4631125" cy="3565585"/>
          </a:xfrm>
          <a:prstGeom prst="rect">
            <a:avLst/>
          </a:prstGeom>
          <a:ln>
            <a:solidFill>
              <a:schemeClr val="tx1"/>
            </a:solidFill>
          </a:ln>
        </p:spPr>
      </p:pic>
      <p:pic>
        <p:nvPicPr>
          <p:cNvPr id="3" name="Picture 2" descr="A person and person walking&#10;&#10;AI-generated content may be incorrect.">
            <a:extLst>
              <a:ext uri="{FF2B5EF4-FFF2-40B4-BE49-F238E27FC236}">
                <a16:creationId xmlns:a16="http://schemas.microsoft.com/office/drawing/2014/main" id="{5970ACDD-33D0-938F-77CF-ED66B7043B15}"/>
              </a:ext>
            </a:extLst>
          </p:cNvPr>
          <p:cNvPicPr>
            <a:picLocks noChangeAspect="1"/>
          </p:cNvPicPr>
          <p:nvPr/>
        </p:nvPicPr>
        <p:blipFill>
          <a:blip r:embed="rId7"/>
          <a:stretch>
            <a:fillRect/>
          </a:stretch>
        </p:blipFill>
        <p:spPr>
          <a:xfrm>
            <a:off x="556314" y="1096273"/>
            <a:ext cx="4987813" cy="3838755"/>
          </a:xfrm>
          <a:prstGeom prst="rect">
            <a:avLst/>
          </a:prstGeom>
          <a:ln>
            <a:solidFill>
              <a:schemeClr val="tx1"/>
            </a:solidFill>
          </a:ln>
        </p:spPr>
      </p:pic>
    </p:spTree>
    <p:extLst>
      <p:ext uri="{BB962C8B-B14F-4D97-AF65-F5344CB8AC3E}">
        <p14:creationId xmlns:p14="http://schemas.microsoft.com/office/powerpoint/2010/main" val="32091110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5B086F-47F2-81A7-20AD-AD43B1A1D5B6}"/>
              </a:ext>
            </a:extLst>
          </p:cNvPr>
          <p:cNvSpPr/>
          <p:nvPr/>
        </p:nvSpPr>
        <p:spPr>
          <a:xfrm>
            <a:off x="0" y="-84523"/>
            <a:ext cx="12192000" cy="701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0D21E96-0465-A60B-45D1-519FFA3F3447}"/>
              </a:ext>
            </a:extLst>
          </p:cNvPr>
          <p:cNvPicPr>
            <a:picLocks noChangeAspect="1"/>
          </p:cNvPicPr>
          <p:nvPr/>
        </p:nvPicPr>
        <p:blipFill>
          <a:blip r:embed="rId3"/>
          <a:stretch>
            <a:fillRect/>
          </a:stretch>
        </p:blipFill>
        <p:spPr>
          <a:xfrm>
            <a:off x="342124" y="90856"/>
            <a:ext cx="3107979" cy="3936774"/>
          </a:xfrm>
          <a:prstGeom prst="rect">
            <a:avLst/>
          </a:prstGeom>
        </p:spPr>
      </p:pic>
      <p:pic>
        <p:nvPicPr>
          <p:cNvPr id="7" name="Picture 6">
            <a:extLst>
              <a:ext uri="{FF2B5EF4-FFF2-40B4-BE49-F238E27FC236}">
                <a16:creationId xmlns:a16="http://schemas.microsoft.com/office/drawing/2014/main" id="{FE29076E-A9B8-9670-308D-6F795DFF23CE}"/>
              </a:ext>
            </a:extLst>
          </p:cNvPr>
          <p:cNvPicPr>
            <a:picLocks noChangeAspect="1"/>
          </p:cNvPicPr>
          <p:nvPr/>
        </p:nvPicPr>
        <p:blipFill>
          <a:blip r:embed="rId4"/>
          <a:stretch>
            <a:fillRect/>
          </a:stretch>
        </p:blipFill>
        <p:spPr>
          <a:xfrm>
            <a:off x="8366760" y="1993519"/>
            <a:ext cx="3740788" cy="4717819"/>
          </a:xfrm>
          <a:prstGeom prst="rect">
            <a:avLst/>
          </a:prstGeom>
        </p:spPr>
      </p:pic>
      <p:pic>
        <p:nvPicPr>
          <p:cNvPr id="5" name="Picture 4">
            <a:extLst>
              <a:ext uri="{FF2B5EF4-FFF2-40B4-BE49-F238E27FC236}">
                <a16:creationId xmlns:a16="http://schemas.microsoft.com/office/drawing/2014/main" id="{43437E3E-214F-C2C8-DAAA-79AEBCC39405}"/>
              </a:ext>
            </a:extLst>
          </p:cNvPr>
          <p:cNvPicPr>
            <a:picLocks noChangeAspect="1"/>
          </p:cNvPicPr>
          <p:nvPr/>
        </p:nvPicPr>
        <p:blipFill>
          <a:blip r:embed="rId5"/>
          <a:stretch>
            <a:fillRect/>
          </a:stretch>
        </p:blipFill>
        <p:spPr>
          <a:xfrm>
            <a:off x="3665026" y="90856"/>
            <a:ext cx="3123204" cy="3936774"/>
          </a:xfrm>
          <a:prstGeom prst="rect">
            <a:avLst/>
          </a:prstGeom>
        </p:spPr>
      </p:pic>
      <p:pic>
        <p:nvPicPr>
          <p:cNvPr id="8" name="Picture 7">
            <a:extLst>
              <a:ext uri="{FF2B5EF4-FFF2-40B4-BE49-F238E27FC236}">
                <a16:creationId xmlns:a16="http://schemas.microsoft.com/office/drawing/2014/main" id="{622D6372-940B-C84F-9408-BCBCA37113AC}"/>
              </a:ext>
            </a:extLst>
          </p:cNvPr>
          <p:cNvPicPr>
            <a:picLocks noChangeAspect="1"/>
          </p:cNvPicPr>
          <p:nvPr/>
        </p:nvPicPr>
        <p:blipFill>
          <a:blip r:embed="rId6"/>
          <a:stretch>
            <a:fillRect/>
          </a:stretch>
        </p:blipFill>
        <p:spPr>
          <a:xfrm>
            <a:off x="1902835" y="2638813"/>
            <a:ext cx="3308311" cy="4172387"/>
          </a:xfrm>
          <a:prstGeom prst="rect">
            <a:avLst/>
          </a:prstGeom>
        </p:spPr>
      </p:pic>
      <p:sp>
        <p:nvSpPr>
          <p:cNvPr id="10" name="TextBox 9">
            <a:extLst>
              <a:ext uri="{FF2B5EF4-FFF2-40B4-BE49-F238E27FC236}">
                <a16:creationId xmlns:a16="http://schemas.microsoft.com/office/drawing/2014/main" id="{1DF5815F-AD8E-A312-E0C9-E00A28BCC960}"/>
              </a:ext>
            </a:extLst>
          </p:cNvPr>
          <p:cNvSpPr txBox="1"/>
          <p:nvPr/>
        </p:nvSpPr>
        <p:spPr>
          <a:xfrm>
            <a:off x="8494005" y="947451"/>
            <a:ext cx="2533879" cy="646331"/>
          </a:xfrm>
          <a:prstGeom prst="rect">
            <a:avLst/>
          </a:prstGeom>
          <a:noFill/>
        </p:spPr>
        <p:txBody>
          <a:bodyPr wrap="square" lIns="91440" tIns="45720" rIns="91440" bIns="45720" rtlCol="0" anchor="t">
            <a:spAutoFit/>
          </a:bodyPr>
          <a:lstStyle/>
          <a:p>
            <a:r>
              <a:rPr lang="en-US">
                <a:hlinkClick r:id="rId7">
                  <a:extLst>
                    <a:ext uri="{A12FA001-AC4F-418D-AE19-62706E023703}">
                      <ahyp:hlinkClr xmlns:ahyp="http://schemas.microsoft.com/office/drawing/2018/hyperlinkcolor" val="tx"/>
                    </a:ext>
                  </a:extLst>
                </a:hlinkClick>
              </a:rPr>
              <a:t>CAP-CT Caregiver Identification Tool</a:t>
            </a:r>
            <a:endParaRPr lang="en-US"/>
          </a:p>
        </p:txBody>
      </p:sp>
      <p:sp>
        <p:nvSpPr>
          <p:cNvPr id="11" name="TextBox 10">
            <a:extLst>
              <a:ext uri="{FF2B5EF4-FFF2-40B4-BE49-F238E27FC236}">
                <a16:creationId xmlns:a16="http://schemas.microsoft.com/office/drawing/2014/main" id="{D1B2219F-ED9F-C3D4-8E0A-950F31F7EDD5}"/>
              </a:ext>
            </a:extLst>
          </p:cNvPr>
          <p:cNvSpPr txBox="1"/>
          <p:nvPr/>
        </p:nvSpPr>
        <p:spPr>
          <a:xfrm>
            <a:off x="5211146" y="5077291"/>
            <a:ext cx="2974554" cy="1200329"/>
          </a:xfrm>
          <a:prstGeom prst="rect">
            <a:avLst/>
          </a:prstGeom>
          <a:noFill/>
        </p:spPr>
        <p:txBody>
          <a:bodyPr wrap="square" lIns="91440" tIns="45720" rIns="91440" bIns="45720" rtlCol="0" anchor="t">
            <a:spAutoFit/>
          </a:bodyPr>
          <a:lstStyle/>
          <a:p>
            <a:r>
              <a:rPr lang="en-US">
                <a:hlinkClick r:id="rId8">
                  <a:extLst>
                    <a:ext uri="{A12FA001-AC4F-418D-AE19-62706E023703}">
                      <ahyp:hlinkClr xmlns:ahyp="http://schemas.microsoft.com/office/drawing/2018/hyperlinkcolor" val="tx"/>
                    </a:ext>
                  </a:extLst>
                </a:hlinkClick>
              </a:rPr>
              <a:t>Family Caregiver Alliance: Family Caregiver Screening Toolkit</a:t>
            </a:r>
            <a:endParaRPr lang="en-US"/>
          </a:p>
          <a:p>
            <a:endParaRPr lang="en-US"/>
          </a:p>
        </p:txBody>
      </p:sp>
    </p:spTree>
    <p:extLst>
      <p:ext uri="{BB962C8B-B14F-4D97-AF65-F5344CB8AC3E}">
        <p14:creationId xmlns:p14="http://schemas.microsoft.com/office/powerpoint/2010/main" val="1965339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37EF8-4F6B-6F93-2BEE-AA1B808730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78A9CC3-2178-DCC8-C2F5-CD0B02E80F7C}"/>
              </a:ext>
            </a:extLst>
          </p:cNvPr>
          <p:cNvSpPr/>
          <p:nvPr/>
        </p:nvSpPr>
        <p:spPr>
          <a:xfrm>
            <a:off x="0" y="-84523"/>
            <a:ext cx="12192000" cy="701408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217FBDE-BEBF-DD34-B4BB-BE418DA083CD}"/>
              </a:ext>
            </a:extLst>
          </p:cNvPr>
          <p:cNvSpPr txBox="1"/>
          <p:nvPr/>
        </p:nvSpPr>
        <p:spPr>
          <a:xfrm>
            <a:off x="8377588" y="428868"/>
            <a:ext cx="3063045" cy="923330"/>
          </a:xfrm>
          <a:prstGeom prst="rect">
            <a:avLst/>
          </a:prstGeom>
          <a:noFill/>
        </p:spPr>
        <p:txBody>
          <a:bodyPr wrap="square" lIns="91440" tIns="45720" rIns="91440" bIns="45720" rtlCol="0" anchor="t">
            <a:spAutoFit/>
          </a:bodyPr>
          <a:lstStyle/>
          <a:p>
            <a:r>
              <a:rPr lang="en-US">
                <a:hlinkClick r:id="rId3">
                  <a:extLst>
                    <a:ext uri="{A12FA001-AC4F-418D-AE19-62706E023703}">
                      <ahyp:hlinkClr xmlns:ahyp="http://schemas.microsoft.com/office/drawing/2018/hyperlinkcolor" val="tx"/>
                    </a:ext>
                  </a:extLst>
                </a:hlinkClick>
              </a:rPr>
              <a:t>CAPC Caregiver Support Program Implementation Toolkit</a:t>
            </a:r>
            <a:endParaRPr lang="en-US">
              <a:ea typeface="Roboto"/>
              <a:cs typeface="Roboto"/>
              <a:hlinkClick r:id="rId3">
                <a:extLst>
                  <a:ext uri="{A12FA001-AC4F-418D-AE19-62706E023703}">
                    <ahyp:hlinkClr xmlns:ahyp="http://schemas.microsoft.com/office/drawing/2018/hyperlinkcolor" val="tx"/>
                  </a:ext>
                </a:extLst>
              </a:hlinkClick>
            </a:endParaRPr>
          </a:p>
        </p:txBody>
      </p:sp>
      <p:pic>
        <p:nvPicPr>
          <p:cNvPr id="4" name="Picture 3" descr="A screenshot of a website&#10;&#10;AI-generated content may be incorrect.">
            <a:extLst>
              <a:ext uri="{FF2B5EF4-FFF2-40B4-BE49-F238E27FC236}">
                <a16:creationId xmlns:a16="http://schemas.microsoft.com/office/drawing/2014/main" id="{29918A46-6BE4-1515-7DF1-8B6DAF05DA78}"/>
              </a:ext>
            </a:extLst>
          </p:cNvPr>
          <p:cNvPicPr>
            <a:picLocks noChangeAspect="1"/>
          </p:cNvPicPr>
          <p:nvPr/>
        </p:nvPicPr>
        <p:blipFill>
          <a:blip r:embed="rId4"/>
          <a:stretch>
            <a:fillRect/>
          </a:stretch>
        </p:blipFill>
        <p:spPr>
          <a:xfrm>
            <a:off x="127530" y="140230"/>
            <a:ext cx="6539442" cy="3751791"/>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4E66E381-442C-A6C9-681A-99E87C159CE6}"/>
              </a:ext>
            </a:extLst>
          </p:cNvPr>
          <p:cNvPicPr>
            <a:picLocks noChangeAspect="1"/>
          </p:cNvPicPr>
          <p:nvPr/>
        </p:nvPicPr>
        <p:blipFill>
          <a:blip r:embed="rId5"/>
          <a:stretch>
            <a:fillRect/>
          </a:stretch>
        </p:blipFill>
        <p:spPr>
          <a:xfrm>
            <a:off x="131763" y="4142316"/>
            <a:ext cx="6530975" cy="2616200"/>
          </a:xfrm>
          <a:prstGeom prst="rect">
            <a:avLst/>
          </a:prstGeom>
        </p:spPr>
      </p:pic>
      <p:pic>
        <p:nvPicPr>
          <p:cNvPr id="9" name="Picture 8" descr="A blue and white page with text&#10;&#10;AI-generated content may be incorrect.">
            <a:extLst>
              <a:ext uri="{FF2B5EF4-FFF2-40B4-BE49-F238E27FC236}">
                <a16:creationId xmlns:a16="http://schemas.microsoft.com/office/drawing/2014/main" id="{6F27CB9B-2711-6D93-F3F1-AAE7AA3A3BFC}"/>
              </a:ext>
            </a:extLst>
          </p:cNvPr>
          <p:cNvPicPr>
            <a:picLocks noChangeAspect="1"/>
          </p:cNvPicPr>
          <p:nvPr/>
        </p:nvPicPr>
        <p:blipFill>
          <a:blip r:embed="rId6"/>
          <a:stretch>
            <a:fillRect/>
          </a:stretch>
        </p:blipFill>
        <p:spPr>
          <a:xfrm>
            <a:off x="7661259" y="1629833"/>
            <a:ext cx="3939149" cy="5016500"/>
          </a:xfrm>
          <a:prstGeom prst="rect">
            <a:avLst/>
          </a:prstGeom>
        </p:spPr>
      </p:pic>
    </p:spTree>
    <p:extLst>
      <p:ext uri="{BB962C8B-B14F-4D97-AF65-F5344CB8AC3E}">
        <p14:creationId xmlns:p14="http://schemas.microsoft.com/office/powerpoint/2010/main" val="762695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C8E28-78D8-2C98-8C63-7A9BD00068C0}"/>
              </a:ext>
            </a:extLst>
          </p:cNvPr>
          <p:cNvSpPr>
            <a:spLocks noGrp="1"/>
          </p:cNvSpPr>
          <p:nvPr>
            <p:ph type="ctrTitle"/>
          </p:nvPr>
        </p:nvSpPr>
        <p:spPr>
          <a:xfrm>
            <a:off x="465078" y="2838616"/>
            <a:ext cx="11003022" cy="4019384"/>
          </a:xfrm>
        </p:spPr>
        <p:txBody>
          <a:bodyPr/>
          <a:lstStyle/>
          <a:p>
            <a:r>
              <a:rPr lang="en-US"/>
              <a:t>Case Examples</a:t>
            </a:r>
          </a:p>
        </p:txBody>
      </p:sp>
    </p:spTree>
    <p:extLst>
      <p:ext uri="{BB962C8B-B14F-4D97-AF65-F5344CB8AC3E}">
        <p14:creationId xmlns:p14="http://schemas.microsoft.com/office/powerpoint/2010/main" val="24291866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FA7DBA1-7920-5A32-E5B2-62C143C090A2}"/>
              </a:ext>
            </a:extLst>
          </p:cNvPr>
          <p:cNvSpPr/>
          <p:nvPr/>
        </p:nvSpPr>
        <p:spPr>
          <a:xfrm>
            <a:off x="0" y="1348154"/>
            <a:ext cx="12192000" cy="550984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C2689D-39B3-734F-E53A-2A6398F4D7E9}"/>
              </a:ext>
            </a:extLst>
          </p:cNvPr>
          <p:cNvSpPr>
            <a:spLocks noGrp="1"/>
          </p:cNvSpPr>
          <p:nvPr>
            <p:ph type="title"/>
          </p:nvPr>
        </p:nvSpPr>
        <p:spPr>
          <a:xfrm>
            <a:off x="510212" y="576197"/>
            <a:ext cx="5163757" cy="1114491"/>
          </a:xfrm>
        </p:spPr>
        <p:txBody>
          <a:bodyPr lIns="91440" tIns="45720" rIns="91440" bIns="45720" anchor="t">
            <a:normAutofit/>
          </a:bodyPr>
          <a:lstStyle/>
          <a:p>
            <a:r>
              <a:rPr lang="en-US">
                <a:latin typeface="Roboto Medium"/>
                <a:ea typeface="Roboto Medium"/>
                <a:cs typeface="Roboto Medium"/>
              </a:rPr>
              <a:t>About These Slides</a:t>
            </a:r>
            <a:endParaRPr lang="en-US">
              <a:cs typeface="Roboto Medium"/>
            </a:endParaRPr>
          </a:p>
        </p:txBody>
      </p:sp>
      <p:sp>
        <p:nvSpPr>
          <p:cNvPr id="3" name="Content Placeholder 2">
            <a:extLst>
              <a:ext uri="{FF2B5EF4-FFF2-40B4-BE49-F238E27FC236}">
                <a16:creationId xmlns:a16="http://schemas.microsoft.com/office/drawing/2014/main" id="{BDEC9799-3193-2CF7-B05F-B90F2C4788C7}"/>
              </a:ext>
            </a:extLst>
          </p:cNvPr>
          <p:cNvSpPr>
            <a:spLocks noGrp="1"/>
          </p:cNvSpPr>
          <p:nvPr>
            <p:ph idx="1"/>
          </p:nvPr>
        </p:nvSpPr>
        <p:spPr>
          <a:xfrm>
            <a:off x="557104" y="1825625"/>
            <a:ext cx="5679573" cy="4351338"/>
          </a:xfrm>
        </p:spPr>
        <p:txBody>
          <a:bodyPr lIns="91440" tIns="45720" rIns="91440" bIns="45720" anchor="t"/>
          <a:lstStyle/>
          <a:p>
            <a:pPr>
              <a:lnSpc>
                <a:spcPct val="100000"/>
              </a:lnSpc>
              <a:spcAft>
                <a:spcPts val="600"/>
              </a:spcAft>
            </a:pPr>
            <a:r>
              <a:rPr lang="en-US" sz="2400">
                <a:latin typeface="Roboto"/>
                <a:ea typeface="Roboto"/>
                <a:cs typeface="Roboto"/>
              </a:rPr>
              <a:t>These slides contain tips and ideas for identifying and documenting caregivers(s) of an older adult. </a:t>
            </a:r>
          </a:p>
          <a:p>
            <a:pPr>
              <a:lnSpc>
                <a:spcPct val="100000"/>
              </a:lnSpc>
              <a:spcAft>
                <a:spcPts val="600"/>
              </a:spcAft>
            </a:pPr>
            <a:r>
              <a:rPr lang="en-US" sz="2400">
                <a:latin typeface="Roboto"/>
                <a:ea typeface="Roboto"/>
                <a:cs typeface="Roboto"/>
              </a:rPr>
              <a:t>Skip around and use them in any order.</a:t>
            </a:r>
          </a:p>
          <a:p>
            <a:pPr>
              <a:lnSpc>
                <a:spcPct val="100000"/>
              </a:lnSpc>
              <a:spcAft>
                <a:spcPts val="600"/>
              </a:spcAft>
            </a:pPr>
            <a:r>
              <a:rPr lang="en-US" sz="2400">
                <a:latin typeface="Roboto"/>
                <a:ea typeface="Roboto"/>
                <a:cs typeface="Roboto"/>
              </a:rPr>
              <a:t>You're welcome to use</a:t>
            </a:r>
            <a:br>
              <a:rPr lang="en-US" sz="2400">
                <a:latin typeface="Roboto"/>
                <a:ea typeface="Roboto"/>
                <a:cs typeface="Roboto"/>
              </a:rPr>
            </a:br>
            <a:r>
              <a:rPr lang="en-US" sz="2400">
                <a:latin typeface="Roboto"/>
                <a:ea typeface="Roboto"/>
                <a:cs typeface="Roboto"/>
              </a:rPr>
              <a:t>these slides for your </a:t>
            </a:r>
            <a:br>
              <a:rPr lang="en-US" sz="2400">
                <a:latin typeface="Roboto"/>
                <a:ea typeface="Roboto"/>
                <a:cs typeface="Roboto"/>
              </a:rPr>
            </a:br>
            <a:r>
              <a:rPr lang="en-US" sz="2400">
                <a:latin typeface="Roboto"/>
                <a:ea typeface="Roboto"/>
                <a:cs typeface="Roboto"/>
              </a:rPr>
              <a:t>own presentations.</a:t>
            </a:r>
          </a:p>
          <a:p>
            <a:pPr>
              <a:lnSpc>
                <a:spcPct val="100000"/>
              </a:lnSpc>
              <a:spcAft>
                <a:spcPts val="600"/>
              </a:spcAft>
            </a:pPr>
            <a:r>
              <a:rPr lang="en-US" sz="2400">
                <a:latin typeface="Roboto"/>
                <a:ea typeface="Roboto"/>
                <a:cs typeface="Roboto"/>
              </a:rPr>
              <a:t>The notes section has               suggested talking points. </a:t>
            </a:r>
          </a:p>
          <a:p>
            <a:pPr>
              <a:lnSpc>
                <a:spcPct val="100000"/>
              </a:lnSpc>
            </a:pPr>
            <a:endParaRPr lang="en-US" sz="1800">
              <a:latin typeface="Roboto"/>
              <a:ea typeface="Roboto"/>
              <a:cs typeface="Roboto"/>
            </a:endParaRPr>
          </a:p>
          <a:p>
            <a:endParaRPr lang="en-US"/>
          </a:p>
        </p:txBody>
      </p:sp>
      <p:sp>
        <p:nvSpPr>
          <p:cNvPr id="4" name="Content Placeholder 2">
            <a:extLst>
              <a:ext uri="{FF2B5EF4-FFF2-40B4-BE49-F238E27FC236}">
                <a16:creationId xmlns:a16="http://schemas.microsoft.com/office/drawing/2014/main" id="{F607F54E-2B76-BBA3-65F8-B756FD4FF3E3}"/>
              </a:ext>
            </a:extLst>
          </p:cNvPr>
          <p:cNvSpPr txBox="1">
            <a:spLocks/>
          </p:cNvSpPr>
          <p:nvPr/>
        </p:nvSpPr>
        <p:spPr>
          <a:xfrm>
            <a:off x="7139354" y="1253331"/>
            <a:ext cx="4654062" cy="4351338"/>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endParaRPr lang="en-US">
              <a:latin typeface="Roboto"/>
              <a:ea typeface="Roboto"/>
              <a:cs typeface="Roboto"/>
            </a:endParaRPr>
          </a:p>
          <a:p>
            <a:pPr>
              <a:lnSpc>
                <a:spcPct val="100000"/>
              </a:lnSpc>
            </a:pPr>
            <a:r>
              <a:rPr lang="en-US">
                <a:latin typeface="Roboto Medium"/>
                <a:ea typeface="Roboto Medium"/>
                <a:cs typeface="Roboto"/>
              </a:rPr>
              <a:t>Tips to Identify and Document Caregiver(s) of an Older Adult </a:t>
            </a:r>
          </a:p>
          <a:p>
            <a:pPr>
              <a:lnSpc>
                <a:spcPct val="100000"/>
              </a:lnSpc>
            </a:pPr>
            <a:r>
              <a:rPr lang="en-US">
                <a:latin typeface="Roboto"/>
                <a:ea typeface="Roboto"/>
                <a:cs typeface="Roboto"/>
              </a:rPr>
              <a:t>is an Age-Friendly Health Systems resource, developed by IHI and made possible through funding from The John A. Hartford Foundation. </a:t>
            </a:r>
          </a:p>
          <a:p>
            <a:pPr>
              <a:lnSpc>
                <a:spcPct val="100000"/>
              </a:lnSpc>
            </a:pPr>
            <a:r>
              <a:rPr lang="en-US">
                <a:latin typeface="Roboto"/>
                <a:ea typeface="Roboto"/>
                <a:cs typeface="Roboto"/>
              </a:rPr>
              <a:t>Learn more at </a:t>
            </a:r>
            <a:r>
              <a:rPr lang="en-US">
                <a:latin typeface="Roboto"/>
                <a:ea typeface="Roboto"/>
                <a:cs typeface="Roboto"/>
                <a:hlinkClick r:id="rId2"/>
              </a:rPr>
              <a:t>ihi.org/</a:t>
            </a:r>
            <a:r>
              <a:rPr lang="en-US" err="1">
                <a:latin typeface="Roboto"/>
                <a:ea typeface="Roboto"/>
                <a:cs typeface="Roboto"/>
                <a:hlinkClick r:id="rId2"/>
              </a:rPr>
              <a:t>AgeFriendly</a:t>
            </a:r>
            <a:r>
              <a:rPr lang="en-US">
                <a:latin typeface="Roboto"/>
                <a:ea typeface="Roboto"/>
                <a:cs typeface="Roboto"/>
              </a:rPr>
              <a:t>. </a:t>
            </a:r>
            <a:endParaRPr lang="en-US"/>
          </a:p>
          <a:p>
            <a:pPr>
              <a:lnSpc>
                <a:spcPct val="100000"/>
              </a:lnSpc>
            </a:pPr>
            <a:endParaRPr lang="en-US"/>
          </a:p>
        </p:txBody>
      </p:sp>
      <p:cxnSp>
        <p:nvCxnSpPr>
          <p:cNvPr id="6" name="Straight Connector 5">
            <a:extLst>
              <a:ext uri="{FF2B5EF4-FFF2-40B4-BE49-F238E27FC236}">
                <a16:creationId xmlns:a16="http://schemas.microsoft.com/office/drawing/2014/main" id="{E2808795-4019-47B6-E177-4CB982F39473}"/>
              </a:ext>
            </a:extLst>
          </p:cNvPr>
          <p:cNvCxnSpPr>
            <a:cxnSpLocks/>
          </p:cNvCxnSpPr>
          <p:nvPr/>
        </p:nvCxnSpPr>
        <p:spPr>
          <a:xfrm>
            <a:off x="6869723" y="1825625"/>
            <a:ext cx="0" cy="4654061"/>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phic 8" descr="Classroom with solid fill">
            <a:extLst>
              <a:ext uri="{FF2B5EF4-FFF2-40B4-BE49-F238E27FC236}">
                <a16:creationId xmlns:a16="http://schemas.microsoft.com/office/drawing/2014/main" id="{ED826F3A-DB09-D455-4292-68E53F5C3F6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727941" y="3572365"/>
            <a:ext cx="2907321" cy="2907321"/>
          </a:xfrm>
          <a:prstGeom prst="rect">
            <a:avLst/>
          </a:prstGeom>
        </p:spPr>
      </p:pic>
    </p:spTree>
    <p:extLst>
      <p:ext uri="{BB962C8B-B14F-4D97-AF65-F5344CB8AC3E}">
        <p14:creationId xmlns:p14="http://schemas.microsoft.com/office/powerpoint/2010/main" val="13484826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41057CF-624C-B0F7-13C0-933629D96DE7}"/>
              </a:ext>
            </a:extLst>
          </p:cNvPr>
          <p:cNvSpPr/>
          <p:nvPr/>
        </p:nvSpPr>
        <p:spPr>
          <a:xfrm>
            <a:off x="0" y="0"/>
            <a:ext cx="12192000" cy="14215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9C6F5F-5B16-642D-87AA-695F8DE4EE8A}"/>
              </a:ext>
            </a:extLst>
          </p:cNvPr>
          <p:cNvSpPr>
            <a:spLocks noGrp="1"/>
          </p:cNvSpPr>
          <p:nvPr>
            <p:ph type="title"/>
          </p:nvPr>
        </p:nvSpPr>
        <p:spPr/>
        <p:txBody>
          <a:bodyPr lIns="91440" tIns="45720" rIns="91440" bIns="45720" anchor="t">
            <a:normAutofit/>
          </a:bodyPr>
          <a:lstStyle/>
          <a:p>
            <a:r>
              <a:rPr lang="en-US">
                <a:solidFill>
                  <a:schemeClr val="bg1"/>
                </a:solidFill>
                <a:latin typeface="Roboto Medium"/>
                <a:ea typeface="Roboto Medium"/>
                <a:cs typeface="Roboto Medium"/>
              </a:rPr>
              <a:t>Presbyterian Senior Care, PA (Nursing Home)</a:t>
            </a:r>
            <a:endParaRPr lang="en-US">
              <a:solidFill>
                <a:schemeClr val="bg1"/>
              </a:solidFill>
            </a:endParaRPr>
          </a:p>
        </p:txBody>
      </p:sp>
      <p:sp>
        <p:nvSpPr>
          <p:cNvPr id="3" name="Content Placeholder 2">
            <a:extLst>
              <a:ext uri="{FF2B5EF4-FFF2-40B4-BE49-F238E27FC236}">
                <a16:creationId xmlns:a16="http://schemas.microsoft.com/office/drawing/2014/main" id="{3EAB9B70-9ADA-701F-FB2B-E6EA89BDC1CD}"/>
              </a:ext>
            </a:extLst>
          </p:cNvPr>
          <p:cNvSpPr>
            <a:spLocks noGrp="1"/>
          </p:cNvSpPr>
          <p:nvPr>
            <p:ph idx="1"/>
          </p:nvPr>
        </p:nvSpPr>
        <p:spPr>
          <a:xfrm>
            <a:off x="574583" y="1919057"/>
            <a:ext cx="11042834" cy="4565139"/>
          </a:xfrm>
        </p:spPr>
        <p:txBody>
          <a:bodyPr lIns="91440" tIns="45720" rIns="91440" bIns="45720" anchor="t"/>
          <a:lstStyle/>
          <a:p>
            <a:pPr>
              <a:lnSpc>
                <a:spcPct val="100000"/>
              </a:lnSpc>
              <a:spcAft>
                <a:spcPts val="600"/>
              </a:spcAft>
            </a:pPr>
            <a:r>
              <a:rPr lang="en-US" sz="2000">
                <a:latin typeface="Roboto"/>
                <a:ea typeface="Roboto"/>
                <a:cs typeface="Roboto"/>
              </a:rPr>
              <a:t>On admission, staff record the resident’s power of attorney (POA) on the face sheet. Within 7 days of admission, the social worker administers a social history to ask more detailed questions about caregiver support. This information is recorded in the EHR and accessible to clinical staff.</a:t>
            </a:r>
          </a:p>
          <a:p>
            <a:pPr>
              <a:lnSpc>
                <a:spcPct val="100000"/>
              </a:lnSpc>
              <a:spcAft>
                <a:spcPts val="600"/>
              </a:spcAft>
            </a:pPr>
            <a:r>
              <a:rPr lang="en-US" sz="2000">
                <a:latin typeface="Roboto"/>
                <a:ea typeface="Roboto"/>
                <a:cs typeface="Roboto"/>
              </a:rPr>
              <a:t>Care Plan Conferences are offered soon after admission and includes everyone who supports the resident. This process </a:t>
            </a:r>
            <a:r>
              <a:rPr lang="en-US" sz="2000" b="1">
                <a:latin typeface="Roboto"/>
                <a:ea typeface="Roboto"/>
                <a:cs typeface="Roboto"/>
              </a:rPr>
              <a:t>creates a consistent pathway </a:t>
            </a:r>
            <a:r>
              <a:rPr lang="en-US" sz="2000">
                <a:latin typeface="Roboto"/>
                <a:ea typeface="Roboto"/>
                <a:cs typeface="Roboto"/>
              </a:rPr>
              <a:t>for the facility to understand each resident's unique caregiver situation. </a:t>
            </a:r>
          </a:p>
          <a:p>
            <a:pPr>
              <a:lnSpc>
                <a:spcPct val="100000"/>
              </a:lnSpc>
              <a:spcAft>
                <a:spcPts val="600"/>
              </a:spcAft>
            </a:pPr>
            <a:r>
              <a:rPr lang="en-US" sz="2000">
                <a:latin typeface="Roboto"/>
                <a:ea typeface="Roboto"/>
                <a:cs typeface="Roboto"/>
              </a:rPr>
              <a:t>Primary contacts and role types are recorded on the face sheet. POA is always the first entry. This can be updated as needed. The EHR has communication templates to pull out notes on given topics. A 4Ms care plan template is built into the EHR, and social worker notes can be pulled up (using Point Click Care).</a:t>
            </a:r>
          </a:p>
        </p:txBody>
      </p:sp>
    </p:spTree>
    <p:extLst>
      <p:ext uri="{BB962C8B-B14F-4D97-AF65-F5344CB8AC3E}">
        <p14:creationId xmlns:p14="http://schemas.microsoft.com/office/powerpoint/2010/main" val="999309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89AE63A-C22D-A8B2-EAE8-4F9CD15D544A}"/>
              </a:ext>
            </a:extLst>
          </p:cNvPr>
          <p:cNvSpPr/>
          <p:nvPr/>
        </p:nvSpPr>
        <p:spPr>
          <a:xfrm>
            <a:off x="0" y="0"/>
            <a:ext cx="12192000" cy="14215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2DE153-A5E4-8833-DB82-9B346D54423D}"/>
              </a:ext>
            </a:extLst>
          </p:cNvPr>
          <p:cNvSpPr>
            <a:spLocks noGrp="1"/>
          </p:cNvSpPr>
          <p:nvPr>
            <p:ph type="title"/>
          </p:nvPr>
        </p:nvSpPr>
        <p:spPr/>
        <p:txBody>
          <a:bodyPr/>
          <a:lstStyle/>
          <a:p>
            <a:r>
              <a:rPr lang="en-US">
                <a:solidFill>
                  <a:schemeClr val="bg1"/>
                </a:solidFill>
              </a:rPr>
              <a:t>Maimonides Medical Center, NY (Hospital)</a:t>
            </a:r>
          </a:p>
        </p:txBody>
      </p:sp>
      <p:sp>
        <p:nvSpPr>
          <p:cNvPr id="3" name="Content Placeholder 2">
            <a:extLst>
              <a:ext uri="{FF2B5EF4-FFF2-40B4-BE49-F238E27FC236}">
                <a16:creationId xmlns:a16="http://schemas.microsoft.com/office/drawing/2014/main" id="{37E0237E-4F8A-C9F7-C1A9-0EBDEB48509A}"/>
              </a:ext>
            </a:extLst>
          </p:cNvPr>
          <p:cNvSpPr>
            <a:spLocks noGrp="1"/>
          </p:cNvSpPr>
          <p:nvPr>
            <p:ph idx="1"/>
          </p:nvPr>
        </p:nvSpPr>
        <p:spPr>
          <a:xfrm>
            <a:off x="574583" y="1864045"/>
            <a:ext cx="11042834" cy="4351338"/>
          </a:xfrm>
        </p:spPr>
        <p:txBody>
          <a:bodyPr/>
          <a:lstStyle/>
          <a:p>
            <a:pPr>
              <a:lnSpc>
                <a:spcPct val="100000"/>
              </a:lnSpc>
              <a:spcAft>
                <a:spcPts val="600"/>
              </a:spcAft>
            </a:pPr>
            <a:r>
              <a:rPr lang="en-US"/>
              <a:t>Maimonides uses a </a:t>
            </a:r>
            <a:r>
              <a:rPr lang="en-US" b="1"/>
              <a:t>team-based, multi-touchpoint approach</a:t>
            </a:r>
            <a:r>
              <a:rPr lang="en-US"/>
              <a:t>:</a:t>
            </a:r>
          </a:p>
          <a:p>
            <a:pPr marL="342900" indent="-342900">
              <a:lnSpc>
                <a:spcPct val="100000"/>
              </a:lnSpc>
              <a:spcAft>
                <a:spcPts val="600"/>
              </a:spcAft>
              <a:buFont typeface="Arial" panose="020B0604020202020204" pitchFamily="34" charset="0"/>
              <a:buChar char="•"/>
            </a:pPr>
            <a:r>
              <a:rPr lang="en-US"/>
              <a:t>Patient representative asks on admission and documents in Patient Self-Determination Assessment (PSDA) and nursing asks in admission assessment (nursing intake form and note). If one has already asked, the other confirms. Name and phone number are documented. </a:t>
            </a:r>
          </a:p>
          <a:p>
            <a:pPr marL="342900" indent="-342900">
              <a:lnSpc>
                <a:spcPct val="100000"/>
              </a:lnSpc>
              <a:spcAft>
                <a:spcPts val="600"/>
              </a:spcAft>
              <a:buFont typeface="Arial" panose="020B0604020202020204" pitchFamily="34" charset="0"/>
              <a:buChar char="•"/>
            </a:pPr>
            <a:r>
              <a:rPr lang="en-US"/>
              <a:t>Staff call caregiver for verbal consent.</a:t>
            </a:r>
          </a:p>
          <a:p>
            <a:pPr marL="342900" indent="-342900">
              <a:lnSpc>
                <a:spcPct val="100000"/>
              </a:lnSpc>
              <a:spcAft>
                <a:spcPts val="600"/>
              </a:spcAft>
              <a:buFont typeface="Arial" panose="020B0604020202020204" pitchFamily="34" charset="0"/>
              <a:buChar char="•"/>
            </a:pPr>
            <a:r>
              <a:rPr lang="en-US"/>
              <a:t>Caregiver information is documented on patient room white board.</a:t>
            </a:r>
          </a:p>
          <a:p>
            <a:pPr marL="342900" indent="-342900">
              <a:lnSpc>
                <a:spcPct val="100000"/>
              </a:lnSpc>
              <a:spcAft>
                <a:spcPts val="600"/>
              </a:spcAft>
              <a:buFont typeface="Arial" panose="020B0604020202020204" pitchFamily="34" charset="0"/>
              <a:buChar char="•"/>
            </a:pPr>
            <a:r>
              <a:rPr lang="en-US"/>
              <a:t>Asked again on the discharge summary.</a:t>
            </a:r>
          </a:p>
          <a:p>
            <a:pPr marL="342900" indent="-342900">
              <a:lnSpc>
                <a:spcPct val="100000"/>
              </a:lnSpc>
              <a:spcAft>
                <a:spcPts val="600"/>
              </a:spcAft>
              <a:buFont typeface="Arial" panose="020B0604020202020204" pitchFamily="34" charset="0"/>
              <a:buChar char="•"/>
            </a:pPr>
            <a:r>
              <a:rPr lang="en-US"/>
              <a:t>The team’s caregiver identification rate is consistently at ~60%.</a:t>
            </a:r>
          </a:p>
          <a:p>
            <a:endParaRPr lang="en-US"/>
          </a:p>
        </p:txBody>
      </p:sp>
    </p:spTree>
    <p:extLst>
      <p:ext uri="{BB962C8B-B14F-4D97-AF65-F5344CB8AC3E}">
        <p14:creationId xmlns:p14="http://schemas.microsoft.com/office/powerpoint/2010/main" val="32950019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2BF0586-4103-44D3-79DC-244729A1B811}"/>
              </a:ext>
            </a:extLst>
          </p:cNvPr>
          <p:cNvSpPr/>
          <p:nvPr/>
        </p:nvSpPr>
        <p:spPr>
          <a:xfrm>
            <a:off x="0" y="0"/>
            <a:ext cx="12192000" cy="14215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CD534C-6330-9DD1-05F9-238063C7075A}"/>
              </a:ext>
            </a:extLst>
          </p:cNvPr>
          <p:cNvSpPr>
            <a:spLocks noGrp="1"/>
          </p:cNvSpPr>
          <p:nvPr>
            <p:ph type="title"/>
          </p:nvPr>
        </p:nvSpPr>
        <p:spPr/>
        <p:txBody>
          <a:bodyPr/>
          <a:lstStyle/>
          <a:p>
            <a:r>
              <a:rPr lang="en-US">
                <a:solidFill>
                  <a:schemeClr val="bg2"/>
                </a:solidFill>
              </a:rPr>
              <a:t>Bayhealth, DE (Hospital)</a:t>
            </a:r>
          </a:p>
        </p:txBody>
      </p:sp>
      <p:sp>
        <p:nvSpPr>
          <p:cNvPr id="3" name="Content Placeholder 2">
            <a:extLst>
              <a:ext uri="{FF2B5EF4-FFF2-40B4-BE49-F238E27FC236}">
                <a16:creationId xmlns:a16="http://schemas.microsoft.com/office/drawing/2014/main" id="{DFDA0FCD-E01F-73AF-3963-23465D57CA5B}"/>
              </a:ext>
            </a:extLst>
          </p:cNvPr>
          <p:cNvSpPr>
            <a:spLocks noGrp="1"/>
          </p:cNvSpPr>
          <p:nvPr>
            <p:ph idx="1"/>
          </p:nvPr>
        </p:nvSpPr>
        <p:spPr/>
        <p:txBody>
          <a:bodyPr lIns="91440" tIns="45720" rIns="91440" bIns="45720" anchor="t"/>
          <a:lstStyle/>
          <a:p>
            <a:pPr>
              <a:lnSpc>
                <a:spcPct val="100000"/>
              </a:lnSpc>
              <a:spcAft>
                <a:spcPts val="600"/>
              </a:spcAft>
            </a:pPr>
            <a:r>
              <a:rPr lang="en-US" b="1"/>
              <a:t>The team starts at registration</a:t>
            </a:r>
            <a:r>
              <a:rPr lang="en-US"/>
              <a:t>: </a:t>
            </a:r>
          </a:p>
          <a:p>
            <a:pPr marL="342900" indent="-342900">
              <a:lnSpc>
                <a:spcPct val="100000"/>
              </a:lnSpc>
              <a:spcAft>
                <a:spcPts val="600"/>
              </a:spcAft>
              <a:buFont typeface="Arial" panose="020B0604020202020204" pitchFamily="34" charset="0"/>
              <a:buChar char="•"/>
            </a:pPr>
            <a:r>
              <a:rPr lang="en-US"/>
              <a:t>First, registration staff record the emergency contact in the Demographics tab.</a:t>
            </a:r>
          </a:p>
          <a:p>
            <a:pPr marL="342900" indent="-342900">
              <a:lnSpc>
                <a:spcPct val="100000"/>
              </a:lnSpc>
              <a:spcAft>
                <a:spcPts val="600"/>
              </a:spcAft>
              <a:buFont typeface="Arial" panose="020B0604020202020204" pitchFamily="34" charset="0"/>
              <a:buChar char="•"/>
            </a:pPr>
            <a:r>
              <a:rPr lang="en-US">
                <a:latin typeface="Roboto"/>
                <a:ea typeface="Roboto"/>
                <a:cs typeface="Roboto"/>
              </a:rPr>
              <a:t>Then, the admitting nurse asks specifically about a caregiver, if the caregiver is aware of their role, and if they accept it. They record all information in an Admissions Navigator with prompts. (This is a flowsheet row in Epic.) </a:t>
            </a:r>
          </a:p>
          <a:p>
            <a:pPr marL="342900" indent="-342900">
              <a:lnSpc>
                <a:spcPct val="100000"/>
              </a:lnSpc>
              <a:spcAft>
                <a:spcPts val="600"/>
              </a:spcAft>
              <a:buFont typeface="Arial" panose="020B0604020202020204" pitchFamily="34" charset="0"/>
              <a:buChar char="•"/>
            </a:pPr>
            <a:r>
              <a:rPr lang="en-US">
                <a:latin typeface="Roboto"/>
                <a:ea typeface="Roboto"/>
                <a:cs typeface="Roboto"/>
              </a:rPr>
              <a:t>They define “caregiver” as an individual 18 years plus designated by patient that provides after care, while they define “agent” in legal terms.</a:t>
            </a:r>
          </a:p>
          <a:p>
            <a:pPr>
              <a:lnSpc>
                <a:spcPct val="100000"/>
              </a:lnSpc>
              <a:spcAft>
                <a:spcPts val="600"/>
              </a:spcAft>
            </a:pPr>
            <a:endParaRPr lang="en-US"/>
          </a:p>
        </p:txBody>
      </p:sp>
    </p:spTree>
    <p:extLst>
      <p:ext uri="{BB962C8B-B14F-4D97-AF65-F5344CB8AC3E}">
        <p14:creationId xmlns:p14="http://schemas.microsoft.com/office/powerpoint/2010/main" val="38178983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848F2F3-CB7F-9F67-B76D-B81DDAE29988}"/>
              </a:ext>
            </a:extLst>
          </p:cNvPr>
          <p:cNvSpPr/>
          <p:nvPr/>
        </p:nvSpPr>
        <p:spPr>
          <a:xfrm>
            <a:off x="0" y="0"/>
            <a:ext cx="12192000" cy="14215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79DE56-23DB-5AB1-9C6B-4174D3E04467}"/>
              </a:ext>
            </a:extLst>
          </p:cNvPr>
          <p:cNvSpPr>
            <a:spLocks noGrp="1"/>
          </p:cNvSpPr>
          <p:nvPr>
            <p:ph type="title"/>
          </p:nvPr>
        </p:nvSpPr>
        <p:spPr/>
        <p:txBody>
          <a:bodyPr lIns="91440" tIns="45720" rIns="91440" bIns="45720" anchor="t">
            <a:normAutofit/>
          </a:bodyPr>
          <a:lstStyle/>
          <a:p>
            <a:pPr>
              <a:lnSpc>
                <a:spcPct val="100000"/>
              </a:lnSpc>
              <a:spcAft>
                <a:spcPts val="600"/>
              </a:spcAft>
            </a:pPr>
            <a:r>
              <a:rPr lang="en-US">
                <a:solidFill>
                  <a:schemeClr val="bg1"/>
                </a:solidFill>
                <a:latin typeface="Roboto Medium"/>
                <a:ea typeface="Roboto Medium"/>
                <a:cs typeface="Roboto Medium"/>
              </a:rPr>
              <a:t>AdventHealth Hendersonville, NC (Hospital)</a:t>
            </a:r>
            <a:endParaRPr lang="en-US">
              <a:solidFill>
                <a:schemeClr val="bg1"/>
              </a:solidFill>
            </a:endParaRPr>
          </a:p>
        </p:txBody>
      </p:sp>
      <p:sp>
        <p:nvSpPr>
          <p:cNvPr id="3" name="Content Placeholder 2">
            <a:extLst>
              <a:ext uri="{FF2B5EF4-FFF2-40B4-BE49-F238E27FC236}">
                <a16:creationId xmlns:a16="http://schemas.microsoft.com/office/drawing/2014/main" id="{8988D22B-7F24-2CF3-83C0-0A5F00588FED}"/>
              </a:ext>
            </a:extLst>
          </p:cNvPr>
          <p:cNvSpPr>
            <a:spLocks noGrp="1"/>
          </p:cNvSpPr>
          <p:nvPr>
            <p:ph idx="1"/>
          </p:nvPr>
        </p:nvSpPr>
        <p:spPr/>
        <p:txBody>
          <a:bodyPr lIns="91440" tIns="45720" rIns="91440" bIns="45720" anchor="t"/>
          <a:lstStyle/>
          <a:p>
            <a:pPr>
              <a:lnSpc>
                <a:spcPct val="100000"/>
              </a:lnSpc>
              <a:spcAft>
                <a:spcPts val="600"/>
              </a:spcAft>
            </a:pPr>
            <a:r>
              <a:rPr lang="en-US">
                <a:latin typeface="Roboto"/>
                <a:ea typeface="Roboto"/>
                <a:cs typeface="Roboto"/>
              </a:rPr>
              <a:t>Identifying caregivers is a true team effort.</a:t>
            </a:r>
            <a:r>
              <a:rPr lang="en-US" b="1">
                <a:latin typeface="Roboto"/>
                <a:ea typeface="Roboto"/>
                <a:cs typeface="Roboto"/>
              </a:rPr>
              <a:t> Several clinical staff members ask near the time of admission.</a:t>
            </a:r>
          </a:p>
          <a:p>
            <a:pPr>
              <a:lnSpc>
                <a:spcPct val="100000"/>
              </a:lnSpc>
              <a:spcAft>
                <a:spcPts val="600"/>
              </a:spcAft>
            </a:pPr>
            <a:r>
              <a:rPr lang="en-US">
                <a:latin typeface="Roboto"/>
                <a:ea typeface="Roboto"/>
                <a:cs typeface="Roboto"/>
              </a:rPr>
              <a:t>Registration starts with an ask for emergency contact. The admitting RN asks for HCPOA. The hospitalist will ask about supports at home to understand discharge support. A case manager, who sees all older adult patients, conducts a detailed support interview that covers all aspects of caregiving and support. </a:t>
            </a:r>
          </a:p>
          <a:p>
            <a:pPr>
              <a:lnSpc>
                <a:spcPct val="100000"/>
              </a:lnSpc>
              <a:spcAft>
                <a:spcPts val="600"/>
              </a:spcAft>
            </a:pPr>
            <a:r>
              <a:rPr lang="en-US">
                <a:latin typeface="Roboto"/>
                <a:ea typeface="Roboto"/>
                <a:cs typeface="Roboto"/>
              </a:rPr>
              <a:t>Caregiver information is captured in the flow sheet (in EPIC), using smart and dot phrases.</a:t>
            </a:r>
          </a:p>
        </p:txBody>
      </p:sp>
    </p:spTree>
    <p:extLst>
      <p:ext uri="{BB962C8B-B14F-4D97-AF65-F5344CB8AC3E}">
        <p14:creationId xmlns:p14="http://schemas.microsoft.com/office/powerpoint/2010/main" val="1389366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F0D4CBD-4342-B823-D5E0-EE4362B683A3}"/>
              </a:ext>
            </a:extLst>
          </p:cNvPr>
          <p:cNvSpPr/>
          <p:nvPr/>
        </p:nvSpPr>
        <p:spPr>
          <a:xfrm>
            <a:off x="0" y="0"/>
            <a:ext cx="12192000" cy="1421546"/>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8F9F07-423C-FE05-7BFF-50F9E78AA57E}"/>
              </a:ext>
            </a:extLst>
          </p:cNvPr>
          <p:cNvSpPr>
            <a:spLocks noGrp="1"/>
          </p:cNvSpPr>
          <p:nvPr>
            <p:ph type="title"/>
          </p:nvPr>
        </p:nvSpPr>
        <p:spPr/>
        <p:txBody>
          <a:bodyPr lIns="91440" tIns="45720" rIns="91440" bIns="45720" anchor="t">
            <a:normAutofit fontScale="90000"/>
          </a:bodyPr>
          <a:lstStyle/>
          <a:p>
            <a:r>
              <a:rPr lang="en-US">
                <a:solidFill>
                  <a:schemeClr val="bg1"/>
                </a:solidFill>
                <a:latin typeface="Roboto Medium"/>
                <a:ea typeface="Roboto Medium"/>
                <a:cs typeface="Roboto Medium"/>
              </a:rPr>
              <a:t>University of Alabama at Birmingham, AL (Hospital)</a:t>
            </a:r>
          </a:p>
        </p:txBody>
      </p:sp>
      <p:sp>
        <p:nvSpPr>
          <p:cNvPr id="3" name="Content Placeholder 2">
            <a:extLst>
              <a:ext uri="{FF2B5EF4-FFF2-40B4-BE49-F238E27FC236}">
                <a16:creationId xmlns:a16="http://schemas.microsoft.com/office/drawing/2014/main" id="{CF7A63C2-6678-F70A-EB92-9F3DF3071222}"/>
              </a:ext>
            </a:extLst>
          </p:cNvPr>
          <p:cNvSpPr>
            <a:spLocks noGrp="1"/>
          </p:cNvSpPr>
          <p:nvPr>
            <p:ph idx="1"/>
          </p:nvPr>
        </p:nvSpPr>
        <p:spPr/>
        <p:txBody>
          <a:bodyPr/>
          <a:lstStyle/>
          <a:p>
            <a:pPr>
              <a:lnSpc>
                <a:spcPct val="100000"/>
              </a:lnSpc>
              <a:spcAft>
                <a:spcPts val="600"/>
              </a:spcAft>
            </a:pPr>
            <a:r>
              <a:rPr lang="en-US"/>
              <a:t>The team has a multi-step process, starting with identification of emergency contact and next-of-kin. (Alabama law requires next-of-kin identification.)</a:t>
            </a:r>
          </a:p>
          <a:p>
            <a:pPr>
              <a:lnSpc>
                <a:spcPct val="100000"/>
              </a:lnSpc>
              <a:spcAft>
                <a:spcPts val="600"/>
              </a:spcAft>
            </a:pPr>
            <a:r>
              <a:rPr lang="en-US"/>
              <a:t>Admissions collects emergency contact info in a “patient info” tab. The caregiver conversation starts here with the RN.</a:t>
            </a:r>
          </a:p>
          <a:p>
            <a:pPr>
              <a:lnSpc>
                <a:spcPct val="100000"/>
              </a:lnSpc>
              <a:spcAft>
                <a:spcPts val="600"/>
              </a:spcAft>
            </a:pPr>
            <a:r>
              <a:rPr lang="en-US"/>
              <a:t>The case manager follows up for more detailed assessment, digging deeper in an interview to determine who is really filling the caregiver role. </a:t>
            </a:r>
          </a:p>
          <a:p>
            <a:pPr>
              <a:lnSpc>
                <a:spcPct val="100000"/>
              </a:lnSpc>
              <a:spcAft>
                <a:spcPts val="600"/>
              </a:spcAft>
            </a:pPr>
            <a:r>
              <a:rPr lang="en-US"/>
              <a:t>Caregiver information is captured in the ACP section of EHR and recorded in the case management assessment and notes documentation.</a:t>
            </a:r>
          </a:p>
          <a:p>
            <a:pPr>
              <a:lnSpc>
                <a:spcPct val="100000"/>
              </a:lnSpc>
              <a:spcAft>
                <a:spcPts val="600"/>
              </a:spcAft>
            </a:pPr>
            <a:endParaRPr lang="en-US"/>
          </a:p>
        </p:txBody>
      </p:sp>
    </p:spTree>
    <p:extLst>
      <p:ext uri="{BB962C8B-B14F-4D97-AF65-F5344CB8AC3E}">
        <p14:creationId xmlns:p14="http://schemas.microsoft.com/office/powerpoint/2010/main" val="32195595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8FC64-58CA-D339-39DF-AF882E0B6E07}"/>
              </a:ext>
            </a:extLst>
          </p:cNvPr>
          <p:cNvSpPr>
            <a:spLocks noGrp="1"/>
          </p:cNvSpPr>
          <p:nvPr>
            <p:ph type="ctrTitle"/>
          </p:nvPr>
        </p:nvSpPr>
        <p:spPr>
          <a:xfrm>
            <a:off x="465078" y="2600077"/>
            <a:ext cx="11003022" cy="4257923"/>
          </a:xfrm>
        </p:spPr>
        <p:txBody>
          <a:bodyPr lIns="91440" tIns="45720" rIns="91440" bIns="45720" anchor="t">
            <a:noAutofit/>
          </a:bodyPr>
          <a:lstStyle/>
          <a:p>
            <a:r>
              <a:rPr lang="en-US">
                <a:latin typeface="Roboto Medium"/>
                <a:ea typeface="Roboto Medium"/>
                <a:cs typeface="Roboto Medium"/>
              </a:rPr>
              <a:t>Scenario</a:t>
            </a:r>
            <a:endParaRPr lang="en-US"/>
          </a:p>
        </p:txBody>
      </p:sp>
    </p:spTree>
    <p:extLst>
      <p:ext uri="{BB962C8B-B14F-4D97-AF65-F5344CB8AC3E}">
        <p14:creationId xmlns:p14="http://schemas.microsoft.com/office/powerpoint/2010/main" val="703682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8DC526-970D-1F72-4AA6-85CBD3B07191}"/>
              </a:ext>
            </a:extLst>
          </p:cNvPr>
          <p:cNvSpPr/>
          <p:nvPr/>
        </p:nvSpPr>
        <p:spPr>
          <a:xfrm>
            <a:off x="0" y="0"/>
            <a:ext cx="12192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1684C5-A073-D440-610D-BB06668A8B7F}"/>
              </a:ext>
            </a:extLst>
          </p:cNvPr>
          <p:cNvSpPr>
            <a:spLocks noGrp="1"/>
          </p:cNvSpPr>
          <p:nvPr>
            <p:ph type="title"/>
          </p:nvPr>
        </p:nvSpPr>
        <p:spPr/>
        <p:txBody>
          <a:bodyPr lIns="91440" tIns="45720" rIns="91440" bIns="45720" anchor="t">
            <a:normAutofit/>
          </a:bodyPr>
          <a:lstStyle/>
          <a:p>
            <a:r>
              <a:rPr lang="en-US">
                <a:latin typeface="Roboto Medium"/>
                <a:ea typeface="Roboto Medium"/>
                <a:cs typeface="Roboto Medium"/>
              </a:rPr>
              <a:t>Have you seen this happen before?</a:t>
            </a:r>
            <a:endParaRPr lang="en-US"/>
          </a:p>
        </p:txBody>
      </p:sp>
      <p:sp>
        <p:nvSpPr>
          <p:cNvPr id="3" name="Content Placeholder 2">
            <a:extLst>
              <a:ext uri="{FF2B5EF4-FFF2-40B4-BE49-F238E27FC236}">
                <a16:creationId xmlns:a16="http://schemas.microsoft.com/office/drawing/2014/main" id="{CDD9C2CD-8C50-32AA-D1AD-8DE2FD8D9C0A}"/>
              </a:ext>
            </a:extLst>
          </p:cNvPr>
          <p:cNvSpPr>
            <a:spLocks noGrp="1"/>
          </p:cNvSpPr>
          <p:nvPr>
            <p:ph idx="1"/>
          </p:nvPr>
        </p:nvSpPr>
        <p:spPr/>
        <p:txBody>
          <a:bodyPr lIns="91440" tIns="45720" rIns="91440" bIns="45720" anchor="t"/>
          <a:lstStyle/>
          <a:p>
            <a:pPr marL="342900" indent="-342900">
              <a:buChar char="•"/>
            </a:pPr>
            <a:r>
              <a:rPr lang="en-US">
                <a:latin typeface="Roboto"/>
                <a:ea typeface="Roboto"/>
                <a:cs typeface="Roboto"/>
              </a:rPr>
              <a:t>An older adult and caregiver are in an appointment together. </a:t>
            </a:r>
            <a:endParaRPr lang="en-US">
              <a:ea typeface="Roboto" panose="02000000000000000000" pitchFamily="2" charset="0"/>
              <a:cs typeface="Roboto" panose="02000000000000000000" pitchFamily="2" charset="0"/>
            </a:endParaRPr>
          </a:p>
          <a:p>
            <a:pPr marL="342900" indent="-342900">
              <a:buChar char="•"/>
            </a:pPr>
            <a:r>
              <a:rPr lang="en-US">
                <a:latin typeface="Roboto"/>
                <a:ea typeface="Roboto"/>
                <a:cs typeface="Roboto"/>
              </a:rPr>
              <a:t>The older adult cannot absorb the information.</a:t>
            </a:r>
          </a:p>
          <a:p>
            <a:pPr marL="342900" indent="-342900">
              <a:buChar char="•"/>
            </a:pPr>
            <a:r>
              <a:rPr lang="en-US">
                <a:latin typeface="Roboto"/>
                <a:ea typeface="Roboto"/>
                <a:cs typeface="Roboto"/>
              </a:rPr>
              <a:t>You give the caregiver detailed instructions and recommendations.</a:t>
            </a:r>
          </a:p>
          <a:p>
            <a:pPr marL="342900" indent="-342900">
              <a:buChar char="•"/>
            </a:pPr>
            <a:r>
              <a:rPr lang="en-US">
                <a:latin typeface="Roboto"/>
                <a:ea typeface="Roboto"/>
                <a:cs typeface="Roboto"/>
              </a:rPr>
              <a:t>You follow-up with the older adult and caregiver after a few weeks and nothing has changed. Your recommendations have not been followed. </a:t>
            </a:r>
            <a:endParaRPr lang="en-US">
              <a:ea typeface="Roboto" panose="02000000000000000000" pitchFamily="2" charset="0"/>
              <a:cs typeface="Roboto" panose="02000000000000000000" pitchFamily="2" charset="0"/>
            </a:endParaRPr>
          </a:p>
          <a:p>
            <a:pPr marL="342900" indent="-342900">
              <a:buChar char="•"/>
            </a:pPr>
            <a:r>
              <a:rPr lang="en-US">
                <a:latin typeface="Roboto"/>
                <a:ea typeface="Roboto"/>
                <a:cs typeface="Roboto"/>
              </a:rPr>
              <a:t>Is </a:t>
            </a:r>
            <a:r>
              <a:rPr lang="en-US" b="1">
                <a:latin typeface="Roboto"/>
                <a:ea typeface="Roboto"/>
                <a:cs typeface="Roboto"/>
              </a:rPr>
              <a:t>caregiver stress</a:t>
            </a:r>
            <a:r>
              <a:rPr lang="en-US">
                <a:latin typeface="Roboto"/>
                <a:ea typeface="Roboto"/>
                <a:cs typeface="Roboto"/>
              </a:rPr>
              <a:t> a possible factor?</a:t>
            </a:r>
            <a:endParaRPr lang="en-US">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080DA091-2A79-C296-86C3-5D94E212BD82}"/>
              </a:ext>
            </a:extLst>
          </p:cNvPr>
          <p:cNvCxnSpPr>
            <a:cxnSpLocks/>
          </p:cNvCxnSpPr>
          <p:nvPr/>
        </p:nvCxnSpPr>
        <p:spPr>
          <a:xfrm>
            <a:off x="630091" y="1529123"/>
            <a:ext cx="106654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0539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C1E82F-5A0D-9E09-2958-80D419CA805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5A828A3-483E-CE3E-E810-4C225351C5B5}"/>
              </a:ext>
            </a:extLst>
          </p:cNvPr>
          <p:cNvSpPr/>
          <p:nvPr/>
        </p:nvSpPr>
        <p:spPr>
          <a:xfrm>
            <a:off x="0" y="0"/>
            <a:ext cx="12192000" cy="6858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D39AC5-EB77-FB98-5B1C-F4A0B0B290A2}"/>
              </a:ext>
            </a:extLst>
          </p:cNvPr>
          <p:cNvSpPr>
            <a:spLocks noGrp="1"/>
          </p:cNvSpPr>
          <p:nvPr>
            <p:ph type="title"/>
          </p:nvPr>
        </p:nvSpPr>
        <p:spPr/>
        <p:txBody>
          <a:bodyPr lIns="91440" tIns="45720" rIns="91440" bIns="45720" anchor="t">
            <a:normAutofit/>
          </a:bodyPr>
          <a:lstStyle/>
          <a:p>
            <a:r>
              <a:rPr lang="en-US">
                <a:latin typeface="Roboto Medium"/>
                <a:ea typeface="Roboto Medium"/>
                <a:cs typeface="Roboto Medium"/>
              </a:rPr>
              <a:t>Caregiver stress assessment resources</a:t>
            </a:r>
            <a:endParaRPr lang="en-US"/>
          </a:p>
        </p:txBody>
      </p:sp>
      <p:sp>
        <p:nvSpPr>
          <p:cNvPr id="3" name="Content Placeholder 2">
            <a:extLst>
              <a:ext uri="{FF2B5EF4-FFF2-40B4-BE49-F238E27FC236}">
                <a16:creationId xmlns:a16="http://schemas.microsoft.com/office/drawing/2014/main" id="{360C00F7-1AC8-73CF-5D5A-AFFB4D70F544}"/>
              </a:ext>
            </a:extLst>
          </p:cNvPr>
          <p:cNvSpPr>
            <a:spLocks noGrp="1"/>
          </p:cNvSpPr>
          <p:nvPr>
            <p:ph idx="1"/>
          </p:nvPr>
        </p:nvSpPr>
        <p:spPr/>
        <p:txBody>
          <a:bodyPr lIns="91440" tIns="45720" rIns="91440" bIns="45720" anchor="t"/>
          <a:lstStyle/>
          <a:p>
            <a:pPr marL="342900" indent="-342900">
              <a:buChar char="•"/>
            </a:pPr>
            <a:r>
              <a:rPr lang="en-US" u="sng">
                <a:hlinkClick r:id="rId3"/>
              </a:rPr>
              <a:t>Burden Scale for Family Caregivers</a:t>
            </a:r>
            <a:endParaRPr lang="en-US" u="sng"/>
          </a:p>
          <a:p>
            <a:pPr marL="342900" indent="-342900">
              <a:buChar char="•"/>
            </a:pPr>
            <a:r>
              <a:rPr lang="en-US" err="1">
                <a:hlinkClick r:id="rId4"/>
              </a:rPr>
              <a:t>FamilyStrong</a:t>
            </a:r>
            <a:r>
              <a:rPr lang="en-US">
                <a:hlinkClick r:id="rId4"/>
              </a:rPr>
              <a:t> Distress Thermometer </a:t>
            </a:r>
            <a:endParaRPr lang="en-US"/>
          </a:p>
          <a:p>
            <a:pPr marL="342900" indent="-342900">
              <a:buChar char="•"/>
            </a:pPr>
            <a:r>
              <a:rPr lang="en-US">
                <a:hlinkClick r:id="rId5"/>
              </a:rPr>
              <a:t>AMA Caregiver Self-Assessment </a:t>
            </a:r>
            <a:endParaRPr lang="en-US"/>
          </a:p>
          <a:p>
            <a:pPr marL="342900" indent="-342900">
              <a:buChar char="•"/>
            </a:pPr>
            <a:r>
              <a:rPr lang="en-US">
                <a:hlinkClick r:id="rId6"/>
              </a:rPr>
              <a:t>Zarit Burden Interview </a:t>
            </a:r>
            <a:endParaRPr lang="en-US"/>
          </a:p>
          <a:p>
            <a:pPr marL="342900" indent="-342900">
              <a:buChar char="•"/>
            </a:pPr>
            <a:r>
              <a:rPr lang="en-US" err="1">
                <a:hlinkClick r:id="rId7"/>
              </a:rPr>
              <a:t>CancerSupportSource</a:t>
            </a:r>
            <a:r>
              <a:rPr lang="en-US">
                <a:hlinkClick r:id="rId7"/>
              </a:rPr>
              <a:t>™</a:t>
            </a:r>
            <a:endParaRPr lang="en-US">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2B58E772-50CE-89BF-B17D-BB97E02796A0}"/>
              </a:ext>
            </a:extLst>
          </p:cNvPr>
          <p:cNvCxnSpPr>
            <a:cxnSpLocks/>
          </p:cNvCxnSpPr>
          <p:nvPr/>
        </p:nvCxnSpPr>
        <p:spPr>
          <a:xfrm>
            <a:off x="630091" y="1529123"/>
            <a:ext cx="1066543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327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582782-2A93-6777-C0B5-0B43BE34DE32}"/>
              </a:ext>
            </a:extLst>
          </p:cNvPr>
          <p:cNvSpPr>
            <a:spLocks noGrp="1"/>
          </p:cNvSpPr>
          <p:nvPr>
            <p:ph type="ctrTitle"/>
          </p:nvPr>
        </p:nvSpPr>
        <p:spPr>
          <a:xfrm>
            <a:off x="465078" y="2584174"/>
            <a:ext cx="11003022" cy="4273826"/>
          </a:xfrm>
        </p:spPr>
        <p:txBody>
          <a:bodyPr/>
          <a:lstStyle/>
          <a:p>
            <a:r>
              <a:rPr lang="en-US"/>
              <a:t>Testimonials</a:t>
            </a:r>
          </a:p>
        </p:txBody>
      </p:sp>
    </p:spTree>
    <p:extLst>
      <p:ext uri="{BB962C8B-B14F-4D97-AF65-F5344CB8AC3E}">
        <p14:creationId xmlns:p14="http://schemas.microsoft.com/office/powerpoint/2010/main" val="34041051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53F7301-24ED-C50C-EB4D-819F2B97C523}"/>
              </a:ext>
            </a:extLst>
          </p:cNvPr>
          <p:cNvSpPr>
            <a:spLocks noGrp="1"/>
          </p:cNvSpPr>
          <p:nvPr>
            <p:ph type="title"/>
          </p:nvPr>
        </p:nvSpPr>
        <p:spPr/>
        <p:txBody>
          <a:bodyPr/>
          <a:lstStyle/>
          <a:p>
            <a:r>
              <a:rPr lang="en-US"/>
              <a:t>Older Adults Say:</a:t>
            </a:r>
          </a:p>
        </p:txBody>
      </p:sp>
      <p:sp>
        <p:nvSpPr>
          <p:cNvPr id="6" name="Content Placeholder 5">
            <a:extLst>
              <a:ext uri="{FF2B5EF4-FFF2-40B4-BE49-F238E27FC236}">
                <a16:creationId xmlns:a16="http://schemas.microsoft.com/office/drawing/2014/main" id="{545AF491-0CE7-86B9-0B81-5590B9930D56}"/>
              </a:ext>
            </a:extLst>
          </p:cNvPr>
          <p:cNvSpPr>
            <a:spLocks noGrp="1"/>
          </p:cNvSpPr>
          <p:nvPr>
            <p:ph idx="1"/>
          </p:nvPr>
        </p:nvSpPr>
        <p:spPr>
          <a:xfrm>
            <a:off x="574583" y="1690688"/>
            <a:ext cx="8044631" cy="4973348"/>
          </a:xfrm>
        </p:spPr>
        <p:txBody>
          <a:bodyPr lIns="91440" tIns="45720" rIns="91440" bIns="45720" anchor="t"/>
          <a:lstStyle/>
          <a:p>
            <a:pPr>
              <a:lnSpc>
                <a:spcPct val="100000"/>
              </a:lnSpc>
              <a:spcAft>
                <a:spcPts val="600"/>
              </a:spcAft>
            </a:pPr>
            <a:r>
              <a:rPr lang="en-US" b="1">
                <a:solidFill>
                  <a:schemeClr val="tx2"/>
                </a:solidFill>
                <a:latin typeface="Roboto"/>
                <a:ea typeface="Roboto"/>
                <a:cs typeface="Roboto"/>
              </a:rPr>
              <a:t>A caregiver is a built-in, existing support system and </a:t>
            </a:r>
            <a:br>
              <a:rPr lang="en-US" b="1"/>
            </a:br>
            <a:r>
              <a:rPr lang="en-US" b="1">
                <a:solidFill>
                  <a:schemeClr val="tx2"/>
                </a:solidFill>
                <a:latin typeface="Roboto"/>
                <a:ea typeface="Roboto"/>
                <a:cs typeface="Roboto"/>
              </a:rPr>
              <a:t>knowledge partner.</a:t>
            </a:r>
          </a:p>
          <a:p>
            <a:pPr>
              <a:lnSpc>
                <a:spcPct val="100000"/>
              </a:lnSpc>
              <a:spcAft>
                <a:spcPts val="600"/>
              </a:spcAft>
            </a:pPr>
            <a:r>
              <a:rPr lang="en-US" sz="2000">
                <a:latin typeface="Roboto"/>
                <a:ea typeface="Roboto"/>
                <a:cs typeface="Roboto"/>
              </a:rPr>
              <a:t>“Care partners help us</a:t>
            </a:r>
            <a:r>
              <a:rPr lang="en-US" sz="2000" b="1">
                <a:latin typeface="Roboto"/>
                <a:ea typeface="Roboto"/>
                <a:cs typeface="Roboto"/>
              </a:rPr>
              <a:t> </a:t>
            </a:r>
            <a:r>
              <a:rPr lang="en-US" sz="2000">
                <a:latin typeface="Roboto"/>
                <a:ea typeface="Roboto"/>
                <a:cs typeface="Roboto"/>
              </a:rPr>
              <a:t>navigate and</a:t>
            </a:r>
            <a:r>
              <a:rPr lang="en-US" sz="2000" b="1">
                <a:latin typeface="Roboto"/>
                <a:ea typeface="Roboto"/>
                <a:cs typeface="Roboto"/>
              </a:rPr>
              <a:t> have a consistent historian </a:t>
            </a:r>
            <a:r>
              <a:rPr lang="en-US" sz="2000">
                <a:latin typeface="Roboto"/>
                <a:ea typeface="Roboto"/>
                <a:cs typeface="Roboto"/>
              </a:rPr>
              <a:t>with experience the facility doesn’t have. For those with complex health needs (and multiple patient portals), it’s even more important.” </a:t>
            </a:r>
          </a:p>
          <a:p>
            <a:pPr>
              <a:lnSpc>
                <a:spcPct val="100000"/>
              </a:lnSpc>
              <a:spcAft>
                <a:spcPts val="600"/>
              </a:spcAft>
            </a:pPr>
            <a:r>
              <a:rPr lang="en-US" sz="2000"/>
              <a:t>— Rosie, older adult </a:t>
            </a:r>
          </a:p>
          <a:p>
            <a:pPr>
              <a:lnSpc>
                <a:spcPct val="100000"/>
              </a:lnSpc>
              <a:spcAft>
                <a:spcPts val="600"/>
              </a:spcAft>
            </a:pPr>
            <a:r>
              <a:rPr lang="en-US" sz="2000"/>
              <a:t>“Caregivers serve as wellness partners for the older adult, important supporters of healing and recovery. For those who are immobile due to condition (temporary or permanent and rely 100 percent on someone else) caregivers help get the older adult around, collect meds, etc. They are </a:t>
            </a:r>
            <a:r>
              <a:rPr lang="en-US" sz="2000" b="1"/>
              <a:t>compassionate supporters who help boost recovery.”  </a:t>
            </a:r>
          </a:p>
          <a:p>
            <a:pPr>
              <a:lnSpc>
                <a:spcPct val="100000"/>
              </a:lnSpc>
              <a:spcAft>
                <a:spcPts val="600"/>
              </a:spcAft>
            </a:pPr>
            <a:r>
              <a:rPr lang="en-US" sz="2000">
                <a:latin typeface="Roboto"/>
                <a:ea typeface="Roboto"/>
                <a:cs typeface="Roboto"/>
              </a:rPr>
              <a:t>—</a:t>
            </a:r>
            <a:r>
              <a:rPr lang="en-US" sz="2000" b="1">
                <a:latin typeface="Roboto"/>
                <a:ea typeface="Roboto"/>
                <a:cs typeface="Roboto"/>
              </a:rPr>
              <a:t> </a:t>
            </a:r>
            <a:r>
              <a:rPr lang="en-US" sz="2000">
                <a:latin typeface="Roboto"/>
                <a:ea typeface="Roboto"/>
                <a:cs typeface="Roboto"/>
              </a:rPr>
              <a:t>Jacalyn, older adult</a:t>
            </a:r>
          </a:p>
        </p:txBody>
      </p:sp>
      <p:pic>
        <p:nvPicPr>
          <p:cNvPr id="2" name="Graphic 1" descr="Open quotation mark with solid fill">
            <a:extLst>
              <a:ext uri="{FF2B5EF4-FFF2-40B4-BE49-F238E27FC236}">
                <a16:creationId xmlns:a16="http://schemas.microsoft.com/office/drawing/2014/main" id="{F8A227D7-736A-205B-60F9-BD68D8DA88A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8231546" y="416378"/>
            <a:ext cx="4351338" cy="4351338"/>
          </a:xfrm>
          <a:prstGeom prst="rect">
            <a:avLst/>
          </a:prstGeom>
        </p:spPr>
      </p:pic>
    </p:spTree>
    <p:extLst>
      <p:ext uri="{BB962C8B-B14F-4D97-AF65-F5344CB8AC3E}">
        <p14:creationId xmlns:p14="http://schemas.microsoft.com/office/powerpoint/2010/main" val="4267807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4A28D9-5EC4-B5F9-3396-D0D095FCA7FC}"/>
              </a:ext>
            </a:extLst>
          </p:cNvPr>
          <p:cNvSpPr/>
          <p:nvPr/>
        </p:nvSpPr>
        <p:spPr>
          <a:xfrm>
            <a:off x="-53788" y="0"/>
            <a:ext cx="602940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074D90-FC86-149F-B6B5-EFB59B0B77F2}"/>
              </a:ext>
            </a:extLst>
          </p:cNvPr>
          <p:cNvSpPr>
            <a:spLocks noGrp="1"/>
          </p:cNvSpPr>
          <p:nvPr>
            <p:ph sz="half" idx="1"/>
          </p:nvPr>
        </p:nvSpPr>
        <p:spPr>
          <a:xfrm>
            <a:off x="510212" y="1556684"/>
            <a:ext cx="5337998" cy="3407202"/>
          </a:xfrm>
        </p:spPr>
        <p:txBody>
          <a:bodyPr lIns="91440" tIns="45720" rIns="91440" bIns="45720">
            <a:normAutofit/>
          </a:bodyPr>
          <a:lstStyle/>
          <a:p>
            <a:pPr>
              <a:lnSpc>
                <a:spcPct val="100000"/>
              </a:lnSpc>
            </a:pPr>
            <a:r>
              <a:rPr lang="en-US" sz="3000"/>
              <a:t>Special </a:t>
            </a:r>
            <a:r>
              <a:rPr lang="en-US" sz="3000">
                <a:solidFill>
                  <a:schemeClr val="tx2"/>
                </a:solidFill>
                <a:latin typeface="Roboto Medium" panose="02000000000000000000" pitchFamily="2" charset="0"/>
                <a:ea typeface="Roboto Medium" panose="02000000000000000000" pitchFamily="2" charset="0"/>
              </a:rPr>
              <a:t>thank you </a:t>
            </a:r>
            <a:r>
              <a:rPr lang="en-US" sz="3000"/>
              <a:t>to the </a:t>
            </a:r>
            <a:br>
              <a:rPr lang="en-US" sz="3000"/>
            </a:br>
            <a:r>
              <a:rPr lang="en-US" sz="3000"/>
              <a:t>health care sites, supporting organizations, older adults, and caregivers who contributed to this work.</a:t>
            </a:r>
          </a:p>
        </p:txBody>
      </p:sp>
      <p:sp>
        <p:nvSpPr>
          <p:cNvPr id="8" name="TextBox 7">
            <a:extLst>
              <a:ext uri="{FF2B5EF4-FFF2-40B4-BE49-F238E27FC236}">
                <a16:creationId xmlns:a16="http://schemas.microsoft.com/office/drawing/2014/main" id="{85B6A9CD-AB93-9046-A1BB-90767591576F}"/>
              </a:ext>
            </a:extLst>
          </p:cNvPr>
          <p:cNvSpPr txBox="1"/>
          <p:nvPr/>
        </p:nvSpPr>
        <p:spPr>
          <a:xfrm>
            <a:off x="6358423" y="576197"/>
            <a:ext cx="5380328" cy="548640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a:lnSpc>
                <a:spcPct val="90000"/>
              </a:lnSpc>
              <a:spcBef>
                <a:spcPts val="1000"/>
              </a:spcBef>
              <a:tabLst>
                <a:tab pos="571500" algn="l"/>
              </a:tabLst>
            </a:pPr>
            <a:endParaRPr lang="en-US" sz="1200">
              <a:latin typeface="Roboto" panose="02000000000000000000" pitchFamily="2" charset="0"/>
            </a:endParaRP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Brittany Jackson </a:t>
            </a:r>
            <a:r>
              <a:rPr lang="en-US" sz="1600">
                <a:highlight>
                  <a:srgbClr val="FFFFFF"/>
                </a:highlight>
                <a:latin typeface="Roboto" panose="02000000000000000000" pitchFamily="2" charset="0"/>
              </a:rPr>
              <a:t>and </a:t>
            </a:r>
            <a:r>
              <a:rPr lang="en-US" sz="1600" b="1">
                <a:solidFill>
                  <a:schemeClr val="tx2"/>
                </a:solidFill>
                <a:highlight>
                  <a:srgbClr val="FFFFFF"/>
                </a:highlight>
                <a:latin typeface="Roboto" panose="02000000000000000000" pitchFamily="2" charset="0"/>
              </a:rPr>
              <a:t>Libby Hoy</a:t>
            </a:r>
            <a:r>
              <a:rPr lang="en-US" sz="1600">
                <a:highlight>
                  <a:srgbClr val="FFFFFF"/>
                </a:highlight>
                <a:latin typeface="Roboto" panose="02000000000000000000" pitchFamily="2" charset="0"/>
              </a:rPr>
              <a:t>, PFCC Partners</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Clara Park</a:t>
            </a:r>
            <a:r>
              <a:rPr lang="en-US" sz="1600">
                <a:solidFill>
                  <a:schemeClr val="tx2"/>
                </a:solidFill>
                <a:highlight>
                  <a:srgbClr val="FFFFFF"/>
                </a:highlight>
                <a:latin typeface="Roboto" panose="02000000000000000000" pitchFamily="2" charset="0"/>
              </a:rPr>
              <a:t> </a:t>
            </a:r>
            <a:r>
              <a:rPr lang="en-US" sz="1600">
                <a:highlight>
                  <a:srgbClr val="FFFFFF"/>
                </a:highlight>
                <a:latin typeface="Roboto" panose="02000000000000000000" pitchFamily="2" charset="0"/>
              </a:rPr>
              <a:t>and </a:t>
            </a:r>
            <a:r>
              <a:rPr lang="en-US" sz="1600" b="1">
                <a:solidFill>
                  <a:schemeClr val="tx2"/>
                </a:solidFill>
                <a:highlight>
                  <a:srgbClr val="FFFFFF"/>
                </a:highlight>
                <a:latin typeface="Roboto" panose="02000000000000000000" pitchFamily="2" charset="0"/>
              </a:rPr>
              <a:t>Anna Chodos</a:t>
            </a:r>
            <a:r>
              <a:rPr lang="en-US" sz="1600">
                <a:highlight>
                  <a:srgbClr val="FFFFFF"/>
                </a:highlight>
                <a:latin typeface="Roboto" panose="02000000000000000000" pitchFamily="2" charset="0"/>
              </a:rPr>
              <a:t>, CAP-CT </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Diane Mariani </a:t>
            </a:r>
            <a:r>
              <a:rPr lang="en-US" sz="1600">
                <a:highlight>
                  <a:srgbClr val="FFFFFF"/>
                </a:highlight>
                <a:latin typeface="Roboto" panose="02000000000000000000" pitchFamily="2" charset="0"/>
              </a:rPr>
              <a:t>and the </a:t>
            </a:r>
            <a:r>
              <a:rPr lang="en-US" sz="1600" b="1">
                <a:solidFill>
                  <a:schemeClr val="tx2"/>
                </a:solidFill>
                <a:highlight>
                  <a:srgbClr val="FFFFFF"/>
                </a:highlight>
                <a:latin typeface="Roboto" panose="02000000000000000000" pitchFamily="2" charset="0"/>
              </a:rPr>
              <a:t>Rush University Caring for Caregivers (C4C) team</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Emily Simmons</a:t>
            </a:r>
            <a:r>
              <a:rPr lang="en-US" sz="1600">
                <a:highlight>
                  <a:srgbClr val="FFFFFF"/>
                </a:highlight>
                <a:latin typeface="Roboto" panose="02000000000000000000" pitchFamily="2" charset="0"/>
              </a:rPr>
              <a:t>, University of Alabama at Birmingham</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a:ea typeface="Roboto"/>
                <a:cs typeface="Roboto"/>
              </a:rPr>
              <a:t>Felicia Cruz</a:t>
            </a:r>
            <a:r>
              <a:rPr lang="en-US" sz="1600">
                <a:solidFill>
                  <a:schemeClr val="tx2"/>
                </a:solidFill>
                <a:highlight>
                  <a:srgbClr val="FFFFFF"/>
                </a:highlight>
                <a:latin typeface="Roboto"/>
                <a:ea typeface="Roboto"/>
                <a:cs typeface="Roboto"/>
              </a:rPr>
              <a:t>, </a:t>
            </a:r>
            <a:r>
              <a:rPr lang="en-US" sz="1600">
                <a:highlight>
                  <a:srgbClr val="FFFFFF"/>
                </a:highlight>
                <a:latin typeface="Roboto"/>
                <a:ea typeface="Roboto"/>
                <a:cs typeface="Roboto"/>
              </a:rPr>
              <a:t>Bayhealth</a:t>
            </a:r>
            <a:endParaRPr lang="en-US" sz="1600">
              <a:highlight>
                <a:srgbClr val="FFFFFF"/>
              </a:highlight>
              <a:latin typeface="Roboto" panose="02000000000000000000" pitchFamily="2" charset="0"/>
            </a:endParaRP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Jennifer Wolff</a:t>
            </a:r>
            <a:r>
              <a:rPr lang="en-US" sz="1600">
                <a:solidFill>
                  <a:schemeClr val="tx2"/>
                </a:solidFill>
                <a:highlight>
                  <a:srgbClr val="FFFFFF"/>
                </a:highlight>
                <a:latin typeface="Roboto" panose="02000000000000000000" pitchFamily="2" charset="0"/>
              </a:rPr>
              <a:t>, </a:t>
            </a:r>
            <a:r>
              <a:rPr lang="en-US" sz="1600">
                <a:highlight>
                  <a:srgbClr val="FFFFFF"/>
                </a:highlight>
                <a:latin typeface="Roboto" panose="02000000000000000000" pitchFamily="2" charset="0"/>
              </a:rPr>
              <a:t>Johns Hopkins Bloomberg School </a:t>
            </a:r>
            <a:br>
              <a:rPr lang="en-US" sz="1600">
                <a:highlight>
                  <a:srgbClr val="FFFFFF"/>
                </a:highlight>
                <a:latin typeface="Roboto" panose="02000000000000000000" pitchFamily="2" charset="0"/>
              </a:rPr>
            </a:br>
            <a:r>
              <a:rPr lang="en-US" sz="1600">
                <a:highlight>
                  <a:srgbClr val="FFFFFF"/>
                </a:highlight>
                <a:latin typeface="Roboto" panose="02000000000000000000" pitchFamily="2" charset="0"/>
              </a:rPr>
              <a:t>of Public Health</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Karen Preston</a:t>
            </a:r>
            <a:r>
              <a:rPr lang="en-US" sz="1600">
                <a:highlight>
                  <a:srgbClr val="FFFFFF"/>
                </a:highlight>
                <a:latin typeface="Roboto" panose="02000000000000000000" pitchFamily="2" charset="0"/>
              </a:rPr>
              <a:t>, AdventHealth Hendersonville</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Khadeja Kausar</a:t>
            </a:r>
            <a:r>
              <a:rPr lang="en-US" sz="1600">
                <a:solidFill>
                  <a:schemeClr val="tx2"/>
                </a:solidFill>
                <a:highlight>
                  <a:srgbClr val="FFFFFF"/>
                </a:highlight>
                <a:latin typeface="Roboto" panose="02000000000000000000" pitchFamily="2" charset="0"/>
              </a:rPr>
              <a:t>, </a:t>
            </a:r>
            <a:r>
              <a:rPr lang="en-US" sz="1600">
                <a:highlight>
                  <a:srgbClr val="FFFFFF"/>
                </a:highlight>
                <a:latin typeface="Roboto" panose="02000000000000000000" pitchFamily="2" charset="0"/>
              </a:rPr>
              <a:t>Maimonides Medical Center</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Lauren Southerland, </a:t>
            </a:r>
            <a:r>
              <a:rPr lang="en-US" sz="1600">
                <a:highlight>
                  <a:srgbClr val="FFFFFF"/>
                </a:highlight>
                <a:latin typeface="Roboto" panose="02000000000000000000" pitchFamily="2" charset="0"/>
              </a:rPr>
              <a:t>The Ohio State University Medical Center</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Marie Cleary Fishman</a:t>
            </a:r>
            <a:r>
              <a:rPr lang="en-US" sz="1600">
                <a:solidFill>
                  <a:schemeClr val="tx2"/>
                </a:solidFill>
                <a:highlight>
                  <a:srgbClr val="FFFFFF"/>
                </a:highlight>
                <a:latin typeface="Roboto" panose="02000000000000000000" pitchFamily="2" charset="0"/>
              </a:rPr>
              <a:t>, </a:t>
            </a:r>
            <a:r>
              <a:rPr lang="en-US" sz="1600">
                <a:highlight>
                  <a:srgbClr val="FFFFFF"/>
                </a:highlight>
                <a:latin typeface="Roboto" panose="02000000000000000000" pitchFamily="2" charset="0"/>
              </a:rPr>
              <a:t>American Hospital Association</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Rosie Bartel</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rPr>
              <a:t>Taylor McMahon</a:t>
            </a:r>
            <a:r>
              <a:rPr lang="en-US" sz="1600">
                <a:solidFill>
                  <a:schemeClr val="tx2"/>
                </a:solidFill>
                <a:highlight>
                  <a:srgbClr val="FFFFFF"/>
                </a:highlight>
                <a:latin typeface="Roboto" panose="02000000000000000000" pitchFamily="2" charset="0"/>
              </a:rPr>
              <a:t>, </a:t>
            </a:r>
            <a:r>
              <a:rPr lang="en-US" sz="1600">
                <a:highlight>
                  <a:srgbClr val="FFFFFF"/>
                </a:highlight>
                <a:latin typeface="Roboto" panose="02000000000000000000" pitchFamily="2" charset="0"/>
              </a:rPr>
              <a:t>Presbyterian Senior Care </a:t>
            </a:r>
          </a:p>
          <a:p>
            <a:pPr marL="285750" indent="-285750">
              <a:lnSpc>
                <a:spcPct val="90000"/>
              </a:lnSpc>
              <a:spcBef>
                <a:spcPts val="1000"/>
              </a:spcBef>
              <a:buFont typeface="Arial" panose="020B0604020202020204" pitchFamily="34" charset="0"/>
              <a:buChar char="•"/>
              <a:tabLst>
                <a:tab pos="571500" algn="l"/>
              </a:tabLst>
            </a:pPr>
            <a:r>
              <a:rPr lang="en-US" sz="1600" b="1">
                <a:solidFill>
                  <a:schemeClr val="tx2"/>
                </a:solidFill>
                <a:highlight>
                  <a:srgbClr val="FFFFFF"/>
                </a:highlight>
                <a:latin typeface="Roboto" panose="02000000000000000000" pitchFamily="2" charset="0"/>
                <a:hlinkClick r:id="rId2">
                  <a:extLst>
                    <a:ext uri="{A12FA001-AC4F-418D-AE19-62706E023703}">
                      <ahyp:hlinkClr xmlns:ahyp="http://schemas.microsoft.com/office/drawing/2018/hyperlinkcolor" val="tx"/>
                    </a:ext>
                  </a:extLst>
                </a:hlinkClick>
              </a:rPr>
              <a:t>What Matters to Older Adults Advisory Group</a:t>
            </a:r>
            <a:r>
              <a:rPr lang="en-US" sz="1600" b="1">
                <a:solidFill>
                  <a:schemeClr val="tx2"/>
                </a:solidFill>
                <a:highlight>
                  <a:srgbClr val="FFFFFF"/>
                </a:highlight>
                <a:latin typeface="Roboto" panose="02000000000000000000" pitchFamily="2" charset="0"/>
              </a:rPr>
              <a:t> </a:t>
            </a:r>
          </a:p>
          <a:p>
            <a:pPr>
              <a:lnSpc>
                <a:spcPct val="90000"/>
              </a:lnSpc>
              <a:spcBef>
                <a:spcPts val="1000"/>
              </a:spcBef>
              <a:tabLst>
                <a:tab pos="571500" algn="l"/>
              </a:tabLst>
            </a:pPr>
            <a:endParaRPr lang="en-US" sz="1200">
              <a:latin typeface="Roboto" panose="02000000000000000000" pitchFamily="2" charset="0"/>
            </a:endParaRPr>
          </a:p>
          <a:p>
            <a:pPr>
              <a:lnSpc>
                <a:spcPct val="90000"/>
              </a:lnSpc>
              <a:spcBef>
                <a:spcPts val="1000"/>
              </a:spcBef>
              <a:tabLst>
                <a:tab pos="571500" algn="l"/>
              </a:tabLst>
            </a:pPr>
            <a:endParaRPr lang="en-US" sz="1200">
              <a:latin typeface="Roboto" panose="02000000000000000000" pitchFamily="2" charset="0"/>
            </a:endParaRPr>
          </a:p>
        </p:txBody>
      </p:sp>
      <p:sp>
        <p:nvSpPr>
          <p:cNvPr id="2" name="Title 1">
            <a:extLst>
              <a:ext uri="{FF2B5EF4-FFF2-40B4-BE49-F238E27FC236}">
                <a16:creationId xmlns:a16="http://schemas.microsoft.com/office/drawing/2014/main" id="{CA894CE4-00B0-61A8-1CE4-FEE57B7422F3}"/>
              </a:ext>
            </a:extLst>
          </p:cNvPr>
          <p:cNvSpPr>
            <a:spLocks noGrp="1"/>
          </p:cNvSpPr>
          <p:nvPr>
            <p:ph type="title"/>
          </p:nvPr>
        </p:nvSpPr>
        <p:spPr>
          <a:xfrm>
            <a:off x="510212" y="576197"/>
            <a:ext cx="5099133" cy="1114491"/>
          </a:xfrm>
        </p:spPr>
        <p:txBody>
          <a:bodyPr anchor="t">
            <a:normAutofit/>
          </a:bodyPr>
          <a:lstStyle/>
          <a:p>
            <a:r>
              <a:rPr lang="en-US" kern="1200">
                <a:latin typeface="Roboto Medium" panose="02000000000000000000" pitchFamily="2" charset="0"/>
                <a:ea typeface="Roboto Medium" panose="02000000000000000000" pitchFamily="2" charset="0"/>
                <a:cs typeface="+mj-cs"/>
              </a:rPr>
              <a:t>Acknowledgements</a:t>
            </a:r>
          </a:p>
        </p:txBody>
      </p:sp>
      <p:pic>
        <p:nvPicPr>
          <p:cNvPr id="6" name="Graphic 5" descr="Clapping hands outline">
            <a:extLst>
              <a:ext uri="{FF2B5EF4-FFF2-40B4-BE49-F238E27FC236}">
                <a16:creationId xmlns:a16="http://schemas.microsoft.com/office/drawing/2014/main" id="{B383D60E-8982-F55F-00B8-ED9AEE9B7A2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74161" y="4005943"/>
            <a:ext cx="2852057" cy="2852057"/>
          </a:xfrm>
          <a:prstGeom prst="rect">
            <a:avLst/>
          </a:prstGeom>
        </p:spPr>
      </p:pic>
    </p:spTree>
    <p:extLst>
      <p:ext uri="{BB962C8B-B14F-4D97-AF65-F5344CB8AC3E}">
        <p14:creationId xmlns:p14="http://schemas.microsoft.com/office/powerpoint/2010/main" val="20538852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673C5-8851-4EE5-48D2-6303221995A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D1DE345E-B826-CAE3-5C1C-D72217553DE3}"/>
              </a:ext>
            </a:extLst>
          </p:cNvPr>
          <p:cNvSpPr>
            <a:spLocks noGrp="1"/>
          </p:cNvSpPr>
          <p:nvPr>
            <p:ph type="title"/>
          </p:nvPr>
        </p:nvSpPr>
        <p:spPr/>
        <p:txBody>
          <a:bodyPr/>
          <a:lstStyle/>
          <a:p>
            <a:r>
              <a:rPr lang="en-US"/>
              <a:t>Caregivers Say:</a:t>
            </a:r>
          </a:p>
        </p:txBody>
      </p:sp>
      <p:sp>
        <p:nvSpPr>
          <p:cNvPr id="6" name="Content Placeholder 5">
            <a:extLst>
              <a:ext uri="{FF2B5EF4-FFF2-40B4-BE49-F238E27FC236}">
                <a16:creationId xmlns:a16="http://schemas.microsoft.com/office/drawing/2014/main" id="{EFDFD823-137B-5B5D-130C-923888ED4EE4}"/>
              </a:ext>
            </a:extLst>
          </p:cNvPr>
          <p:cNvSpPr>
            <a:spLocks noGrp="1"/>
          </p:cNvSpPr>
          <p:nvPr>
            <p:ph idx="1"/>
          </p:nvPr>
        </p:nvSpPr>
        <p:spPr>
          <a:xfrm>
            <a:off x="3546282" y="2326557"/>
            <a:ext cx="8006764" cy="4351338"/>
          </a:xfrm>
        </p:spPr>
        <p:txBody>
          <a:bodyPr lIns="91440" tIns="45720" rIns="91440" bIns="45720" anchor="t"/>
          <a:lstStyle/>
          <a:p>
            <a:pPr>
              <a:lnSpc>
                <a:spcPct val="100000"/>
              </a:lnSpc>
              <a:spcAft>
                <a:spcPts val="600"/>
              </a:spcAft>
            </a:pPr>
            <a:r>
              <a:rPr lang="en-US" sz="2400" b="1">
                <a:solidFill>
                  <a:schemeClr val="tx2"/>
                </a:solidFill>
              </a:rPr>
              <a:t>Caregivers create efficiencies. Building trust is vital.</a:t>
            </a:r>
            <a:endParaRPr lang="en-US">
              <a:latin typeface="Roboto"/>
              <a:ea typeface="Roboto"/>
              <a:cs typeface="Roboto"/>
            </a:endParaRPr>
          </a:p>
          <a:p>
            <a:pPr>
              <a:lnSpc>
                <a:spcPct val="100000"/>
              </a:lnSpc>
              <a:spcAft>
                <a:spcPts val="600"/>
              </a:spcAft>
            </a:pPr>
            <a:r>
              <a:rPr lang="en-US">
                <a:latin typeface="Roboto"/>
                <a:ea typeface="Roboto"/>
                <a:cs typeface="Roboto"/>
              </a:rPr>
              <a:t>“Being recognized helps acknowledge my stress and </a:t>
            </a:r>
            <a:r>
              <a:rPr lang="en-US" b="1">
                <a:latin typeface="Roboto"/>
                <a:ea typeface="Roboto"/>
                <a:cs typeface="Roboto"/>
              </a:rPr>
              <a:t>builds trust</a:t>
            </a:r>
            <a:r>
              <a:rPr lang="en-US">
                <a:latin typeface="Roboto"/>
                <a:ea typeface="Roboto"/>
                <a:cs typeface="Roboto"/>
              </a:rPr>
              <a:t>. And, I can give you information to make your job easier. I can let you know what has worked in the past.” </a:t>
            </a:r>
          </a:p>
          <a:p>
            <a:pPr>
              <a:lnSpc>
                <a:spcPct val="100000"/>
              </a:lnSpc>
              <a:spcAft>
                <a:spcPts val="600"/>
              </a:spcAft>
            </a:pPr>
            <a:r>
              <a:rPr lang="en-US">
                <a:latin typeface="Roboto"/>
                <a:ea typeface="Roboto"/>
                <a:cs typeface="Roboto"/>
              </a:rPr>
              <a:t>—Libby, care partner </a:t>
            </a:r>
          </a:p>
        </p:txBody>
      </p:sp>
      <p:pic>
        <p:nvPicPr>
          <p:cNvPr id="4" name="Graphic 3" descr="Open quotation mark with solid fill">
            <a:extLst>
              <a:ext uri="{FF2B5EF4-FFF2-40B4-BE49-F238E27FC236}">
                <a16:creationId xmlns:a16="http://schemas.microsoft.com/office/drawing/2014/main" id="{43B41E2F-81A5-A7D3-CA7C-50953E0B463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flipH="1">
            <a:off x="-476634" y="1181969"/>
            <a:ext cx="4351338" cy="4351338"/>
          </a:xfrm>
          <a:prstGeom prst="rect">
            <a:avLst/>
          </a:prstGeom>
        </p:spPr>
      </p:pic>
    </p:spTree>
    <p:extLst>
      <p:ext uri="{BB962C8B-B14F-4D97-AF65-F5344CB8AC3E}">
        <p14:creationId xmlns:p14="http://schemas.microsoft.com/office/powerpoint/2010/main" val="42341601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5D310-D50C-1087-7817-0E6288EBE44F}"/>
              </a:ext>
            </a:extLst>
          </p:cNvPr>
          <p:cNvSpPr>
            <a:spLocks noGrp="1"/>
          </p:cNvSpPr>
          <p:nvPr>
            <p:ph type="title"/>
          </p:nvPr>
        </p:nvSpPr>
        <p:spPr/>
        <p:txBody>
          <a:bodyPr/>
          <a:lstStyle/>
          <a:p>
            <a:r>
              <a:rPr lang="en-US"/>
              <a:t>Providers Say:</a:t>
            </a:r>
          </a:p>
        </p:txBody>
      </p:sp>
      <p:sp>
        <p:nvSpPr>
          <p:cNvPr id="3" name="Content Placeholder 2">
            <a:extLst>
              <a:ext uri="{FF2B5EF4-FFF2-40B4-BE49-F238E27FC236}">
                <a16:creationId xmlns:a16="http://schemas.microsoft.com/office/drawing/2014/main" id="{61979FB9-AD4B-3BA3-0F0D-790EF1402FB9}"/>
              </a:ext>
            </a:extLst>
          </p:cNvPr>
          <p:cNvSpPr>
            <a:spLocks noGrp="1"/>
          </p:cNvSpPr>
          <p:nvPr>
            <p:ph idx="1"/>
          </p:nvPr>
        </p:nvSpPr>
        <p:spPr>
          <a:xfrm>
            <a:off x="510212" y="1556657"/>
            <a:ext cx="8148758" cy="4620306"/>
          </a:xfrm>
        </p:spPr>
        <p:txBody>
          <a:bodyPr lIns="91440" tIns="45720" rIns="91440" bIns="45720" anchor="t"/>
          <a:lstStyle/>
          <a:p>
            <a:pPr>
              <a:lnSpc>
                <a:spcPct val="100000"/>
              </a:lnSpc>
              <a:spcAft>
                <a:spcPts val="600"/>
              </a:spcAft>
            </a:pPr>
            <a:r>
              <a:rPr lang="en-US" sz="2400" b="1">
                <a:solidFill>
                  <a:schemeClr val="tx2"/>
                </a:solidFill>
                <a:latin typeface="Roboto"/>
                <a:ea typeface="Roboto"/>
                <a:cs typeface="Roboto"/>
              </a:rPr>
              <a:t>Caregivers are valuable team members. Their unique insights support the older adult and health care team.</a:t>
            </a:r>
            <a:endParaRPr lang="en-US" sz="2400">
              <a:solidFill>
                <a:schemeClr val="tx2"/>
              </a:solidFill>
              <a:latin typeface="Roboto"/>
              <a:ea typeface="Roboto"/>
              <a:cs typeface="Roboto"/>
            </a:endParaRPr>
          </a:p>
          <a:p>
            <a:pPr>
              <a:lnSpc>
                <a:spcPct val="100000"/>
              </a:lnSpc>
              <a:spcAft>
                <a:spcPts val="600"/>
              </a:spcAft>
            </a:pPr>
            <a:r>
              <a:rPr lang="en-US">
                <a:latin typeface="Roboto"/>
                <a:ea typeface="Roboto"/>
                <a:cs typeface="Roboto"/>
              </a:rPr>
              <a:t>“There is an infrastructure built between patients and caregivers — understanding this saves clinicians time and possible mistakes (e.g. decreases difficulty of care and risk of harm). There is risk of "obliterating" What Matters when clinicians make assumptions and don’t engage older adults and caregivers. </a:t>
            </a:r>
            <a:r>
              <a:rPr lang="en-US" b="1">
                <a:latin typeface="Roboto"/>
                <a:ea typeface="Roboto"/>
                <a:cs typeface="Roboto"/>
              </a:rPr>
              <a:t>Caregivers understand the context of the story</a:t>
            </a:r>
            <a:r>
              <a:rPr lang="en-US">
                <a:latin typeface="Roboto"/>
                <a:ea typeface="Roboto"/>
                <a:cs typeface="Roboto"/>
              </a:rPr>
              <a:t>. They are part of the care team. And they typically are with the older adult across the whole continuum [the constant]. Caregivers support the healthcare system too.” </a:t>
            </a:r>
          </a:p>
          <a:p>
            <a:pPr>
              <a:lnSpc>
                <a:spcPct val="100000"/>
              </a:lnSpc>
              <a:spcAft>
                <a:spcPts val="600"/>
              </a:spcAft>
            </a:pPr>
            <a:r>
              <a:rPr lang="en-US">
                <a:latin typeface="Roboto"/>
                <a:ea typeface="Roboto"/>
                <a:cs typeface="Roboto"/>
              </a:rPr>
              <a:t>— Marie, provider and caregiver </a:t>
            </a:r>
          </a:p>
        </p:txBody>
      </p:sp>
      <p:pic>
        <p:nvPicPr>
          <p:cNvPr id="4" name="Graphic 3" descr="Open quotation mark with solid fill">
            <a:extLst>
              <a:ext uri="{FF2B5EF4-FFF2-40B4-BE49-F238E27FC236}">
                <a16:creationId xmlns:a16="http://schemas.microsoft.com/office/drawing/2014/main" id="{984582A0-2CE9-662F-DF4B-AD750A2B09A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a:off x="8008909" y="302256"/>
            <a:ext cx="4351338" cy="4351338"/>
          </a:xfrm>
          <a:prstGeom prst="rect">
            <a:avLst/>
          </a:prstGeom>
        </p:spPr>
      </p:pic>
    </p:spTree>
    <p:extLst>
      <p:ext uri="{BB962C8B-B14F-4D97-AF65-F5344CB8AC3E}">
        <p14:creationId xmlns:p14="http://schemas.microsoft.com/office/powerpoint/2010/main" val="42726391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7CF8167-2859-FE3D-48D3-28182C46D399}"/>
              </a:ext>
            </a:extLst>
          </p:cNvPr>
          <p:cNvSpPr>
            <a:spLocks noGrp="1"/>
          </p:cNvSpPr>
          <p:nvPr>
            <p:ph type="title"/>
          </p:nvPr>
        </p:nvSpPr>
        <p:spPr/>
        <p:txBody>
          <a:bodyPr/>
          <a:lstStyle/>
          <a:p>
            <a:r>
              <a:rPr lang="en-US"/>
              <a:t>Providers Say: </a:t>
            </a:r>
            <a:r>
              <a:rPr lang="en-US" sz="2400" i="1"/>
              <a:t>(Continued)</a:t>
            </a:r>
          </a:p>
        </p:txBody>
      </p:sp>
      <p:sp>
        <p:nvSpPr>
          <p:cNvPr id="3" name="Content Placeholder 2">
            <a:extLst>
              <a:ext uri="{FF2B5EF4-FFF2-40B4-BE49-F238E27FC236}">
                <a16:creationId xmlns:a16="http://schemas.microsoft.com/office/drawing/2014/main" id="{928A63D6-5052-22F4-528F-C54FE7FD8469}"/>
              </a:ext>
            </a:extLst>
          </p:cNvPr>
          <p:cNvSpPr>
            <a:spLocks noGrp="1"/>
          </p:cNvSpPr>
          <p:nvPr>
            <p:ph idx="1"/>
          </p:nvPr>
        </p:nvSpPr>
        <p:spPr/>
        <p:txBody>
          <a:bodyPr/>
          <a:lstStyle/>
          <a:p>
            <a:endParaRPr lang="en-US"/>
          </a:p>
          <a:p>
            <a:endParaRPr lang="en-US"/>
          </a:p>
          <a:p>
            <a:endParaRPr lang="en-US"/>
          </a:p>
        </p:txBody>
      </p:sp>
      <p:sp>
        <p:nvSpPr>
          <p:cNvPr id="11" name="Content Placeholder 2">
            <a:extLst>
              <a:ext uri="{FF2B5EF4-FFF2-40B4-BE49-F238E27FC236}">
                <a16:creationId xmlns:a16="http://schemas.microsoft.com/office/drawing/2014/main" id="{F2B361E7-315B-4E4E-BCEE-D332FBA18282}"/>
              </a:ext>
            </a:extLst>
          </p:cNvPr>
          <p:cNvSpPr txBox="1">
            <a:spLocks/>
          </p:cNvSpPr>
          <p:nvPr/>
        </p:nvSpPr>
        <p:spPr>
          <a:xfrm>
            <a:off x="3562184" y="1926771"/>
            <a:ext cx="7593296" cy="4250192"/>
          </a:xfrm>
          <a:prstGeom prst="rect">
            <a:avLst/>
          </a:prstGeom>
        </p:spPr>
        <p:txBody>
          <a:bodyPr/>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en-US"/>
              <a:t>“Knowing who the caregiver(s) is helps us know who to involve in follow-up conversations, what supports an older adults has when making medical recommendations, and if they will be able to do what we are recommending. Can they take tiny meds if they are shaky and can't actually grab a tiny pill? Do they have someone to help with meds? Or if What Matters to the older adult is going out to lunch, do they have transport or someone to help if this is needed to help them get there?”</a:t>
            </a:r>
          </a:p>
          <a:p>
            <a:pPr>
              <a:lnSpc>
                <a:spcPct val="100000"/>
              </a:lnSpc>
              <a:spcAft>
                <a:spcPts val="600"/>
              </a:spcAft>
            </a:pPr>
            <a:r>
              <a:rPr lang="en-US"/>
              <a:t>– Marie, provider</a:t>
            </a:r>
            <a:endParaRPr lang="en-US" sz="1800"/>
          </a:p>
        </p:txBody>
      </p:sp>
      <p:pic>
        <p:nvPicPr>
          <p:cNvPr id="2" name="Graphic 1" descr="Open quotation mark with solid fill">
            <a:extLst>
              <a:ext uri="{FF2B5EF4-FFF2-40B4-BE49-F238E27FC236}">
                <a16:creationId xmlns:a16="http://schemas.microsoft.com/office/drawing/2014/main" id="{7FDE660F-57E6-76C7-DD4F-26D8FC0ECB71}"/>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rot="10800000" flipH="1">
            <a:off x="-476634" y="681037"/>
            <a:ext cx="4351338" cy="4351338"/>
          </a:xfrm>
          <a:prstGeom prst="rect">
            <a:avLst/>
          </a:prstGeom>
        </p:spPr>
      </p:pic>
    </p:spTree>
    <p:extLst>
      <p:ext uri="{BB962C8B-B14F-4D97-AF65-F5344CB8AC3E}">
        <p14:creationId xmlns:p14="http://schemas.microsoft.com/office/powerpoint/2010/main" val="4664647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1CC64F-E3D3-2F20-8AEB-80D36A3A48D5}"/>
              </a:ext>
            </a:extLst>
          </p:cNvPr>
          <p:cNvSpPr>
            <a:spLocks noGrp="1"/>
          </p:cNvSpPr>
          <p:nvPr>
            <p:ph sz="half" idx="2"/>
          </p:nvPr>
        </p:nvSpPr>
        <p:spPr>
          <a:xfrm>
            <a:off x="3603765" y="1867089"/>
            <a:ext cx="7766947" cy="4351338"/>
          </a:xfrm>
        </p:spPr>
        <p:txBody>
          <a:bodyPr lIns="91440" tIns="45720" rIns="91440" bIns="45720" anchor="t">
            <a:noAutofit/>
          </a:bodyPr>
          <a:lstStyle/>
          <a:p>
            <a:pPr>
              <a:lnSpc>
                <a:spcPct val="100000"/>
              </a:lnSpc>
              <a:spcAft>
                <a:spcPts val="600"/>
              </a:spcAft>
            </a:pPr>
            <a:r>
              <a:rPr lang="en-US" sz="2400" b="1">
                <a:solidFill>
                  <a:schemeClr val="tx2"/>
                </a:solidFill>
              </a:rPr>
              <a:t>Partnership leads to efficient and effective care planning and streamlined discharge. </a:t>
            </a:r>
          </a:p>
          <a:p>
            <a:pPr>
              <a:lnSpc>
                <a:spcPct val="100000"/>
              </a:lnSpc>
              <a:spcAft>
                <a:spcPts val="600"/>
              </a:spcAft>
            </a:pPr>
            <a:r>
              <a:rPr lang="en-US">
                <a:latin typeface="Roboto"/>
                <a:ea typeface="Roboto"/>
                <a:cs typeface="Roboto"/>
              </a:rPr>
              <a:t>“Bayhealth, located in</a:t>
            </a:r>
            <a:r>
              <a:rPr lang="en-US" b="1">
                <a:latin typeface="Roboto"/>
                <a:ea typeface="Roboto"/>
                <a:cs typeface="Roboto"/>
              </a:rPr>
              <a:t> </a:t>
            </a:r>
            <a:r>
              <a:rPr lang="en-US">
                <a:latin typeface="Roboto"/>
                <a:ea typeface="Roboto"/>
                <a:cs typeface="Roboto"/>
              </a:rPr>
              <a:t>State of Delaware, is a top retirement state. Older adults are often living away from caregivers. It's vital to understand who and what support is available for discharge. Part of decreasing readmissions and having successful discharges is ensuring supports are in place. Also creates efficiency to know roles people play, ensures team members are calling the right person/role for the right reasons [or knowing who the main point of contact may be].”</a:t>
            </a:r>
          </a:p>
          <a:p>
            <a:pPr>
              <a:lnSpc>
                <a:spcPct val="100000"/>
              </a:lnSpc>
              <a:spcAft>
                <a:spcPts val="600"/>
              </a:spcAft>
            </a:pPr>
            <a:r>
              <a:rPr lang="en-US"/>
              <a:t>– Felicia, provider</a:t>
            </a:r>
          </a:p>
        </p:txBody>
      </p:sp>
      <p:sp>
        <p:nvSpPr>
          <p:cNvPr id="2" name="Title 1">
            <a:extLst>
              <a:ext uri="{FF2B5EF4-FFF2-40B4-BE49-F238E27FC236}">
                <a16:creationId xmlns:a16="http://schemas.microsoft.com/office/drawing/2014/main" id="{075E7CE8-125B-E370-5182-F57CCC86872C}"/>
              </a:ext>
            </a:extLst>
          </p:cNvPr>
          <p:cNvSpPr>
            <a:spLocks noGrp="1"/>
          </p:cNvSpPr>
          <p:nvPr>
            <p:ph type="title"/>
          </p:nvPr>
        </p:nvSpPr>
        <p:spPr>
          <a:xfrm>
            <a:off x="510212" y="576197"/>
            <a:ext cx="11042834" cy="1114491"/>
          </a:xfrm>
        </p:spPr>
        <p:txBody>
          <a:bodyPr anchor="t">
            <a:normAutofit/>
          </a:bodyPr>
          <a:lstStyle/>
          <a:p>
            <a:r>
              <a:rPr lang="en-US"/>
              <a:t>Care Sites Say:</a:t>
            </a:r>
          </a:p>
        </p:txBody>
      </p:sp>
      <p:pic>
        <p:nvPicPr>
          <p:cNvPr id="6" name="Graphic 5" descr="Open quotation mark with solid fill">
            <a:extLst>
              <a:ext uri="{FF2B5EF4-FFF2-40B4-BE49-F238E27FC236}">
                <a16:creationId xmlns:a16="http://schemas.microsoft.com/office/drawing/2014/main" id="{A4A60A52-35CF-E510-CE43-51A39097BE9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rot="10800000" flipH="1">
            <a:off x="-413023" y="752598"/>
            <a:ext cx="4351338" cy="4351338"/>
          </a:xfrm>
          <a:prstGeom prst="rect">
            <a:avLst/>
          </a:prstGeom>
        </p:spPr>
      </p:pic>
    </p:spTree>
    <p:extLst>
      <p:ext uri="{BB962C8B-B14F-4D97-AF65-F5344CB8AC3E}">
        <p14:creationId xmlns:p14="http://schemas.microsoft.com/office/powerpoint/2010/main" val="2551498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DC2EAC-9532-C422-2F9D-83E1E8CB109E}"/>
              </a:ext>
            </a:extLst>
          </p:cNvPr>
          <p:cNvSpPr>
            <a:spLocks noGrp="1"/>
          </p:cNvSpPr>
          <p:nvPr>
            <p:ph type="ctrTitle"/>
          </p:nvPr>
        </p:nvSpPr>
        <p:spPr>
          <a:xfrm>
            <a:off x="465078" y="2727297"/>
            <a:ext cx="11003022" cy="4130703"/>
          </a:xfrm>
        </p:spPr>
        <p:txBody>
          <a:bodyPr/>
          <a:lstStyle/>
          <a:p>
            <a:r>
              <a:rPr lang="en-US"/>
              <a:t>Sample Tools from Sites</a:t>
            </a:r>
          </a:p>
        </p:txBody>
      </p:sp>
    </p:spTree>
    <p:extLst>
      <p:ext uri="{BB962C8B-B14F-4D97-AF65-F5344CB8AC3E}">
        <p14:creationId xmlns:p14="http://schemas.microsoft.com/office/powerpoint/2010/main" val="6243856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F1719D-82EF-14E9-A1DA-0A3CF5B3AFD0}"/>
              </a:ext>
            </a:extLst>
          </p:cNvPr>
          <p:cNvSpPr/>
          <p:nvPr/>
        </p:nvSpPr>
        <p:spPr>
          <a:xfrm>
            <a:off x="0" y="1359351"/>
            <a:ext cx="12192000" cy="5570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CC435E9-CDAA-F4E4-A5EE-09CA7E246044}"/>
              </a:ext>
            </a:extLst>
          </p:cNvPr>
          <p:cNvSpPr>
            <a:spLocks noGrp="1"/>
          </p:cNvSpPr>
          <p:nvPr>
            <p:ph type="title"/>
          </p:nvPr>
        </p:nvSpPr>
        <p:spPr/>
        <p:txBody>
          <a:bodyPr/>
          <a:lstStyle/>
          <a:p>
            <a:r>
              <a:rPr lang="en-US"/>
              <a:t>Maimonides Medical Center, NY: Process Map</a:t>
            </a:r>
          </a:p>
        </p:txBody>
      </p:sp>
      <p:pic>
        <p:nvPicPr>
          <p:cNvPr id="4" name="drawing">
            <a:extLst>
              <a:ext uri="{FF2B5EF4-FFF2-40B4-BE49-F238E27FC236}">
                <a16:creationId xmlns:a16="http://schemas.microsoft.com/office/drawing/2014/main" id="{66EE2271-724F-1956-DE9E-ABF5D974DEE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39729" y="1373401"/>
            <a:ext cx="7088975" cy="5556161"/>
          </a:xfrm>
          <a:prstGeom prst="rect">
            <a:avLst/>
          </a:prstGeom>
        </p:spPr>
      </p:pic>
    </p:spTree>
    <p:extLst>
      <p:ext uri="{BB962C8B-B14F-4D97-AF65-F5344CB8AC3E}">
        <p14:creationId xmlns:p14="http://schemas.microsoft.com/office/powerpoint/2010/main" val="28935869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97AC183-845C-00EB-6102-CC0CC3E4687D}"/>
              </a:ext>
            </a:extLst>
          </p:cNvPr>
          <p:cNvSpPr/>
          <p:nvPr/>
        </p:nvSpPr>
        <p:spPr>
          <a:xfrm>
            <a:off x="0" y="1359351"/>
            <a:ext cx="12192000" cy="5570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89D849-14BB-F34D-11CD-0438B5C0A3A0}"/>
              </a:ext>
            </a:extLst>
          </p:cNvPr>
          <p:cNvSpPr>
            <a:spLocks noGrp="1"/>
          </p:cNvSpPr>
          <p:nvPr>
            <p:ph type="title"/>
          </p:nvPr>
        </p:nvSpPr>
        <p:spPr/>
        <p:txBody>
          <a:bodyPr lIns="91440" tIns="45720" rIns="91440" bIns="45720" anchor="t">
            <a:normAutofit fontScale="90000"/>
          </a:bodyPr>
          <a:lstStyle/>
          <a:p>
            <a:r>
              <a:rPr lang="en-US">
                <a:latin typeface="Roboto Medium"/>
                <a:ea typeface="Roboto Medium"/>
                <a:cs typeface="Roboto Medium"/>
              </a:rPr>
              <a:t>Maimonides Medical Center, NY: Caregiver Brochure</a:t>
            </a:r>
            <a:endParaRPr lang="en-US"/>
          </a:p>
        </p:txBody>
      </p:sp>
      <p:pic>
        <p:nvPicPr>
          <p:cNvPr id="3" name="Picture 2" descr="A brochure with a person wearing a mask&#10;&#10;AI-generated content may be incorrect.">
            <a:extLst>
              <a:ext uri="{FF2B5EF4-FFF2-40B4-BE49-F238E27FC236}">
                <a16:creationId xmlns:a16="http://schemas.microsoft.com/office/drawing/2014/main" id="{3DC1ABA0-5205-DFED-D13E-1B6D89157089}"/>
              </a:ext>
            </a:extLst>
          </p:cNvPr>
          <p:cNvPicPr>
            <a:picLocks noChangeAspect="1"/>
          </p:cNvPicPr>
          <p:nvPr/>
        </p:nvPicPr>
        <p:blipFill>
          <a:blip r:embed="rId2"/>
          <a:stretch>
            <a:fillRect/>
          </a:stretch>
        </p:blipFill>
        <p:spPr>
          <a:xfrm>
            <a:off x="609960" y="1860437"/>
            <a:ext cx="5254503" cy="4674680"/>
          </a:xfrm>
          <a:prstGeom prst="rect">
            <a:avLst/>
          </a:prstGeom>
        </p:spPr>
      </p:pic>
      <p:pic>
        <p:nvPicPr>
          <p:cNvPr id="4" name="Picture 3" descr="A close-up of a document&#10;&#10;AI-generated content may be incorrect.">
            <a:extLst>
              <a:ext uri="{FF2B5EF4-FFF2-40B4-BE49-F238E27FC236}">
                <a16:creationId xmlns:a16="http://schemas.microsoft.com/office/drawing/2014/main" id="{47EFA5DE-B499-6710-3272-12CC890F9776}"/>
              </a:ext>
            </a:extLst>
          </p:cNvPr>
          <p:cNvPicPr>
            <a:picLocks noChangeAspect="1"/>
          </p:cNvPicPr>
          <p:nvPr/>
        </p:nvPicPr>
        <p:blipFill>
          <a:blip r:embed="rId3"/>
          <a:stretch>
            <a:fillRect/>
          </a:stretch>
        </p:blipFill>
        <p:spPr>
          <a:xfrm>
            <a:off x="5974573" y="1860437"/>
            <a:ext cx="5251799" cy="4674681"/>
          </a:xfrm>
          <a:prstGeom prst="rect">
            <a:avLst/>
          </a:prstGeom>
        </p:spPr>
      </p:pic>
    </p:spTree>
    <p:extLst>
      <p:ext uri="{BB962C8B-B14F-4D97-AF65-F5344CB8AC3E}">
        <p14:creationId xmlns:p14="http://schemas.microsoft.com/office/powerpoint/2010/main" val="33939467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7583FC-33FF-4B03-9D3C-250CC74C2A97}"/>
              </a:ext>
            </a:extLst>
          </p:cNvPr>
          <p:cNvSpPr/>
          <p:nvPr/>
        </p:nvSpPr>
        <p:spPr>
          <a:xfrm>
            <a:off x="0" y="1359351"/>
            <a:ext cx="12192000" cy="557021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38ED158-7B75-89E0-4B96-1CE78E27D9AC}"/>
              </a:ext>
            </a:extLst>
          </p:cNvPr>
          <p:cNvPicPr>
            <a:picLocks noChangeAspect="1"/>
          </p:cNvPicPr>
          <p:nvPr/>
        </p:nvPicPr>
        <p:blipFill>
          <a:blip r:embed="rId3">
            <a:extLst>
              <a:ext uri="{28A0092B-C50C-407E-A947-70E740481C1C}">
                <a14:useLocalDpi xmlns:a14="http://schemas.microsoft.com/office/drawing/2010/main" val="0"/>
              </a:ext>
            </a:extLst>
          </a:blip>
          <a:srcRect r="40798" b="1"/>
          <a:stretch>
            <a:fillRect/>
          </a:stretch>
        </p:blipFill>
        <p:spPr>
          <a:xfrm>
            <a:off x="530091" y="1825625"/>
            <a:ext cx="5394960" cy="4351338"/>
          </a:xfrm>
          <a:prstGeom prst="rect">
            <a:avLst/>
          </a:prstGeom>
          <a:noFill/>
          <a:ln>
            <a:solidFill>
              <a:schemeClr val="accent1"/>
            </a:solidFill>
          </a:ln>
        </p:spPr>
      </p:pic>
      <p:pic>
        <p:nvPicPr>
          <p:cNvPr id="4" name="Picture 3">
            <a:extLst>
              <a:ext uri="{FF2B5EF4-FFF2-40B4-BE49-F238E27FC236}">
                <a16:creationId xmlns:a16="http://schemas.microsoft.com/office/drawing/2014/main" id="{9A17172E-AB59-DF4B-9634-0CB8DE0D95C6}"/>
              </a:ext>
            </a:extLst>
          </p:cNvPr>
          <p:cNvPicPr>
            <a:picLocks noChangeAspect="1"/>
          </p:cNvPicPr>
          <p:nvPr/>
        </p:nvPicPr>
        <p:blipFill>
          <a:blip r:embed="rId4">
            <a:extLst>
              <a:ext uri="{28A0092B-C50C-407E-A947-70E740481C1C}">
                <a14:useLocalDpi xmlns:a14="http://schemas.microsoft.com/office/drawing/2010/main" val="0"/>
              </a:ext>
            </a:extLst>
          </a:blip>
          <a:srcRect r="54436"/>
          <a:stretch>
            <a:fillRect/>
          </a:stretch>
        </p:blipFill>
        <p:spPr>
          <a:xfrm>
            <a:off x="6172200" y="1825625"/>
            <a:ext cx="5394960" cy="4351338"/>
          </a:xfrm>
          <a:prstGeom prst="rect">
            <a:avLst/>
          </a:prstGeom>
          <a:noFill/>
          <a:ln>
            <a:solidFill>
              <a:schemeClr val="accent1"/>
            </a:solidFill>
          </a:ln>
        </p:spPr>
      </p:pic>
      <p:sp>
        <p:nvSpPr>
          <p:cNvPr id="2" name="Title 1">
            <a:extLst>
              <a:ext uri="{FF2B5EF4-FFF2-40B4-BE49-F238E27FC236}">
                <a16:creationId xmlns:a16="http://schemas.microsoft.com/office/drawing/2014/main" id="{39DD8EA1-249A-17F7-2BED-50EEA21357BB}"/>
              </a:ext>
            </a:extLst>
          </p:cNvPr>
          <p:cNvSpPr>
            <a:spLocks noGrp="1"/>
          </p:cNvSpPr>
          <p:nvPr>
            <p:ph type="title"/>
          </p:nvPr>
        </p:nvSpPr>
        <p:spPr>
          <a:xfrm>
            <a:off x="510212" y="576197"/>
            <a:ext cx="11042834" cy="1114491"/>
          </a:xfrm>
        </p:spPr>
        <p:txBody>
          <a:bodyPr lIns="91440" tIns="45720" rIns="91440" bIns="45720" anchor="t">
            <a:normAutofit/>
          </a:bodyPr>
          <a:lstStyle/>
          <a:p>
            <a:r>
              <a:rPr lang="en-US">
                <a:latin typeface="Roboto Medium"/>
                <a:ea typeface="Roboto Medium"/>
                <a:cs typeface="Roboto Medium"/>
              </a:rPr>
              <a:t>Bayhealth, DE: Sample EHR Capture</a:t>
            </a:r>
          </a:p>
        </p:txBody>
      </p:sp>
    </p:spTree>
    <p:extLst>
      <p:ext uri="{BB962C8B-B14F-4D97-AF65-F5344CB8AC3E}">
        <p14:creationId xmlns:p14="http://schemas.microsoft.com/office/powerpoint/2010/main" val="392742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F7C1E-D82A-0DFD-1AC2-1C2CD318DE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E09311A-7C01-77ED-F231-57470ED788BC}"/>
              </a:ext>
            </a:extLst>
          </p:cNvPr>
          <p:cNvSpPr>
            <a:spLocks noGrp="1"/>
          </p:cNvSpPr>
          <p:nvPr>
            <p:ph type="ctrTitle"/>
          </p:nvPr>
        </p:nvSpPr>
        <p:spPr>
          <a:xfrm>
            <a:off x="465078" y="2727297"/>
            <a:ext cx="11003022" cy="4130703"/>
          </a:xfrm>
        </p:spPr>
        <p:txBody>
          <a:bodyPr/>
          <a:lstStyle/>
          <a:p>
            <a:r>
              <a:rPr lang="en-US"/>
              <a:t>Definitions</a:t>
            </a:r>
          </a:p>
        </p:txBody>
      </p:sp>
    </p:spTree>
    <p:extLst>
      <p:ext uri="{BB962C8B-B14F-4D97-AF65-F5344CB8AC3E}">
        <p14:creationId xmlns:p14="http://schemas.microsoft.com/office/powerpoint/2010/main" val="6380171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D4EEE-AF83-0BAA-AB98-908B0593E2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C89C36-70A6-952A-D5F4-9A766C5760D7}"/>
              </a:ext>
            </a:extLst>
          </p:cNvPr>
          <p:cNvSpPr>
            <a:spLocks noGrp="1"/>
          </p:cNvSpPr>
          <p:nvPr>
            <p:ph type="title"/>
          </p:nvPr>
        </p:nvSpPr>
        <p:spPr>
          <a:xfrm>
            <a:off x="510212" y="576197"/>
            <a:ext cx="11042834" cy="1114491"/>
          </a:xfrm>
        </p:spPr>
        <p:txBody>
          <a:bodyPr anchor="t">
            <a:normAutofit/>
          </a:bodyPr>
          <a:lstStyle/>
          <a:p>
            <a:r>
              <a:rPr lang="en-US" sz="3400"/>
              <a:t>Clarity on roles</a:t>
            </a:r>
            <a:br>
              <a:rPr lang="en-US" sz="3400"/>
            </a:br>
            <a:endParaRPr lang="en-US" sz="3400"/>
          </a:p>
        </p:txBody>
      </p:sp>
      <p:graphicFrame>
        <p:nvGraphicFramePr>
          <p:cNvPr id="3" name="Table 2">
            <a:extLst>
              <a:ext uri="{FF2B5EF4-FFF2-40B4-BE49-F238E27FC236}">
                <a16:creationId xmlns:a16="http://schemas.microsoft.com/office/drawing/2014/main" id="{7799FEAB-89EA-BF01-9824-B5773A6C3094}"/>
              </a:ext>
            </a:extLst>
          </p:cNvPr>
          <p:cNvGraphicFramePr>
            <a:graphicFrameLocks noGrp="1"/>
          </p:cNvGraphicFramePr>
          <p:nvPr>
            <p:extLst>
              <p:ext uri="{D42A27DB-BD31-4B8C-83A1-F6EECF244321}">
                <p14:modId xmlns:p14="http://schemas.microsoft.com/office/powerpoint/2010/main" val="1257207764"/>
              </p:ext>
            </p:extLst>
          </p:nvPr>
        </p:nvGraphicFramePr>
        <p:xfrm>
          <a:off x="1060344" y="1480252"/>
          <a:ext cx="9637060" cy="4945734"/>
        </p:xfrm>
        <a:graphic>
          <a:graphicData uri="http://schemas.openxmlformats.org/drawingml/2006/table">
            <a:tbl>
              <a:tblPr firstRow="1" bandRow="1">
                <a:tableStyleId>{5C22544A-7EE6-4342-B048-85BDC9FD1C3A}</a:tableStyleId>
              </a:tblPr>
              <a:tblGrid>
                <a:gridCol w="1927412">
                  <a:extLst>
                    <a:ext uri="{9D8B030D-6E8A-4147-A177-3AD203B41FA5}">
                      <a16:colId xmlns:a16="http://schemas.microsoft.com/office/drawing/2014/main" val="20000"/>
                    </a:ext>
                  </a:extLst>
                </a:gridCol>
                <a:gridCol w="1927412">
                  <a:extLst>
                    <a:ext uri="{9D8B030D-6E8A-4147-A177-3AD203B41FA5}">
                      <a16:colId xmlns:a16="http://schemas.microsoft.com/office/drawing/2014/main" val="20001"/>
                    </a:ext>
                  </a:extLst>
                </a:gridCol>
                <a:gridCol w="1927412">
                  <a:extLst>
                    <a:ext uri="{9D8B030D-6E8A-4147-A177-3AD203B41FA5}">
                      <a16:colId xmlns:a16="http://schemas.microsoft.com/office/drawing/2014/main" val="20002"/>
                    </a:ext>
                  </a:extLst>
                </a:gridCol>
                <a:gridCol w="1927412">
                  <a:extLst>
                    <a:ext uri="{9D8B030D-6E8A-4147-A177-3AD203B41FA5}">
                      <a16:colId xmlns:a16="http://schemas.microsoft.com/office/drawing/2014/main" val="20003"/>
                    </a:ext>
                  </a:extLst>
                </a:gridCol>
                <a:gridCol w="1927412">
                  <a:extLst>
                    <a:ext uri="{9D8B030D-6E8A-4147-A177-3AD203B41FA5}">
                      <a16:colId xmlns:a16="http://schemas.microsoft.com/office/drawing/2014/main" val="20004"/>
                    </a:ext>
                  </a:extLst>
                </a:gridCol>
              </a:tblGrid>
              <a:tr h="556614">
                <a:tc>
                  <a:txBody>
                    <a:bodyPr/>
                    <a:lstStyle/>
                    <a:p>
                      <a:r>
                        <a:t>Term</a:t>
                      </a:r>
                    </a:p>
                  </a:txBody>
                  <a:tcPr/>
                </a:tc>
                <a:tc>
                  <a:txBody>
                    <a:bodyPr/>
                    <a:lstStyle/>
                    <a:p>
                      <a:r>
                        <a:t>Who It Is</a:t>
                      </a:r>
                    </a:p>
                  </a:txBody>
                  <a:tcPr/>
                </a:tc>
                <a:tc>
                  <a:txBody>
                    <a:bodyPr/>
                    <a:lstStyle/>
                    <a:p>
                      <a:r>
                        <a:t>How Chosen</a:t>
                      </a:r>
                    </a:p>
                  </a:txBody>
                  <a:tcPr/>
                </a:tc>
                <a:tc>
                  <a:txBody>
                    <a:bodyPr/>
                    <a:lstStyle/>
                    <a:p>
                      <a:r>
                        <a:t>Authority</a:t>
                      </a:r>
                    </a:p>
                  </a:txBody>
                  <a:tcPr/>
                </a:tc>
                <a:tc>
                  <a:txBody>
                    <a:bodyPr/>
                    <a:lstStyle/>
                    <a:p>
                      <a:r>
                        <a:t>Typical Uses</a:t>
                      </a:r>
                    </a:p>
                  </a:txBody>
                  <a:tcPr/>
                </a:tc>
                <a:extLst>
                  <a:ext uri="{0D108BD9-81ED-4DB2-BD59-A6C34878D82A}">
                    <a16:rowId xmlns:a16="http://schemas.microsoft.com/office/drawing/2014/main" val="10000"/>
                  </a:ext>
                </a:extLst>
              </a:tr>
              <a:tr h="1402806">
                <a:tc>
                  <a:txBody>
                    <a:bodyPr/>
                    <a:lstStyle/>
                    <a:p>
                      <a:r>
                        <a:rPr b="1"/>
                        <a:t>Health Care Proxy</a:t>
                      </a:r>
                      <a:r>
                        <a:rPr lang="en-US" b="1"/>
                        <a:t>/Medical Power of Attorney</a:t>
                      </a:r>
                      <a:endParaRPr b="1"/>
                    </a:p>
                  </a:txBody>
                  <a:tcPr/>
                </a:tc>
                <a:tc>
                  <a:txBody>
                    <a:bodyPr/>
                    <a:lstStyle/>
                    <a:p>
                      <a:r>
                        <a:t>Designated to make medical decisions if</a:t>
                      </a:r>
                      <a:r>
                        <a:rPr lang="en-US"/>
                        <a:t> older adult is</a:t>
                      </a:r>
                      <a:r>
                        <a:t> incapacitated</a:t>
                      </a:r>
                    </a:p>
                  </a:txBody>
                  <a:tcPr/>
                </a:tc>
                <a:tc>
                  <a:txBody>
                    <a:bodyPr/>
                    <a:lstStyle/>
                    <a:p>
                      <a:r>
                        <a:t>Chosen by </a:t>
                      </a:r>
                      <a:r>
                        <a:rPr lang="en-US"/>
                        <a:t>the older adult</a:t>
                      </a:r>
                      <a:r>
                        <a:t> via legal document</a:t>
                      </a:r>
                    </a:p>
                  </a:txBody>
                  <a:tcPr/>
                </a:tc>
                <a:tc>
                  <a:txBody>
                    <a:bodyPr/>
                    <a:lstStyle/>
                    <a:p>
                      <a:r>
                        <a:t>Highest medical decision authority</a:t>
                      </a:r>
                    </a:p>
                  </a:txBody>
                  <a:tcPr/>
                </a:tc>
                <a:tc>
                  <a:txBody>
                    <a:bodyPr/>
                    <a:lstStyle/>
                    <a:p>
                      <a:r>
                        <a:t>Medical decisions and communication</a:t>
                      </a:r>
                    </a:p>
                  </a:txBody>
                  <a:tcPr/>
                </a:tc>
                <a:extLst>
                  <a:ext uri="{0D108BD9-81ED-4DB2-BD59-A6C34878D82A}">
                    <a16:rowId xmlns:a16="http://schemas.microsoft.com/office/drawing/2014/main" val="10001"/>
                  </a:ext>
                </a:extLst>
              </a:tr>
              <a:tr h="1157756">
                <a:tc>
                  <a:txBody>
                    <a:bodyPr/>
                    <a:lstStyle/>
                    <a:p>
                      <a:r>
                        <a:rPr b="1"/>
                        <a:t>Emergency Contact</a:t>
                      </a:r>
                    </a:p>
                  </a:txBody>
                  <a:tcPr/>
                </a:tc>
                <a:tc>
                  <a:txBody>
                    <a:bodyPr/>
                    <a:lstStyle/>
                    <a:p>
                      <a:r>
                        <a:t>Person to notify in emergencies</a:t>
                      </a:r>
                    </a:p>
                  </a:txBody>
                  <a:tcPr/>
                </a:tc>
                <a:tc>
                  <a:txBody>
                    <a:bodyPr/>
                    <a:lstStyle/>
                    <a:p>
                      <a:r>
                        <a:t>Chosen by </a:t>
                      </a:r>
                      <a:r>
                        <a:rPr lang="en-US"/>
                        <a:t>the older adult</a:t>
                      </a:r>
                      <a:r>
                        <a:t> </a:t>
                      </a:r>
                      <a:r>
                        <a:rPr lang="en-US"/>
                        <a:t>(</a:t>
                      </a:r>
                      <a:r>
                        <a:t>on forms</a:t>
                      </a:r>
                      <a:r>
                        <a:rPr lang="en-US"/>
                        <a:t>, verbally captured)</a:t>
                      </a:r>
                      <a:endParaRPr/>
                    </a:p>
                  </a:txBody>
                  <a:tcPr/>
                </a:tc>
                <a:tc>
                  <a:txBody>
                    <a:bodyPr/>
                    <a:lstStyle/>
                    <a:p>
                      <a:r>
                        <a:t>No automatic legal authority</a:t>
                      </a:r>
                    </a:p>
                  </a:txBody>
                  <a:tcPr/>
                </a:tc>
                <a:tc>
                  <a:txBody>
                    <a:bodyPr/>
                    <a:lstStyle/>
                    <a:p>
                      <a:r>
                        <a:t>Emergency notification and info sharing</a:t>
                      </a:r>
                    </a:p>
                  </a:txBody>
                  <a:tcPr/>
                </a:tc>
                <a:extLst>
                  <a:ext uri="{0D108BD9-81ED-4DB2-BD59-A6C34878D82A}">
                    <a16:rowId xmlns:a16="http://schemas.microsoft.com/office/drawing/2014/main" val="10002"/>
                  </a:ext>
                </a:extLst>
              </a:tr>
              <a:tr h="1421023">
                <a:tc>
                  <a:txBody>
                    <a:bodyPr/>
                    <a:lstStyle/>
                    <a:p>
                      <a:r>
                        <a:rPr b="1"/>
                        <a:t>Next of Kin</a:t>
                      </a:r>
                    </a:p>
                  </a:txBody>
                  <a:tcPr/>
                </a:tc>
                <a:tc>
                  <a:txBody>
                    <a:bodyPr/>
                    <a:lstStyle/>
                    <a:p>
                      <a:r>
                        <a:rPr lang="en-US"/>
                        <a:t>Closest living relative(s) by law</a:t>
                      </a:r>
                    </a:p>
                  </a:txBody>
                  <a:tcPr/>
                </a:tc>
                <a:tc>
                  <a:txBody>
                    <a:bodyPr/>
                    <a:lstStyle/>
                    <a:p>
                      <a:r>
                        <a:t>Defined by law</a:t>
                      </a:r>
                    </a:p>
                  </a:txBody>
                  <a:tcPr/>
                </a:tc>
                <a:tc>
                  <a:txBody>
                    <a:bodyPr/>
                    <a:lstStyle/>
                    <a:p>
                      <a:r>
                        <a:rPr lang="en-US"/>
                        <a:t>May have default authority if no health care proxy/medical power of attorney</a:t>
                      </a:r>
                    </a:p>
                  </a:txBody>
                  <a:tcPr/>
                </a:tc>
                <a:tc>
                  <a:txBody>
                    <a:bodyPr/>
                    <a:lstStyle/>
                    <a:p>
                      <a:r>
                        <a:t>Inheritance, death decisions, default medical decisions</a:t>
                      </a: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920435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317B3E-CA22-8701-280E-A2D88A3C708E}"/>
              </a:ext>
            </a:extLst>
          </p:cNvPr>
          <p:cNvSpPr>
            <a:spLocks noGrp="1"/>
          </p:cNvSpPr>
          <p:nvPr>
            <p:ph type="ctrTitle"/>
          </p:nvPr>
        </p:nvSpPr>
        <p:spPr>
          <a:xfrm>
            <a:off x="926254" y="1790180"/>
            <a:ext cx="11003022" cy="5290457"/>
          </a:xfrm>
        </p:spPr>
        <p:txBody>
          <a:bodyPr/>
          <a:lstStyle/>
          <a:p>
            <a:r>
              <a:rPr lang="en-US"/>
              <a:t>Tips to Identify and Document Caregivers </a:t>
            </a:r>
            <a:br>
              <a:rPr lang="en-US"/>
            </a:br>
            <a:r>
              <a:rPr lang="en-US"/>
              <a:t>of an Older Adult</a:t>
            </a:r>
          </a:p>
        </p:txBody>
      </p:sp>
    </p:spTree>
    <p:extLst>
      <p:ext uri="{BB962C8B-B14F-4D97-AF65-F5344CB8AC3E}">
        <p14:creationId xmlns:p14="http://schemas.microsoft.com/office/powerpoint/2010/main" val="4129345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AA0961-8416-E43E-9364-05909C0CDAB5}"/>
              </a:ext>
            </a:extLst>
          </p:cNvPr>
          <p:cNvSpPr/>
          <p:nvPr/>
        </p:nvSpPr>
        <p:spPr>
          <a:xfrm>
            <a:off x="0" y="0"/>
            <a:ext cx="12192000" cy="685800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hape&#10;&#10;Description automatically generated">
            <a:extLst>
              <a:ext uri="{FF2B5EF4-FFF2-40B4-BE49-F238E27FC236}">
                <a16:creationId xmlns:a16="http://schemas.microsoft.com/office/drawing/2014/main" id="{A238182B-DFCA-D3BD-8265-2101E407C14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44347" y="-992114"/>
            <a:ext cx="8360262" cy="8067640"/>
          </a:xfrm>
          <a:prstGeom prst="rect">
            <a:avLst/>
          </a:prstGeom>
        </p:spPr>
      </p:pic>
      <p:pic>
        <p:nvPicPr>
          <p:cNvPr id="3" name="Picture 2" descr="A screenshot of a medical application&#10;&#10;AI-generated content may be incorrect.">
            <a:extLst>
              <a:ext uri="{FF2B5EF4-FFF2-40B4-BE49-F238E27FC236}">
                <a16:creationId xmlns:a16="http://schemas.microsoft.com/office/drawing/2014/main" id="{C6E70F5B-54FC-8DC6-5AC2-1A61BB90F7D1}"/>
              </a:ext>
            </a:extLst>
          </p:cNvPr>
          <p:cNvPicPr>
            <a:picLocks noChangeAspect="1"/>
          </p:cNvPicPr>
          <p:nvPr/>
        </p:nvPicPr>
        <p:blipFill>
          <a:blip r:embed="rId4"/>
          <a:stretch>
            <a:fillRect/>
          </a:stretch>
        </p:blipFill>
        <p:spPr>
          <a:xfrm>
            <a:off x="472093" y="222250"/>
            <a:ext cx="4545568" cy="5937250"/>
          </a:xfrm>
          <a:prstGeom prst="rect">
            <a:avLst/>
          </a:prstGeom>
        </p:spPr>
      </p:pic>
      <p:pic>
        <p:nvPicPr>
          <p:cNvPr id="4" name="Picture 3">
            <a:extLst>
              <a:ext uri="{FF2B5EF4-FFF2-40B4-BE49-F238E27FC236}">
                <a16:creationId xmlns:a16="http://schemas.microsoft.com/office/drawing/2014/main" id="{0A85421E-2D0A-D43F-6F0C-6AB2043B9B3D}"/>
              </a:ext>
            </a:extLst>
          </p:cNvPr>
          <p:cNvPicPr>
            <a:picLocks noChangeAspect="1"/>
          </p:cNvPicPr>
          <p:nvPr/>
        </p:nvPicPr>
        <p:blipFill>
          <a:blip r:embed="rId5"/>
          <a:stretch>
            <a:fillRect/>
          </a:stretch>
        </p:blipFill>
        <p:spPr>
          <a:xfrm>
            <a:off x="5328157" y="222250"/>
            <a:ext cx="4452264" cy="5937251"/>
          </a:xfrm>
          <a:prstGeom prst="rect">
            <a:avLst/>
          </a:prstGeom>
        </p:spPr>
      </p:pic>
      <p:sp>
        <p:nvSpPr>
          <p:cNvPr id="9" name="TextBox 8">
            <a:extLst>
              <a:ext uri="{FF2B5EF4-FFF2-40B4-BE49-F238E27FC236}">
                <a16:creationId xmlns:a16="http://schemas.microsoft.com/office/drawing/2014/main" id="{19E87D6B-74AC-0079-9782-DA6D97FEA432}"/>
              </a:ext>
            </a:extLst>
          </p:cNvPr>
          <p:cNvSpPr txBox="1"/>
          <p:nvPr/>
        </p:nvSpPr>
        <p:spPr>
          <a:xfrm>
            <a:off x="444500" y="6318250"/>
            <a:ext cx="5918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2"/>
                </a:solidFill>
                <a:ea typeface="+mn-lt"/>
                <a:cs typeface="+mn-lt"/>
                <a:hlinkClick r:id="rId6">
                  <a:extLst>
                    <a:ext uri="{A12FA001-AC4F-418D-AE19-62706E023703}">
                      <ahyp:hlinkClr xmlns:ahyp="http://schemas.microsoft.com/office/drawing/2018/hyperlinkcolor" val="tx"/>
                    </a:ext>
                  </a:extLst>
                </a:hlinkClick>
              </a:rPr>
              <a:t>Identify and Document Caregivers of an Older Adult</a:t>
            </a:r>
            <a:endParaRPr lang="en-US">
              <a:solidFill>
                <a:schemeClr val="tx2"/>
              </a:solidFill>
              <a:ea typeface="Roboto"/>
              <a:cs typeface="Roboto"/>
              <a:hlinkClick r:id="rId6">
                <a:extLst>
                  <a:ext uri="{A12FA001-AC4F-418D-AE19-62706E023703}">
                    <ahyp:hlinkClr xmlns:ahyp="http://schemas.microsoft.com/office/drawing/2018/hyperlinkcolor" val="tx"/>
                  </a:ext>
                </a:extLst>
              </a:hlinkClick>
            </a:endParaRPr>
          </a:p>
        </p:txBody>
      </p:sp>
      <p:pic>
        <p:nvPicPr>
          <p:cNvPr id="7" name="Picture 6">
            <a:extLst>
              <a:ext uri="{FF2B5EF4-FFF2-40B4-BE49-F238E27FC236}">
                <a16:creationId xmlns:a16="http://schemas.microsoft.com/office/drawing/2014/main" id="{0C759E73-974C-3553-F874-AC1BEC43E2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53852" y="1984813"/>
            <a:ext cx="1940801" cy="1940801"/>
          </a:xfrm>
          <a:prstGeom prst="rect">
            <a:avLst/>
          </a:prstGeom>
        </p:spPr>
      </p:pic>
      <p:sp>
        <p:nvSpPr>
          <p:cNvPr id="8" name="Content Placeholder 2">
            <a:extLst>
              <a:ext uri="{FF2B5EF4-FFF2-40B4-BE49-F238E27FC236}">
                <a16:creationId xmlns:a16="http://schemas.microsoft.com/office/drawing/2014/main" id="{B23816FB-FC78-5FED-5F45-D97D10550A00}"/>
              </a:ext>
            </a:extLst>
          </p:cNvPr>
          <p:cNvSpPr txBox="1">
            <a:spLocks/>
          </p:cNvSpPr>
          <p:nvPr/>
        </p:nvSpPr>
        <p:spPr>
          <a:xfrm>
            <a:off x="9993537" y="4011610"/>
            <a:ext cx="2064452" cy="670749"/>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a:latin typeface="Roboto"/>
                <a:ea typeface="Roboto"/>
                <a:cs typeface="Roboto"/>
              </a:rPr>
              <a:t>Scan to download</a:t>
            </a:r>
            <a:endParaRPr lang="en-US" sz="1800">
              <a:ea typeface="Roboto"/>
              <a:cs typeface="Roboto"/>
            </a:endParaRPr>
          </a:p>
        </p:txBody>
      </p:sp>
    </p:spTree>
    <p:extLst>
      <p:ext uri="{BB962C8B-B14F-4D97-AF65-F5344CB8AC3E}">
        <p14:creationId xmlns:p14="http://schemas.microsoft.com/office/powerpoint/2010/main" val="4119362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E7F0AB-099C-46D7-8263-66C71247169B}"/>
              </a:ext>
            </a:extLst>
          </p:cNvPr>
          <p:cNvPicPr>
            <a:picLocks noChangeAspect="1"/>
          </p:cNvPicPr>
          <p:nvPr/>
        </p:nvPicPr>
        <p:blipFill>
          <a:blip r:embed="rId3">
            <a:extLst>
              <a:ext uri="{28A0092B-C50C-407E-A947-70E740481C1C}">
                <a14:useLocalDpi xmlns:a14="http://schemas.microsoft.com/office/drawing/2010/main" val="0"/>
              </a:ext>
            </a:extLst>
          </a:blip>
          <a:srcRect l="-5958" t="21928" r="20571" b="6118"/>
          <a:stretch>
            <a:fillRect/>
          </a:stretch>
        </p:blipFill>
        <p:spPr>
          <a:xfrm>
            <a:off x="268941" y="-1"/>
            <a:ext cx="12192000" cy="6857989"/>
          </a:xfrm>
          <a:prstGeom prst="rect">
            <a:avLst/>
          </a:prstGeom>
          <a:noFill/>
        </p:spPr>
      </p:pic>
      <p:sp>
        <p:nvSpPr>
          <p:cNvPr id="6" name="Rectangle 5">
            <a:extLst>
              <a:ext uri="{FF2B5EF4-FFF2-40B4-BE49-F238E27FC236}">
                <a16:creationId xmlns:a16="http://schemas.microsoft.com/office/drawing/2014/main" id="{DAD48132-74A8-A3E5-E611-0F7857C6152E}"/>
              </a:ext>
            </a:extLst>
          </p:cNvPr>
          <p:cNvSpPr/>
          <p:nvPr/>
        </p:nvSpPr>
        <p:spPr>
          <a:xfrm>
            <a:off x="0" y="0"/>
            <a:ext cx="12545226" cy="6857989"/>
          </a:xfrm>
          <a:prstGeom prst="rect">
            <a:avLst/>
          </a:prstGeom>
          <a:gradFill>
            <a:gsLst>
              <a:gs pos="5000">
                <a:srgbClr val="EFFCFF">
                  <a:alpha val="10196"/>
                </a:srgbClr>
              </a:gs>
              <a:gs pos="69000">
                <a:schemeClr val="tx2"/>
              </a:gs>
              <a:gs pos="88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D249BFF-F429-7E4A-1477-1E95C29914E7}"/>
              </a:ext>
            </a:extLst>
          </p:cNvPr>
          <p:cNvSpPr>
            <a:spLocks noGrp="1"/>
          </p:cNvSpPr>
          <p:nvPr>
            <p:ph type="body" sz="half" idx="2"/>
          </p:nvPr>
        </p:nvSpPr>
        <p:spPr>
          <a:xfrm>
            <a:off x="516835" y="1848678"/>
            <a:ext cx="4923461" cy="3920920"/>
          </a:xfrm>
        </p:spPr>
        <p:txBody>
          <a:bodyPr lIns="91440" tIns="45720" rIns="91440" bIns="45720">
            <a:normAutofit/>
          </a:bodyPr>
          <a:lstStyle/>
          <a:p>
            <a:r>
              <a:rPr lang="en-US" sz="2400">
                <a:solidFill>
                  <a:schemeClr val="bg1"/>
                </a:solidFill>
              </a:rPr>
              <a:t>A </a:t>
            </a:r>
            <a:r>
              <a:rPr lang="en-US" sz="2400" b="1">
                <a:solidFill>
                  <a:schemeClr val="bg1"/>
                </a:solidFill>
              </a:rPr>
              <a:t>caregiver</a:t>
            </a:r>
            <a:r>
              <a:rPr lang="en-US" sz="2400">
                <a:solidFill>
                  <a:schemeClr val="bg1"/>
                </a:solidFill>
              </a:rPr>
              <a:t> or </a:t>
            </a:r>
            <a:r>
              <a:rPr lang="en-US" sz="2400" b="1">
                <a:solidFill>
                  <a:schemeClr val="bg1"/>
                </a:solidFill>
              </a:rPr>
              <a:t>care partner </a:t>
            </a:r>
            <a:br>
              <a:rPr lang="en-US" sz="2400" b="1">
                <a:solidFill>
                  <a:schemeClr val="bg1"/>
                </a:solidFill>
              </a:rPr>
            </a:br>
            <a:r>
              <a:rPr lang="en-US" sz="2400">
                <a:solidFill>
                  <a:schemeClr val="bg1"/>
                </a:solidFill>
              </a:rPr>
              <a:t>supports an older adult with physical, psychological, financial, spiritual, or other issues related to health (may differ from an emergency contact or health care proxy/medical power of attorney). </a:t>
            </a:r>
          </a:p>
        </p:txBody>
      </p:sp>
      <p:sp>
        <p:nvSpPr>
          <p:cNvPr id="2" name="Title 1">
            <a:extLst>
              <a:ext uri="{FF2B5EF4-FFF2-40B4-BE49-F238E27FC236}">
                <a16:creationId xmlns:a16="http://schemas.microsoft.com/office/drawing/2014/main" id="{4329A06D-699C-5DDB-BEC0-BB1EC21B2D2D}"/>
              </a:ext>
            </a:extLst>
          </p:cNvPr>
          <p:cNvSpPr>
            <a:spLocks noGrp="1"/>
          </p:cNvSpPr>
          <p:nvPr>
            <p:ph type="title"/>
          </p:nvPr>
        </p:nvSpPr>
        <p:spPr>
          <a:xfrm>
            <a:off x="516836" y="626166"/>
            <a:ext cx="4255190" cy="1152938"/>
          </a:xfrm>
        </p:spPr>
        <p:txBody>
          <a:bodyPr anchor="t">
            <a:normAutofit/>
          </a:bodyPr>
          <a:lstStyle/>
          <a:p>
            <a:r>
              <a:rPr lang="en-US" sz="3600">
                <a:solidFill>
                  <a:schemeClr val="bg1"/>
                </a:solidFill>
              </a:rPr>
              <a:t>Context</a:t>
            </a:r>
          </a:p>
        </p:txBody>
      </p:sp>
      <p:cxnSp>
        <p:nvCxnSpPr>
          <p:cNvPr id="7" name="Straight Connector 6">
            <a:extLst>
              <a:ext uri="{FF2B5EF4-FFF2-40B4-BE49-F238E27FC236}">
                <a16:creationId xmlns:a16="http://schemas.microsoft.com/office/drawing/2014/main" id="{F51D779D-B0E9-A61A-AB1C-829341283248}"/>
              </a:ext>
            </a:extLst>
          </p:cNvPr>
          <p:cNvCxnSpPr/>
          <p:nvPr/>
        </p:nvCxnSpPr>
        <p:spPr>
          <a:xfrm>
            <a:off x="630091" y="1529123"/>
            <a:ext cx="37882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503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DF73CFD-8DF3-7639-925D-2B81A448F4D3}"/>
              </a:ext>
            </a:extLst>
          </p:cNvPr>
          <p:cNvPicPr>
            <a:picLocks noChangeAspect="1"/>
          </p:cNvPicPr>
          <p:nvPr/>
        </p:nvPicPr>
        <p:blipFill>
          <a:blip r:embed="rId3">
            <a:extLst>
              <a:ext uri="{28A0092B-C50C-407E-A947-70E740481C1C}">
                <a14:useLocalDpi xmlns:a14="http://schemas.microsoft.com/office/drawing/2010/main" val="0"/>
              </a:ext>
            </a:extLst>
          </a:blip>
          <a:srcRect l="-21014" t="11237" r="21014" b="3599"/>
          <a:stretch>
            <a:fillRect/>
          </a:stretch>
        </p:blipFill>
        <p:spPr>
          <a:xfrm>
            <a:off x="-65314" y="-101813"/>
            <a:ext cx="12322628" cy="7003891"/>
          </a:xfrm>
          <a:prstGeom prst="rect">
            <a:avLst/>
          </a:prstGeom>
        </p:spPr>
      </p:pic>
      <p:sp>
        <p:nvSpPr>
          <p:cNvPr id="9" name="Rectangle 8">
            <a:extLst>
              <a:ext uri="{FF2B5EF4-FFF2-40B4-BE49-F238E27FC236}">
                <a16:creationId xmlns:a16="http://schemas.microsoft.com/office/drawing/2014/main" id="{45319FA8-EC50-5168-A3C4-CAC2FA6E058F}"/>
              </a:ext>
            </a:extLst>
          </p:cNvPr>
          <p:cNvSpPr/>
          <p:nvPr/>
        </p:nvSpPr>
        <p:spPr>
          <a:xfrm>
            <a:off x="-1" y="-101813"/>
            <a:ext cx="10726912" cy="7003891"/>
          </a:xfrm>
          <a:prstGeom prst="rect">
            <a:avLst/>
          </a:prstGeom>
          <a:gradFill>
            <a:gsLst>
              <a:gs pos="5000">
                <a:srgbClr val="EFFCFF">
                  <a:alpha val="10196"/>
                </a:srgbClr>
              </a:gs>
              <a:gs pos="53000">
                <a:schemeClr val="tx2"/>
              </a:gs>
              <a:gs pos="76000">
                <a:schemeClr val="tx2">
                  <a:lumMod val="75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D0220EC-10A3-2671-F20C-4CFF002D6F58}"/>
              </a:ext>
            </a:extLst>
          </p:cNvPr>
          <p:cNvSpPr>
            <a:spLocks noGrp="1"/>
          </p:cNvSpPr>
          <p:nvPr>
            <p:ph type="title"/>
          </p:nvPr>
        </p:nvSpPr>
        <p:spPr/>
        <p:txBody>
          <a:bodyPr>
            <a:normAutofit/>
          </a:bodyPr>
          <a:lstStyle/>
          <a:p>
            <a:r>
              <a:rPr lang="en-US" sz="3600">
                <a:solidFill>
                  <a:schemeClr val="bg1"/>
                </a:solidFill>
              </a:rPr>
              <a:t>Why This Matters</a:t>
            </a:r>
          </a:p>
        </p:txBody>
      </p:sp>
      <p:graphicFrame>
        <p:nvGraphicFramePr>
          <p:cNvPr id="6" name="Diagram 5">
            <a:extLst>
              <a:ext uri="{FF2B5EF4-FFF2-40B4-BE49-F238E27FC236}">
                <a16:creationId xmlns:a16="http://schemas.microsoft.com/office/drawing/2014/main" id="{28BACC6E-2F86-41FB-DEC9-11B21F448946}"/>
              </a:ext>
            </a:extLst>
          </p:cNvPr>
          <p:cNvGraphicFramePr/>
          <p:nvPr>
            <p:extLst>
              <p:ext uri="{D42A27DB-BD31-4B8C-83A1-F6EECF244321}">
                <p14:modId xmlns:p14="http://schemas.microsoft.com/office/powerpoint/2010/main" val="3573005253"/>
              </p:ext>
            </p:extLst>
          </p:nvPr>
        </p:nvGraphicFramePr>
        <p:xfrm>
          <a:off x="630090" y="1690688"/>
          <a:ext cx="11177094" cy="43362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0" name="Straight Connector 9">
            <a:extLst>
              <a:ext uri="{FF2B5EF4-FFF2-40B4-BE49-F238E27FC236}">
                <a16:creationId xmlns:a16="http://schemas.microsoft.com/office/drawing/2014/main" id="{1A6A0A3A-7D3B-8E3F-4A16-1685248AC0A5}"/>
              </a:ext>
            </a:extLst>
          </p:cNvPr>
          <p:cNvCxnSpPr/>
          <p:nvPr/>
        </p:nvCxnSpPr>
        <p:spPr>
          <a:xfrm>
            <a:off x="630091" y="1529123"/>
            <a:ext cx="378822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 name="Content Placeholder 3">
            <a:extLst>
              <a:ext uri="{FF2B5EF4-FFF2-40B4-BE49-F238E27FC236}">
                <a16:creationId xmlns:a16="http://schemas.microsoft.com/office/drawing/2014/main" id="{C0DA47CA-D24D-E309-5B1F-883958DFA14E}"/>
              </a:ext>
            </a:extLst>
          </p:cNvPr>
          <p:cNvSpPr txBox="1">
            <a:spLocks/>
          </p:cNvSpPr>
          <p:nvPr/>
        </p:nvSpPr>
        <p:spPr>
          <a:xfrm>
            <a:off x="630090" y="5499528"/>
            <a:ext cx="6062703" cy="1478190"/>
          </a:xfrm>
          <a:prstGeom prst="rect">
            <a:avLst/>
          </a:prstGeom>
        </p:spPr>
        <p:txBody>
          <a:bodyPr lIns="91440" tIns="45720" rIns="91440" bIns="45720" anchor="t"/>
          <a:lstStyle>
            <a:lvl1pPr marL="0" indent="0" algn="l" defTabSz="914400" rtl="0" eaLnBrk="1" latinLnBrk="0" hangingPunct="1">
              <a:lnSpc>
                <a:spcPct val="150000"/>
              </a:lnSpc>
              <a:spcBef>
                <a:spcPts val="1000"/>
              </a:spcBef>
              <a:buFont typeface="Arial" panose="020B0604020202020204" pitchFamily="34" charset="0"/>
              <a:buNone/>
              <a:tabLst>
                <a:tab pos="571500" algn="l"/>
              </a:tabLst>
              <a:defRPr sz="2200" kern="1200">
                <a:solidFill>
                  <a:schemeClr val="tx1"/>
                </a:solidFill>
                <a:latin typeface="Roboto"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lnSpc>
                <a:spcPct val="100000"/>
              </a:lnSpc>
            </a:pPr>
            <a:r>
              <a:rPr lang="en-US" b="1">
                <a:solidFill>
                  <a:schemeClr val="bg1"/>
                </a:solidFill>
                <a:latin typeface="Roboto"/>
                <a:ea typeface="Roboto"/>
                <a:cs typeface="Roboto"/>
              </a:rPr>
              <a:t>Identification is the necessary FIRST step.</a:t>
            </a:r>
          </a:p>
        </p:txBody>
      </p:sp>
      <p:sp>
        <p:nvSpPr>
          <p:cNvPr id="4" name="Content Placeholder 3">
            <a:extLst>
              <a:ext uri="{FF2B5EF4-FFF2-40B4-BE49-F238E27FC236}">
                <a16:creationId xmlns:a16="http://schemas.microsoft.com/office/drawing/2014/main" id="{9BD87BF6-0589-2B37-403B-DC5141C0E321}"/>
              </a:ext>
            </a:extLst>
          </p:cNvPr>
          <p:cNvSpPr>
            <a:spLocks noGrp="1"/>
          </p:cNvSpPr>
          <p:nvPr>
            <p:ph idx="1"/>
          </p:nvPr>
        </p:nvSpPr>
        <p:spPr>
          <a:xfrm>
            <a:off x="510212" y="1894781"/>
            <a:ext cx="6789620" cy="778570"/>
          </a:xfrm>
        </p:spPr>
        <p:txBody>
          <a:bodyPr lIns="91440" tIns="45720" rIns="91440" bIns="45720" anchor="t"/>
          <a:lstStyle/>
          <a:p>
            <a:pPr>
              <a:lnSpc>
                <a:spcPct val="100000"/>
              </a:lnSpc>
            </a:pPr>
            <a:r>
              <a:rPr lang="en-US" b="1">
                <a:solidFill>
                  <a:schemeClr val="bg1"/>
                </a:solidFill>
              </a:rPr>
              <a:t>When we engage caregivers, we:</a:t>
            </a:r>
          </a:p>
        </p:txBody>
      </p:sp>
    </p:spTree>
    <p:extLst>
      <p:ext uri="{BB962C8B-B14F-4D97-AF65-F5344CB8AC3E}">
        <p14:creationId xmlns:p14="http://schemas.microsoft.com/office/powerpoint/2010/main" val="27319603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omen and man planning in workplace">
            <a:extLst>
              <a:ext uri="{FF2B5EF4-FFF2-40B4-BE49-F238E27FC236}">
                <a16:creationId xmlns:a16="http://schemas.microsoft.com/office/drawing/2014/main" id="{FAD0814B-85B3-5A83-912A-9A04B342A3D5}"/>
              </a:ext>
            </a:extLst>
          </p:cNvPr>
          <p:cNvPicPr>
            <a:picLocks noChangeAspect="1"/>
          </p:cNvPicPr>
          <p:nvPr/>
        </p:nvPicPr>
        <p:blipFill rotWithShape="1">
          <a:blip r:embed="rId3">
            <a:extLst>
              <a:ext uri="{28A0092B-C50C-407E-A947-70E740481C1C}">
                <a14:useLocalDpi xmlns:a14="http://schemas.microsoft.com/office/drawing/2010/main" val="0"/>
              </a:ext>
            </a:extLst>
          </a:blip>
          <a:srcRect l="19842" t="160" r="13407" b="-162"/>
          <a:stretch>
            <a:fillRect/>
          </a:stretch>
        </p:blipFill>
        <p:spPr>
          <a:xfrm>
            <a:off x="7118136" y="192110"/>
            <a:ext cx="4764091" cy="4764091"/>
          </a:xfrm>
          <a:prstGeom prst="flowChartConnector">
            <a:avLst/>
          </a:prstGeom>
          <a:noFill/>
        </p:spPr>
      </p:pic>
      <p:sp>
        <p:nvSpPr>
          <p:cNvPr id="3" name="Content Placeholder 2">
            <a:extLst>
              <a:ext uri="{FF2B5EF4-FFF2-40B4-BE49-F238E27FC236}">
                <a16:creationId xmlns:a16="http://schemas.microsoft.com/office/drawing/2014/main" id="{7CACBA77-834C-6A30-D01E-274AF798057D}"/>
              </a:ext>
            </a:extLst>
          </p:cNvPr>
          <p:cNvSpPr>
            <a:spLocks noGrp="1"/>
          </p:cNvSpPr>
          <p:nvPr>
            <p:ph type="body" sz="half" idx="2"/>
          </p:nvPr>
        </p:nvSpPr>
        <p:spPr>
          <a:xfrm>
            <a:off x="445424" y="2286294"/>
            <a:ext cx="6247370" cy="4114800"/>
          </a:xfrm>
        </p:spPr>
        <p:txBody>
          <a:bodyPr>
            <a:normAutofit lnSpcReduction="10000"/>
          </a:bodyPr>
          <a:lstStyle/>
          <a:p>
            <a:pPr marL="342900" lvl="0" indent="-342900">
              <a:lnSpc>
                <a:spcPct val="140000"/>
              </a:lnSpc>
              <a:buFont typeface="Wingdings" panose="05000000000000000000" pitchFamily="2" charset="2"/>
              <a:buChar char="ü"/>
            </a:pPr>
            <a:r>
              <a:rPr lang="en-US" sz="2000" b="1"/>
              <a:t>Gather a team</a:t>
            </a:r>
            <a:r>
              <a:rPr lang="en-US" sz="2000"/>
              <a:t> to design and test a process</a:t>
            </a:r>
          </a:p>
          <a:p>
            <a:pPr marL="342900" lvl="0" indent="-342900">
              <a:lnSpc>
                <a:spcPct val="140000"/>
              </a:lnSpc>
              <a:buFont typeface="Wingdings" panose="05000000000000000000" pitchFamily="2" charset="2"/>
              <a:buChar char="ü"/>
            </a:pPr>
            <a:r>
              <a:rPr lang="en-US" sz="2000" b="1"/>
              <a:t>Engage with leadership</a:t>
            </a:r>
            <a:r>
              <a:rPr lang="en-US" sz="2000"/>
              <a:t> to normalize asking</a:t>
            </a:r>
          </a:p>
          <a:p>
            <a:pPr marL="342900" lvl="0" indent="-342900">
              <a:lnSpc>
                <a:spcPct val="140000"/>
              </a:lnSpc>
              <a:buFont typeface="Wingdings" panose="05000000000000000000" pitchFamily="2" charset="2"/>
              <a:buChar char="ü"/>
            </a:pPr>
            <a:r>
              <a:rPr lang="en-US" sz="2000" b="1"/>
              <a:t>Start small</a:t>
            </a:r>
            <a:r>
              <a:rPr lang="en-US" sz="2000"/>
              <a:t> with one area, unit, program, or clinic</a:t>
            </a:r>
          </a:p>
          <a:p>
            <a:pPr marL="342900" indent="-342900">
              <a:lnSpc>
                <a:spcPct val="140000"/>
              </a:lnSpc>
              <a:buFont typeface="Wingdings" panose="05000000000000000000" pitchFamily="2" charset="2"/>
              <a:buChar char="ü"/>
            </a:pPr>
            <a:r>
              <a:rPr lang="en-US" sz="2000" b="1"/>
              <a:t>Map out how processes work</a:t>
            </a:r>
          </a:p>
          <a:p>
            <a:pPr marL="342900" indent="-342900">
              <a:lnSpc>
                <a:spcPct val="140000"/>
              </a:lnSpc>
              <a:buFont typeface="Wingdings" panose="05000000000000000000" pitchFamily="2" charset="2"/>
              <a:buChar char="ü"/>
            </a:pPr>
            <a:r>
              <a:rPr lang="en-US" sz="2000" b="1"/>
              <a:t>Try out a new process </a:t>
            </a:r>
            <a:r>
              <a:rPr lang="en-US" sz="2000"/>
              <a:t>with one older adult and learn from it</a:t>
            </a:r>
          </a:p>
          <a:p>
            <a:pPr marL="342900" lvl="0" indent="-342900">
              <a:lnSpc>
                <a:spcPct val="140000"/>
              </a:lnSpc>
              <a:buFont typeface="Wingdings" panose="05000000000000000000" pitchFamily="2" charset="2"/>
              <a:buChar char="ü"/>
            </a:pPr>
            <a:r>
              <a:rPr lang="en-US" sz="2000" b="1"/>
              <a:t>Collect and share the impact</a:t>
            </a:r>
          </a:p>
          <a:p>
            <a:pPr marL="342900" lvl="0" indent="-342900">
              <a:lnSpc>
                <a:spcPct val="140000"/>
              </a:lnSpc>
              <a:buFont typeface="Wingdings" panose="05000000000000000000" pitchFamily="2" charset="2"/>
              <a:buChar char="ü"/>
            </a:pPr>
            <a:r>
              <a:rPr lang="en-US" sz="2000" b="1"/>
              <a:t>Measure and track</a:t>
            </a:r>
            <a:r>
              <a:rPr lang="en-US" sz="2000"/>
              <a:t> what success would look like</a:t>
            </a:r>
          </a:p>
        </p:txBody>
      </p:sp>
      <p:sp>
        <p:nvSpPr>
          <p:cNvPr id="2" name="Title 1">
            <a:extLst>
              <a:ext uri="{FF2B5EF4-FFF2-40B4-BE49-F238E27FC236}">
                <a16:creationId xmlns:a16="http://schemas.microsoft.com/office/drawing/2014/main" id="{CC7E9690-B20D-0EFD-8598-1757BFB4D61E}"/>
              </a:ext>
            </a:extLst>
          </p:cNvPr>
          <p:cNvSpPr>
            <a:spLocks noGrp="1"/>
          </p:cNvSpPr>
          <p:nvPr>
            <p:ph type="title"/>
          </p:nvPr>
        </p:nvSpPr>
        <p:spPr>
          <a:xfrm>
            <a:off x="506896" y="596348"/>
            <a:ext cx="4265129" cy="1461052"/>
          </a:xfrm>
        </p:spPr>
        <p:txBody>
          <a:bodyPr anchor="t">
            <a:normAutofit/>
          </a:bodyPr>
          <a:lstStyle/>
          <a:p>
            <a:r>
              <a:rPr lang="en-US"/>
              <a:t>Getting Started</a:t>
            </a:r>
          </a:p>
        </p:txBody>
      </p:sp>
      <p:cxnSp>
        <p:nvCxnSpPr>
          <p:cNvPr id="6" name="Straight Connector 5">
            <a:extLst>
              <a:ext uri="{FF2B5EF4-FFF2-40B4-BE49-F238E27FC236}">
                <a16:creationId xmlns:a16="http://schemas.microsoft.com/office/drawing/2014/main" id="{679076FA-9E70-2904-B879-7AF44A242B85}"/>
              </a:ext>
            </a:extLst>
          </p:cNvPr>
          <p:cNvCxnSpPr/>
          <p:nvPr/>
        </p:nvCxnSpPr>
        <p:spPr>
          <a:xfrm>
            <a:off x="630091" y="1529123"/>
            <a:ext cx="378822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320CDA5B-68B7-55CF-3AB8-41C45CDB0146}"/>
              </a:ext>
            </a:extLst>
          </p:cNvPr>
          <p:cNvGrpSpPr/>
          <p:nvPr/>
        </p:nvGrpSpPr>
        <p:grpSpPr>
          <a:xfrm>
            <a:off x="5343221" y="-1123785"/>
            <a:ext cx="7904954" cy="7981785"/>
            <a:chOff x="5764238" y="243020"/>
            <a:chExt cx="7904954" cy="7981785"/>
          </a:xfrm>
        </p:grpSpPr>
        <p:sp>
          <p:nvSpPr>
            <p:cNvPr id="9" name="Graphic 4">
              <a:extLst>
                <a:ext uri="{FF2B5EF4-FFF2-40B4-BE49-F238E27FC236}">
                  <a16:creationId xmlns:a16="http://schemas.microsoft.com/office/drawing/2014/main" id="{207C8C95-F955-9835-BA35-6ADAE495428B}"/>
                </a:ext>
              </a:extLst>
            </p:cNvPr>
            <p:cNvSpPr/>
            <p:nvPr userDrawn="1"/>
          </p:nvSpPr>
          <p:spPr>
            <a:xfrm rot="4319383">
              <a:off x="6305590" y="335345"/>
              <a:ext cx="7455928" cy="7271277"/>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7397 w 5586068"/>
                <a:gd name="connsiteY8" fmla="*/ 4322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748865" y="171228"/>
                    <a:pt x="3017397" y="4322"/>
                  </a:cubicBezTo>
                </a:path>
              </a:pathLst>
            </a:custGeom>
            <a:solidFill>
              <a:srgbClr val="FFFFFF">
                <a:alpha val="7059"/>
              </a:srgbClr>
            </a:solidFill>
            <a:ln w="32396" cap="flat">
              <a:noFill/>
              <a:prstDash val="solid"/>
              <a:miter/>
            </a:ln>
          </p:spPr>
          <p:txBody>
            <a:bodyPr rtlCol="0" anchor="ctr"/>
            <a:lstStyle/>
            <a:p>
              <a:endParaRPr lang="en-US">
                <a:latin typeface="Roboto" panose="02000000000000000000" pitchFamily="2" charset="0"/>
              </a:endParaRPr>
            </a:p>
          </p:txBody>
        </p:sp>
        <p:sp>
          <p:nvSpPr>
            <p:cNvPr id="10" name="Graphic 2">
              <a:extLst>
                <a:ext uri="{FF2B5EF4-FFF2-40B4-BE49-F238E27FC236}">
                  <a16:creationId xmlns:a16="http://schemas.microsoft.com/office/drawing/2014/main" id="{F551FF92-A65E-C81C-4DE1-402B102AD8A1}"/>
                </a:ext>
              </a:extLst>
            </p:cNvPr>
            <p:cNvSpPr/>
            <p:nvPr userDrawn="1"/>
          </p:nvSpPr>
          <p:spPr>
            <a:xfrm rot="15014318" flipV="1">
              <a:off x="5799056" y="995477"/>
              <a:ext cx="7194510" cy="7264145"/>
            </a:xfrm>
            <a:custGeom>
              <a:avLst/>
              <a:gdLst>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2990048 w 5586068"/>
                <a:gd name="connsiteY8" fmla="*/ 51807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19034 w 5586068"/>
                <a:gd name="connsiteY8" fmla="*/ 54474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22491 w 5586068"/>
                <a:gd name="connsiteY8" fmla="*/ 32125 h 5024960"/>
                <a:gd name="connsiteX0" fmla="*/ 3006252 w 5586068"/>
                <a:gd name="connsiteY0" fmla="*/ 9676 h 5024960"/>
                <a:gd name="connsiteX1" fmla="*/ 307567 w 5586068"/>
                <a:gd name="connsiteY1" fmla="*/ 1425942 h 5024960"/>
                <a:gd name="connsiteX2" fmla="*/ 425211 w 5586068"/>
                <a:gd name="connsiteY2" fmla="*/ 3954481 h 5024960"/>
                <a:gd name="connsiteX3" fmla="*/ 1808745 w 5586068"/>
                <a:gd name="connsiteY3" fmla="*/ 4859985 h 5024960"/>
                <a:gd name="connsiteX4" fmla="*/ 3475857 w 5586068"/>
                <a:gd name="connsiteY4" fmla="*/ 5016195 h 5024960"/>
                <a:gd name="connsiteX5" fmla="*/ 5026621 w 5586068"/>
                <a:gd name="connsiteY5" fmla="*/ 4521636 h 5024960"/>
                <a:gd name="connsiteX6" fmla="*/ 5580812 w 5586068"/>
                <a:gd name="connsiteY6" fmla="*/ 3073608 h 5024960"/>
                <a:gd name="connsiteX7" fmla="*/ 5006527 w 5586068"/>
                <a:gd name="connsiteY7" fmla="*/ 1075603 h 5024960"/>
                <a:gd name="connsiteX8" fmla="*/ 3083922 w 5586068"/>
                <a:gd name="connsiteY8" fmla="*/ 15110 h 502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86068" h="5024960">
                  <a:moveTo>
                    <a:pt x="3006252" y="9676"/>
                  </a:moveTo>
                  <a:cubicBezTo>
                    <a:pt x="1945186" y="-82690"/>
                    <a:pt x="830322" y="493540"/>
                    <a:pt x="307567" y="1425942"/>
                  </a:cubicBezTo>
                  <a:cubicBezTo>
                    <a:pt x="-128981" y="2204403"/>
                    <a:pt x="-110507" y="3240514"/>
                    <a:pt x="425211" y="3954481"/>
                  </a:cubicBezTo>
                  <a:cubicBezTo>
                    <a:pt x="761615" y="4403020"/>
                    <a:pt x="1270434" y="4702478"/>
                    <a:pt x="1808745" y="4859985"/>
                  </a:cubicBezTo>
                  <a:cubicBezTo>
                    <a:pt x="2347056" y="5017492"/>
                    <a:pt x="2915832" y="5041798"/>
                    <a:pt x="3475857" y="5016195"/>
                  </a:cubicBezTo>
                  <a:cubicBezTo>
                    <a:pt x="4029724" y="4990916"/>
                    <a:pt x="4621510" y="4900171"/>
                    <a:pt x="5026621" y="4521636"/>
                  </a:cubicBezTo>
                  <a:cubicBezTo>
                    <a:pt x="5413906" y="4159953"/>
                    <a:pt x="5552940" y="3602845"/>
                    <a:pt x="5580812" y="3073608"/>
                  </a:cubicBezTo>
                  <a:cubicBezTo>
                    <a:pt x="5617110" y="2377791"/>
                    <a:pt x="5469650" y="1618127"/>
                    <a:pt x="5006527" y="1075603"/>
                  </a:cubicBezTo>
                  <a:cubicBezTo>
                    <a:pt x="4504189" y="487058"/>
                    <a:pt x="3815390" y="182016"/>
                    <a:pt x="3083922" y="15110"/>
                  </a:cubicBezTo>
                </a:path>
              </a:pathLst>
            </a:custGeom>
            <a:solidFill>
              <a:srgbClr val="FFFFFF">
                <a:alpha val="5882"/>
              </a:srgbClr>
            </a:solidFill>
            <a:ln w="32396" cap="flat">
              <a:noFill/>
              <a:prstDash val="solid"/>
              <a:miter/>
            </a:ln>
          </p:spPr>
          <p:txBody>
            <a:bodyPr rtlCol="0" anchor="ctr"/>
            <a:lstStyle/>
            <a:p>
              <a:endParaRPr lang="en-US">
                <a:latin typeface="Roboto" panose="02000000000000000000" pitchFamily="2" charset="0"/>
              </a:endParaRPr>
            </a:p>
          </p:txBody>
        </p:sp>
      </p:grpSp>
    </p:spTree>
    <p:extLst>
      <p:ext uri="{BB962C8B-B14F-4D97-AF65-F5344CB8AC3E}">
        <p14:creationId xmlns:p14="http://schemas.microsoft.com/office/powerpoint/2010/main" val="3162644706"/>
      </p:ext>
    </p:extLst>
  </p:cSld>
  <p:clrMapOvr>
    <a:masterClrMapping/>
  </p:clrMapOvr>
</p:sld>
</file>

<file path=ppt/theme/theme1.xml><?xml version="1.0" encoding="utf-8"?>
<a:theme xmlns:a="http://schemas.openxmlformats.org/drawingml/2006/main" name="Office Theme">
  <a:themeElements>
    <a:clrScheme name="IHI Colors 1">
      <a:dk1>
        <a:srgbClr val="455560"/>
      </a:dk1>
      <a:lt1>
        <a:srgbClr val="FFFFFF"/>
      </a:lt1>
      <a:dk2>
        <a:srgbClr val="009FC3"/>
      </a:dk2>
      <a:lt2>
        <a:srgbClr val="FFFFFF"/>
      </a:lt2>
      <a:accent1>
        <a:srgbClr val="009FC3"/>
      </a:accent1>
      <a:accent2>
        <a:srgbClr val="6F8798"/>
      </a:accent2>
      <a:accent3>
        <a:srgbClr val="FF4D00"/>
      </a:accent3>
      <a:accent4>
        <a:srgbClr val="F6E70F"/>
      </a:accent4>
      <a:accent5>
        <a:srgbClr val="D6F8FF"/>
      </a:accent5>
      <a:accent6>
        <a:srgbClr val="A5A5A5"/>
      </a:accent6>
      <a:hlink>
        <a:srgbClr val="11D4FF"/>
      </a:hlink>
      <a:folHlink>
        <a:srgbClr val="A5A5A5"/>
      </a:folHlink>
    </a:clrScheme>
    <a:fontScheme name="IHI Roboto Font">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HI PPT Template 16x9 Widescreen-2" id="{530434B6-3A91-43D7-A784-5BC3C1351EAF}" vid="{75FEE9CD-700C-45A3-97D3-7A0755CBF25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5eb4bfa2-45e9-4960-b91e-53a91a81cc0c" xsi:nil="true"/>
    <lcf76f155ced4ddcb4097134ff3c332f xmlns="525a6f84-b7fc-4e9f-a59f-3ff8cd9bf9ce">
      <Terms xmlns="http://schemas.microsoft.com/office/infopath/2007/PartnerControls"/>
    </lcf76f155ced4ddcb4097134ff3c332f>
    <SharedWithUsers xmlns="5eb4bfa2-45e9-4960-b91e-53a91a81cc0c">
      <UserInfo>
        <DisplayName>Dan Ralevic</DisplayName>
        <AccountId>3375</AccountId>
        <AccountType/>
      </UserInfo>
      <UserInfo>
        <DisplayName>Pierre Barker</DisplayName>
        <AccountId>4048</AccountId>
        <AccountType/>
      </UserInfo>
      <UserInfo>
        <DisplayName>KellyAnne Pepin</DisplayName>
        <AccountId>6</AccountId>
        <AccountType/>
      </UserInfo>
      <UserInfo>
        <DisplayName>Dylan Balcom</DisplayName>
        <AccountId>14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B138CFA64AA0D4AAA8390E298F7C75C" ma:contentTypeVersion="21" ma:contentTypeDescription="Create a new document." ma:contentTypeScope="" ma:versionID="a822ff95f40d14f1690e8d3797306949">
  <xsd:schema xmlns:xsd="http://www.w3.org/2001/XMLSchema" xmlns:xs="http://www.w3.org/2001/XMLSchema" xmlns:p="http://schemas.microsoft.com/office/2006/metadata/properties" xmlns:ns1="http://schemas.microsoft.com/sharepoint/v3" xmlns:ns2="525a6f84-b7fc-4e9f-a59f-3ff8cd9bf9ce" xmlns:ns3="5eb4bfa2-45e9-4960-b91e-53a91a81cc0c" targetNamespace="http://schemas.microsoft.com/office/2006/metadata/properties" ma:root="true" ma:fieldsID="a959c88bed9c4862ab18047d3141e27a" ns1:_="" ns2:_="" ns3:_="">
    <xsd:import namespace="http://schemas.microsoft.com/sharepoint/v3"/>
    <xsd:import namespace="525a6f84-b7fc-4e9f-a59f-3ff8cd9bf9ce"/>
    <xsd:import namespace="5eb4bfa2-45e9-4960-b91e-53a91a81cc0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25a6f84-b7fc-4e9f-a59f-3ff8cd9bf9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5b42dca9-b6c9-4f7f-8b4a-82ce744a28f3"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b4bfa2-45e9-4960-b91e-53a91a81cc0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784a624-1d46-4ea8-a1ea-8809cfc69887}" ma:internalName="TaxCatchAll" ma:showField="CatchAllData" ma:web="5eb4bfa2-45e9-4960-b91e-53a91a81cc0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94FDD6-59BE-4F7E-A36C-3A80E3DAAA21}">
  <ds:schemaRefs>
    <ds:schemaRef ds:uri="http://schemas.microsoft.com/sharepoint/v3/contenttype/forms"/>
  </ds:schemaRefs>
</ds:datastoreItem>
</file>

<file path=customXml/itemProps2.xml><?xml version="1.0" encoding="utf-8"?>
<ds:datastoreItem xmlns:ds="http://schemas.openxmlformats.org/officeDocument/2006/customXml" ds:itemID="{41687336-B5FC-4A90-9F5A-2ABB4F46A78B}">
  <ds:schemaRefs>
    <ds:schemaRef ds:uri="525a6f84-b7fc-4e9f-a59f-3ff8cd9bf9ce"/>
    <ds:schemaRef ds:uri="5eb4bfa2-45e9-4960-b91e-53a91a81cc0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68B45FA6-04A6-47E4-BC74-BCC2F08E5A11}">
  <ds:schemaRefs>
    <ds:schemaRef ds:uri="525a6f84-b7fc-4e9f-a59f-3ff8cd9bf9ce"/>
    <ds:schemaRef ds:uri="5eb4bfa2-45e9-4960-b91e-53a91a81cc0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3283f42d-6e26-476c-a50c-c9ec7a59d4b3}" enabled="1" method="Privileged" siteId="{ae635716-f192-4ebc-a7c0-71136d785df2}" removed="0"/>
</clbl:labelList>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49</Slides>
  <Notes>39</Notes>
  <HiddenSlides>0</HiddenSlide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Identify and Document Caregivers  of Older Adults: How to Get Started</vt:lpstr>
      <vt:lpstr>What's in Here</vt:lpstr>
      <vt:lpstr>About These Slides</vt:lpstr>
      <vt:lpstr>Acknowledgements</vt:lpstr>
      <vt:lpstr>Tips to Identify and Document Caregivers  of an Older Adult</vt:lpstr>
      <vt:lpstr>PowerPoint Presentation</vt:lpstr>
      <vt:lpstr>Context</vt:lpstr>
      <vt:lpstr>Why This Matters</vt:lpstr>
      <vt:lpstr>Getting Started</vt:lpstr>
      <vt:lpstr>Sample Process Map</vt:lpstr>
      <vt:lpstr>Use Different Opportunities to Ask and Document </vt:lpstr>
      <vt:lpstr>Relationship Builders (or Breakers)</vt:lpstr>
      <vt:lpstr>Ways to Start the Conversation</vt:lpstr>
      <vt:lpstr>The Conversation: Things to Consider</vt:lpstr>
      <vt:lpstr>Document the Caregiver(s) in the EHR </vt:lpstr>
      <vt:lpstr>The EHR: Things to Consider</vt:lpstr>
      <vt:lpstr>The EHR: Things to Consider</vt:lpstr>
      <vt:lpstr>Beyond the EHR: Things to Consider</vt:lpstr>
      <vt:lpstr>Keep Going</vt:lpstr>
      <vt:lpstr>Keep Going</vt:lpstr>
      <vt:lpstr>Idea to Test: Shared Portal Access</vt:lpstr>
      <vt:lpstr>Tools and Resources</vt:lpstr>
      <vt:lpstr>My Health Checklist (multiple languages and audio version)</vt:lpstr>
      <vt:lpstr>PowerPoint Presentation</vt:lpstr>
      <vt:lpstr>AARP Resources</vt:lpstr>
      <vt:lpstr>PowerPoint Presentation</vt:lpstr>
      <vt:lpstr>PowerPoint Presentation</vt:lpstr>
      <vt:lpstr>PowerPoint Presentation</vt:lpstr>
      <vt:lpstr>Case Examples</vt:lpstr>
      <vt:lpstr>Presbyterian Senior Care, PA (Nursing Home)</vt:lpstr>
      <vt:lpstr>Maimonides Medical Center, NY (Hospital)</vt:lpstr>
      <vt:lpstr>Bayhealth, DE (Hospital)</vt:lpstr>
      <vt:lpstr>AdventHealth Hendersonville, NC (Hospital)</vt:lpstr>
      <vt:lpstr>University of Alabama at Birmingham, AL (Hospital)</vt:lpstr>
      <vt:lpstr>Scenario</vt:lpstr>
      <vt:lpstr>Have you seen this happen before?</vt:lpstr>
      <vt:lpstr>Caregiver stress assessment resources</vt:lpstr>
      <vt:lpstr>Testimonials</vt:lpstr>
      <vt:lpstr>Older Adults Say:</vt:lpstr>
      <vt:lpstr>Caregivers Say:</vt:lpstr>
      <vt:lpstr>Providers Say:</vt:lpstr>
      <vt:lpstr>Providers Say: (Continued)</vt:lpstr>
      <vt:lpstr>Care Sites Say:</vt:lpstr>
      <vt:lpstr>Sample Tools from Sites</vt:lpstr>
      <vt:lpstr>Maimonides Medical Center, NY: Process Map</vt:lpstr>
      <vt:lpstr>Maimonides Medical Center, NY: Caregiver Brochure</vt:lpstr>
      <vt:lpstr>Bayhealth, DE: Sample EHR Capture</vt:lpstr>
      <vt:lpstr>Definitions</vt:lpstr>
      <vt:lpstr>Clarity on roles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Identify and Document Caregivers of Older Adults</dc:title>
  <dc:creator>Luisana Henriquez Garcia</dc:creator>
  <cp:revision>3</cp:revision>
  <dcterms:created xsi:type="dcterms:W3CDTF">2021-12-21T00:25:37Z</dcterms:created>
  <dcterms:modified xsi:type="dcterms:W3CDTF">2026-04-03T18:56:20Z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0x0101002B138CFA64AA0D4AAA8390E298F7C75C</vt:lpwstr>
  </property>
  <property fmtid="{D5CDD505-2E9C-101B-9397-08002B2CF9AE}" pid="3" name="MediaServiceImageTags">
    <vt:lpwstr/>
  </property>
</Properties>
</file>